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4" r:id="rId2"/>
    <p:sldId id="283" r:id="rId3"/>
    <p:sldId id="282" r:id="rId4"/>
    <p:sldId id="269" r:id="rId5"/>
    <p:sldId id="260" r:id="rId6"/>
    <p:sldId id="281" r:id="rId7"/>
    <p:sldId id="285" r:id="rId8"/>
    <p:sldId id="286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03" autoAdjust="0"/>
    <p:restoredTop sz="93750" autoAdjust="0"/>
  </p:normalViewPr>
  <p:slideViewPr>
    <p:cSldViewPr snapToGrid="0">
      <p:cViewPr varScale="1">
        <p:scale>
          <a:sx n="51" d="100"/>
          <a:sy n="51" d="100"/>
        </p:scale>
        <p:origin x="123" y="432"/>
      </p:cViewPr>
      <p:guideLst/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1857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4199A-9D89-41D5-89BB-588BB8098FF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FE10-288A-410F-B97D-9D03FDB76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FE10-288A-410F-B97D-9D03FDB76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FE10-288A-410F-B97D-9D03FDB76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7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Far better than old-school time-of-use rates, that have no means to pay for avoided demand,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outstandingly addresses: environmental and reliability issues, and greatly helps to make utility services far more affordable, for low- and middle-income consumers. All the while,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rapidly grows tidal-waves of new blue-color jobs, via the large number of market-transformations it creates, by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financing a plethora of low-tech, building-energy-performance equipment, that by-and-large, cannot be otherwise financed.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0" i="0" dirty="0"/>
              <a:t>*Since CLEP income is overwhelming from avoided demand, old-school time-of-use rates leave much to be desired.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FE10-288A-410F-B97D-9D03FDB76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0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73B9C-D929-414E-867D-70D4B2AA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2DD25-66C4-430C-B556-3E400C21D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30CB-A81D-4F6B-85F4-C8E8540B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C4120-BA50-4DB8-96B9-80DDB108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8182-123D-4CFC-A3EE-FFBDCE15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2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453C-31D1-49FF-AEB7-585213FB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BC1DC-A584-4340-AE90-76E5E421D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D9C3C-FFC0-49AB-8BF9-33A45B5B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81C0F-3B99-4DBE-96B8-EA8BF439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33CB4-F2BA-4B77-9E73-FE231727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80AAE-FC1A-4EF7-8A3E-B0DF42569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9D4B25-1D6A-4E29-A453-856A7B389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AF018-CCDD-4F4B-BC3E-A8ED8E8F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46F43-5FE9-4D8D-9030-52C0B72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7E9D8-4A6A-4CBE-8690-22071164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2A6AA-9D6C-4466-B0A0-BAE635D9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CE2AD-DD0B-4E4E-AA52-C3CBD745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A110F-C622-4F67-A50A-10ACF7A9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B6E42-CB64-4658-A39A-1A36B477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190EE-D110-44EE-B343-594E0A15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0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5DD8-0310-486C-BC87-837AE22F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D411F-6A8A-4D1F-A972-33F2D01C5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D7606-C7F8-4452-9AF2-55264598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E91B-7360-4D21-8383-2ACF809A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B4F9D-4A47-4D33-B1F4-48805A35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B7D6-866D-4740-9C72-84F1E353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80186-E468-41D4-A111-503799D8A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8EAAC-B2CB-46E5-AC30-8464F29F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F87FC-DD2D-4C34-8FAB-D86EAAB5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98355-9F8D-491F-825D-4C5D3964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92B90-6999-40B1-B28B-78B1D1BB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5CF67-DADC-4E57-9E95-3EB250B7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469D9-AE70-4F45-940E-BA73A7666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E6628-F8C3-409A-9640-18D6EEC23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FD1D4-F423-4C6F-8255-4597CFB5E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F276D-AECC-4814-A336-6D7A91DAA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958A1-618F-4002-A55D-3F55390A0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6CE76-063C-4EF9-AC5E-0EA45C76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CF42F-72BE-4936-850C-B015D3E1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C51E-4DE4-4FC5-BE31-4D610B2F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0A846-AAAE-4350-91B5-E04122BB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F659C-80CC-4A05-A65F-003B1226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29510-FF46-4FEF-B31C-8CC68E36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332BF-0A1B-48D6-90D1-1ABC677C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6C823-744A-49FF-9BBB-EBD01BAE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9D6CD-10C5-485A-8245-872B7801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9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14CA-8621-4EA2-8332-B608E133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8A5F8-8BF9-4A64-BE5F-43BC46FAA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F2D55-4898-45DF-A4A1-DD33415F1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E8CEC-4806-4EC9-B6FC-EB7A7C4CF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B9E6D-6B52-4BB0-90E3-71ABAD8B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79DA0-D8FC-4E45-BC5C-C6B8829E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E439-A618-43C9-BDEE-93E1E2CE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75161-B541-4E1B-9B6B-49653A44B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CC5BB-18D7-4F7B-A183-F8125BBB2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18D43-EE5A-4F78-87D2-1E016B25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17BF5-C07C-41E9-AA3F-1ECB76C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39A9-4453-4685-AEFE-AED370BA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4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F6A8C-8F7D-438E-8CE4-3567B532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B16F1-0BE5-43C0-8B87-D3E94B751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F2389-452B-420F-948E-298FF05C2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4047-D22F-4DB3-844B-D7FF674AA466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BCB9A-1830-4589-8D32-2B97634B9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6EB06-9C43-46EF-BB2F-069ECC8A3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AE694-1DC2-4AE4-8B91-66E50C4A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3852-EEEC-4400-9FF9-13A25E3D4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CLEP Opening Statement</a:t>
            </a:r>
            <a:br>
              <a:rPr lang="en-US" dirty="0"/>
            </a:br>
            <a:r>
              <a:rPr lang="en-US" dirty="0"/>
              <a:t>Building Science Innovators</a:t>
            </a:r>
            <a:br>
              <a:rPr lang="en-US" dirty="0"/>
            </a:br>
            <a:r>
              <a:rPr lang="en-US" dirty="0"/>
              <a:t>by Myron Katz, PhD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77247-7B87-4969-AF81-BE3EA72D41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Entergy New Orleans Rate Case</a:t>
            </a:r>
          </a:p>
          <a:p>
            <a:r>
              <a:rPr lang="en-US" sz="2800" dirty="0"/>
              <a:t>DOCKET NO. UD-18-07</a:t>
            </a:r>
          </a:p>
          <a:p>
            <a:r>
              <a:rPr lang="en-US" sz="2800" dirty="0"/>
              <a:t>June 17, 2019  Evidentiary Hearing</a:t>
            </a:r>
          </a:p>
        </p:txBody>
      </p:sp>
    </p:spTree>
    <p:extLst>
      <p:ext uri="{BB962C8B-B14F-4D97-AF65-F5344CB8AC3E}">
        <p14:creationId xmlns:p14="http://schemas.microsoft.com/office/powerpoint/2010/main" val="243754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tleSlide-2">
            <a:hlinkClick r:id="" action="ppaction://media"/>
            <a:extLst>
              <a:ext uri="{FF2B5EF4-FFF2-40B4-BE49-F238E27FC236}">
                <a16:creationId xmlns:a16="http://schemas.microsoft.com/office/drawing/2014/main" id="{9B3F6CAA-2489-40E6-9E9C-ABAB4F5728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0" end="79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97075"/>
            <a:ext cx="12192000" cy="76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OfRetrofits-DirectTestimony">
            <a:hlinkClick r:id="" action="ppaction://media"/>
            <a:extLst>
              <a:ext uri="{FF2B5EF4-FFF2-40B4-BE49-F238E27FC236}">
                <a16:creationId xmlns:a16="http://schemas.microsoft.com/office/drawing/2014/main" id="{749CF5BF-9BBA-419D-A00D-D65E0AEFEC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 end="8279.9999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98" y="-1"/>
            <a:ext cx="12147602" cy="68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shboardCruise">
            <a:hlinkClick r:id="" action="ppaction://media"/>
            <a:extLst>
              <a:ext uri="{FF2B5EF4-FFF2-40B4-BE49-F238E27FC236}">
                <a16:creationId xmlns:a16="http://schemas.microsoft.com/office/drawing/2014/main" id="{556D5A5F-EBF9-4268-9D6F-ABD43DC345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" end="1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3500"/>
            <a:ext cx="12081164" cy="69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BatteryPart2">
            <a:hlinkClick r:id="" action="ppaction://media"/>
            <a:extLst>
              <a:ext uri="{FF2B5EF4-FFF2-40B4-BE49-F238E27FC236}">
                <a16:creationId xmlns:a16="http://schemas.microsoft.com/office/drawing/2014/main" id="{365B81D4-EA92-4368-9EF5-03FF7A1550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0" end="52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64359"/>
            <a:ext cx="12192000" cy="76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munitySolarPart2">
            <a:hlinkClick r:id="" action="ppaction://media"/>
            <a:extLst>
              <a:ext uri="{FF2B5EF4-FFF2-40B4-BE49-F238E27FC236}">
                <a16:creationId xmlns:a16="http://schemas.microsoft.com/office/drawing/2014/main" id="{4D737B84-57B0-4F48-A7ED-9EF3725F57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 end="41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iceToCarbonSynergy">
            <a:hlinkClick r:id="" action="ppaction://media"/>
            <a:extLst>
              <a:ext uri="{FF2B5EF4-FFF2-40B4-BE49-F238E27FC236}">
                <a16:creationId xmlns:a16="http://schemas.microsoft.com/office/drawing/2014/main" id="{D8DFF5F8-F8C6-4F19-85D3-9837557C9B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 end="1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2419" y="-452487"/>
            <a:ext cx="12604420" cy="751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33F83A67-E863-467B-A48B-FE353F7C7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9" y="834887"/>
            <a:ext cx="11798611" cy="51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EDBBFEDC-A8DC-46A5-A1F2-86398B348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777596"/>
            <a:ext cx="11096468" cy="53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3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127</Words>
  <Application>Microsoft Office PowerPoint</Application>
  <PresentationFormat>Widescreen</PresentationFormat>
  <Paragraphs>12</Paragraphs>
  <Slides>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CLEP Opening Statement Building Science Innovators by Myron Katz, PhD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CLEP Opening Comments  by Myron Katz, PhD  Building Science Innovators</dc:title>
  <dc:creator>Myron Katz</dc:creator>
  <cp:lastModifiedBy>Myron Katz</cp:lastModifiedBy>
  <cp:revision>37</cp:revision>
  <dcterms:created xsi:type="dcterms:W3CDTF">2019-06-15T23:23:55Z</dcterms:created>
  <dcterms:modified xsi:type="dcterms:W3CDTF">2019-06-17T07:30:34Z</dcterms:modified>
</cp:coreProperties>
</file>