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comments/comment5.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6.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7.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8.xml" ContentType="application/vnd.openxmlformats-officedocument.presentationml.comments+xml"/>
  <Override PartName="/ppt/notesSlides/notesSlide25.xml" ContentType="application/vnd.openxmlformats-officedocument.presentationml.notesSlide+xml"/>
  <Override PartName="/ppt/comments/comment9.xml" ContentType="application/vnd.openxmlformats-officedocument.presentationml.comments+xml"/>
  <Override PartName="/ppt/tags/tag2.xml" ContentType="application/vnd.openxmlformats-officedocument.presentationml.tags+xml"/>
  <Override PartName="/ppt/notesSlides/notesSlide26.xml" ContentType="application/vnd.openxmlformats-officedocument.presentationml.notesSlide+xml"/>
  <Override PartName="/ppt/comments/comment10.xml" ContentType="application/vnd.openxmlformats-officedocument.presentationml.comments+xml"/>
  <Override PartName="/ppt/notesSlides/notesSlide27.xml" ContentType="application/vnd.openxmlformats-officedocument.presentationml.notesSlide+xml"/>
  <Override PartName="/ppt/comments/comment11.xml" ContentType="application/vnd.openxmlformats-officedocument.presentationml.comment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comments/comment12.xml" ContentType="application/vnd.openxmlformats-officedocument.presentationml.comments+xml"/>
  <Override PartName="/ppt/tags/tag4.xml" ContentType="application/vnd.openxmlformats-officedocument.presentationml.tags+xml"/>
  <Override PartName="/ppt/notesSlides/notesSlide30.xml" ContentType="application/vnd.openxmlformats-officedocument.presentationml.notesSlide+xml"/>
  <Override PartName="/ppt/comments/comment13.xml" ContentType="application/vnd.openxmlformats-officedocument.presentationml.comments+xml"/>
  <Override PartName="/ppt/notesSlides/notesSlide31.xml" ContentType="application/vnd.openxmlformats-officedocument.presentationml.notesSlide+xml"/>
  <Override PartName="/ppt/comments/comment14.xml" ContentType="application/vnd.openxmlformats-officedocument.presentationml.comments+xml"/>
  <Override PartName="/ppt/notesSlides/notesSlide32.xml" ContentType="application/vnd.openxmlformats-officedocument.presentationml.notesSlide+xml"/>
  <Override PartName="/ppt/comments/comment15.xml" ContentType="application/vnd.openxmlformats-officedocument.presentationml.comments+xml"/>
  <Override PartName="/ppt/notesSlides/notesSlide33.xml" ContentType="application/vnd.openxmlformats-officedocument.presentationml.notesSlide+xml"/>
  <Override PartName="/ppt/comments/comment16.xml" ContentType="application/vnd.openxmlformats-officedocument.presentationml.comments+xml"/>
  <Override PartName="/ppt/notesSlides/notesSlide34.xml" ContentType="application/vnd.openxmlformats-officedocument.presentationml.notesSlide+xml"/>
  <Override PartName="/ppt/comments/comment17.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8.xml" ContentType="application/vnd.openxmlformats-officedocument.presentationml.comments+xml"/>
  <Override PartName="/ppt/notesSlides/notesSlide37.xml" ContentType="application/vnd.openxmlformats-officedocument.presentationml.notesSlide+xml"/>
  <Override PartName="/ppt/comments/comment19.xml" ContentType="application/vnd.openxmlformats-officedocument.presentationml.comments+xml"/>
  <Override PartName="/ppt/notesSlides/notesSlide38.xml" ContentType="application/vnd.openxmlformats-officedocument.presentationml.notesSlide+xml"/>
  <Override PartName="/ppt/comments/comment20.xml" ContentType="application/vnd.openxmlformats-officedocument.presentationml.comments+xml"/>
  <Override PartName="/ppt/tags/tag5.xml" ContentType="application/vnd.openxmlformats-officedocument.presentationml.tags+xml"/>
  <Override PartName="/ppt/notesSlides/notesSlide39.xml" ContentType="application/vnd.openxmlformats-officedocument.presentationml.notesSlide+xml"/>
  <Override PartName="/ppt/comments/comment21.xml" ContentType="application/vnd.openxmlformats-officedocument.presentationml.comments+xml"/>
  <Override PartName="/ppt/notesSlides/notesSlide40.xml" ContentType="application/vnd.openxmlformats-officedocument.presentationml.notesSlide+xml"/>
  <Override PartName="/ppt/tags/tag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7.xml" ContentType="application/vnd.openxmlformats-officedocument.presentationml.notesSlide+xml"/>
  <Override PartName="/ppt/comments/comment22.xml" ContentType="application/vnd.openxmlformats-officedocument.presentationml.comments+xml"/>
  <Override PartName="/ppt/tags/tag9.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comment23.xml" ContentType="application/vnd.openxmlformats-officedocument.presentationml.comments+xml"/>
  <Override PartName="/ppt/notesSlides/notesSlide52.xml" ContentType="application/vnd.openxmlformats-officedocument.presentationml.notesSlide+xml"/>
  <Override PartName="/ppt/comments/comment24.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omments/comment25.xml" ContentType="application/vnd.openxmlformats-officedocument.presentationml.comment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comment26.xml" ContentType="application/vnd.openxmlformats-officedocument.presentationml.comments+xml"/>
  <Override PartName="/ppt/notesSlides/notesSlide63.xml" ContentType="application/vnd.openxmlformats-officedocument.presentationml.notesSlide+xml"/>
  <Override PartName="/ppt/comments/comment27.xml" ContentType="application/vnd.openxmlformats-officedocument.presentationml.comment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omments/comment28.xml" ContentType="application/vnd.openxmlformats-officedocument.presentationml.comments+xml"/>
  <Override PartName="/ppt/notesSlides/notesSlide71.xml" ContentType="application/vnd.openxmlformats-officedocument.presentationml.notesSlide+xml"/>
  <Override PartName="/ppt/comments/comment29.xml" ContentType="application/vnd.openxmlformats-officedocument.presentationml.comments+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440" r:id="rId2"/>
    <p:sldId id="441" r:id="rId3"/>
    <p:sldId id="266" r:id="rId4"/>
    <p:sldId id="390" r:id="rId5"/>
    <p:sldId id="275" r:id="rId6"/>
    <p:sldId id="481" r:id="rId7"/>
    <p:sldId id="480" r:id="rId8"/>
    <p:sldId id="479" r:id="rId9"/>
    <p:sldId id="406" r:id="rId10"/>
    <p:sldId id="407" r:id="rId11"/>
    <p:sldId id="417" r:id="rId12"/>
    <p:sldId id="418" r:id="rId13"/>
    <p:sldId id="426" r:id="rId14"/>
    <p:sldId id="427" r:id="rId15"/>
    <p:sldId id="428" r:id="rId16"/>
    <p:sldId id="393" r:id="rId17"/>
    <p:sldId id="486" r:id="rId18"/>
    <p:sldId id="487" r:id="rId19"/>
    <p:sldId id="310" r:id="rId20"/>
    <p:sldId id="477" r:id="rId21"/>
    <p:sldId id="447" r:id="rId22"/>
    <p:sldId id="313" r:id="rId23"/>
    <p:sldId id="489" r:id="rId24"/>
    <p:sldId id="464" r:id="rId25"/>
    <p:sldId id="438" r:id="rId26"/>
    <p:sldId id="478" r:id="rId27"/>
    <p:sldId id="445" r:id="rId28"/>
    <p:sldId id="446" r:id="rId29"/>
    <p:sldId id="488" r:id="rId30"/>
    <p:sldId id="324" r:id="rId31"/>
    <p:sldId id="326" r:id="rId32"/>
    <p:sldId id="402" r:id="rId33"/>
    <p:sldId id="403" r:id="rId34"/>
    <p:sldId id="404" r:id="rId35"/>
    <p:sldId id="405" r:id="rId36"/>
    <p:sldId id="328" r:id="rId37"/>
    <p:sldId id="329" r:id="rId38"/>
    <p:sldId id="334" r:id="rId39"/>
    <p:sldId id="466" r:id="rId40"/>
    <p:sldId id="467" r:id="rId41"/>
    <p:sldId id="493" r:id="rId42"/>
    <p:sldId id="337" r:id="rId43"/>
    <p:sldId id="460" r:id="rId44"/>
    <p:sldId id="397" r:id="rId45"/>
    <p:sldId id="347" r:id="rId46"/>
    <p:sldId id="349" r:id="rId47"/>
    <p:sldId id="410" r:id="rId48"/>
    <p:sldId id="359" r:id="rId49"/>
    <p:sldId id="360" r:id="rId50"/>
    <p:sldId id="364" r:id="rId51"/>
    <p:sldId id="366" r:id="rId52"/>
    <p:sldId id="370" r:id="rId53"/>
    <p:sldId id="371" r:id="rId54"/>
    <p:sldId id="372" r:id="rId55"/>
    <p:sldId id="373" r:id="rId56"/>
    <p:sldId id="376" r:id="rId57"/>
    <p:sldId id="378" r:id="rId58"/>
    <p:sldId id="379" r:id="rId59"/>
    <p:sldId id="380" r:id="rId60"/>
    <p:sldId id="435" r:id="rId61"/>
    <p:sldId id="382" r:id="rId62"/>
    <p:sldId id="465" r:id="rId63"/>
    <p:sldId id="388" r:id="rId64"/>
    <p:sldId id="389" r:id="rId65"/>
    <p:sldId id="398" r:id="rId66"/>
    <p:sldId id="391" r:id="rId67"/>
    <p:sldId id="416" r:id="rId68"/>
    <p:sldId id="468" r:id="rId69"/>
    <p:sldId id="469" r:id="rId70"/>
    <p:sldId id="288" r:id="rId71"/>
    <p:sldId id="392" r:id="rId72"/>
    <p:sldId id="463" r:id="rId73"/>
    <p:sldId id="289" r:id="rId74"/>
    <p:sldId id="494" r:id="rId75"/>
    <p:sldId id="495" r:id="rId76"/>
    <p:sldId id="293" r:id="rId77"/>
    <p:sldId id="414" r:id="rId78"/>
    <p:sldId id="482" r:id="rId79"/>
    <p:sldId id="485" r:id="rId80"/>
    <p:sldId id="461" r:id="rId81"/>
    <p:sldId id="423" r:id="rId82"/>
    <p:sldId id="277" r:id="rId83"/>
    <p:sldId id="280" r:id="rId84"/>
    <p:sldId id="281" r:id="rId85"/>
    <p:sldId id="462" r:id="rId86"/>
    <p:sldId id="492" r:id="rId87"/>
    <p:sldId id="429" r:id="rId88"/>
    <p:sldId id="476" r:id="rId89"/>
    <p:sldId id="491" r:id="rId90"/>
    <p:sldId id="474" r:id="rId91"/>
    <p:sldId id="279" r:id="rId92"/>
    <p:sldId id="430" r:id="rId93"/>
    <p:sldId id="432" r:id="rId94"/>
    <p:sldId id="283" r:id="rId95"/>
    <p:sldId id="278" r:id="rId96"/>
    <p:sldId id="470" r:id="rId97"/>
    <p:sldId id="471" r:id="rId98"/>
    <p:sldId id="496" r:id="rId99"/>
    <p:sldId id="267"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ron Katz" initials="MK" lastIdx="71" clrIdx="0">
    <p:extLst>
      <p:ext uri="{19B8F6BF-5375-455C-9EA6-DF929625EA0E}">
        <p15:presenceInfo xmlns:p15="http://schemas.microsoft.com/office/powerpoint/2012/main" userId="a331d494dafc43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61" autoAdjust="0"/>
    <p:restoredTop sz="67160" autoAdjust="0"/>
  </p:normalViewPr>
  <p:slideViewPr>
    <p:cSldViewPr snapToGrid="0">
      <p:cViewPr varScale="1">
        <p:scale>
          <a:sx n="55" d="100"/>
          <a:sy n="55" d="100"/>
        </p:scale>
        <p:origin x="45" y="33"/>
      </p:cViewPr>
      <p:guideLst/>
    </p:cSldViewPr>
  </p:slideViewPr>
  <p:outlineViewPr>
    <p:cViewPr>
      <p:scale>
        <a:sx n="33" d="100"/>
        <a:sy n="33" d="100"/>
      </p:scale>
      <p:origin x="0" y="-32931"/>
    </p:cViewPr>
  </p:outlineViewPr>
  <p:notesTextViewPr>
    <p:cViewPr>
      <p:scale>
        <a:sx n="1" d="1"/>
        <a:sy n="1" d="1"/>
      </p:scale>
      <p:origin x="0" y="-3924"/>
    </p:cViewPr>
  </p:notesTextViewPr>
  <p:sorterViewPr>
    <p:cViewPr>
      <p:scale>
        <a:sx n="100" d="100"/>
        <a:sy n="100" d="100"/>
      </p:scale>
      <p:origin x="0" y="-36141"/>
    </p:cViewPr>
  </p:sorterViewPr>
  <p:notesViewPr>
    <p:cSldViewPr snapToGrid="0">
      <p:cViewPr varScale="1">
        <p:scale>
          <a:sx n="29" d="100"/>
          <a:sy n="29" d="100"/>
        </p:scale>
        <p:origin x="2937"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12T14:53:05.516" idx="53">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1:31.695" idx="54">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3"/>
        </p15:threadingInfo>
      </p:ext>
    </p:extLst>
  </p:cm>
  <p:cm authorId="1" dt="2016-01-12T15:03:02.540" idx="55">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3"/>
        </p15:threadingInfo>
      </p:ext>
    </p:extLst>
  </p:cm>
  <p:cm authorId="1" dt="2016-01-12T15:04:29.646" idx="56">
    <p:pos x="10" y="298"/>
    <p:text>Blue colored causes or effects can be ameliorated with IDCC.  Red colored causes or effects can be ameliorated with CLEP.  Purple colored causes or effects are ameliortated by both IDCC and CLEP.</p:text>
    <p:extLst>
      <p:ext uri="{C676402C-5697-4E1C-873F-D02D1690AC5C}">
        <p15:threadingInfo xmlns:p15="http://schemas.microsoft.com/office/powerpoint/2012/main" timeZoneBias="360">
          <p15:parentCm authorId="1" idx="53"/>
        </p15:threadingInfo>
      </p:ext>
    </p:extLst>
  </p:cm>
  <p:cm authorId="1" dt="2016-01-12T15:06:44.145" idx="61">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3"/>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1-12T13:51:25.541" idx="14">
    <p:pos x="10" y="10"/>
    <p:text/>
    <p:extLst mod="1">
      <p:ext uri="{C676402C-5697-4E1C-873F-D02D1690AC5C}">
        <p15:threadingInfo xmlns:p15="http://schemas.microsoft.com/office/powerpoint/2012/main" timeZoneBias="360"/>
      </p:ext>
    </p:extLst>
  </p:cm>
  <p:cm authorId="1" dt="2016-01-12T13:51:38.462" idx="15">
    <p:pos x="10" y="106"/>
    <p:text/>
    <p:extLst mod="1">
      <p:ext uri="{C676402C-5697-4E1C-873F-D02D1690AC5C}">
        <p15:threadingInfo xmlns:p15="http://schemas.microsoft.com/office/powerpoint/2012/main" timeZoneBias="360">
          <p15:parentCm authorId="1" idx="14"/>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1-12T13:53:54.812" idx="19">
    <p:pos x="10" y="10"/>
    <p:text/>
    <p:extLst mod="1">
      <p:ext uri="{C676402C-5697-4E1C-873F-D02D1690AC5C}">
        <p15:threadingInfo xmlns:p15="http://schemas.microsoft.com/office/powerpoint/2012/main" timeZoneBias="360"/>
      </p:ext>
    </p:extLst>
  </p:cm>
  <p:cm authorId="1" dt="2016-01-12T13:54:58.252" idx="20">
    <p:pos x="10" y="106"/>
    <p:text/>
    <p:extLst mod="1">
      <p:ext uri="{C676402C-5697-4E1C-873F-D02D1690AC5C}">
        <p15:threadingInfo xmlns:p15="http://schemas.microsoft.com/office/powerpoint/2012/main" timeZoneBias="360">
          <p15:parentCm authorId="1" idx="19"/>
        </p15:threadingInfo>
      </p:ext>
    </p:extLst>
  </p:cm>
  <p:cm authorId="1" dt="2016-01-12T13:56:50.845" idx="21">
    <p:pos x="10" y="202"/>
    <p:text/>
    <p:extLst mod="1">
      <p:ext uri="{C676402C-5697-4E1C-873F-D02D1690AC5C}">
        <p15:threadingInfo xmlns:p15="http://schemas.microsoft.com/office/powerpoint/2012/main" timeZoneBias="360">
          <p15:parentCm authorId="1" idx="19"/>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1-12T15:11:35.602" idx="63">
    <p:pos x="10" y="10"/>
    <p:text/>
    <p:extLst mod="1">
      <p:ext uri="{C676402C-5697-4E1C-873F-D02D1690AC5C}">
        <p15:threadingInfo xmlns:p15="http://schemas.microsoft.com/office/powerpoint/2012/main" timeZoneBias="3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1-12T15:16:06.500" idx="64">
    <p:pos x="10" y="10"/>
    <p:text/>
    <p:extLst mod="1">
      <p:ext uri="{C676402C-5697-4E1C-873F-D02D1690AC5C}">
        <p15:threadingInfo xmlns:p15="http://schemas.microsoft.com/office/powerpoint/2012/main" timeZoneBias="360"/>
      </p:ext>
    </p:extLst>
  </p:cm>
  <p:cm authorId="1" dt="2016-01-12T15:19:08.070" idx="65">
    <p:pos x="10" y="106"/>
    <p:text/>
    <p:extLst mod="1">
      <p:ext uri="{C676402C-5697-4E1C-873F-D02D1690AC5C}">
        <p15:threadingInfo xmlns:p15="http://schemas.microsoft.com/office/powerpoint/2012/main" timeZoneBias="360">
          <p15:parentCm authorId="1" idx="64"/>
        </p15:threadingInfo>
      </p:ext>
    </p:extLst>
  </p:cm>
  <p:cm authorId="1" dt="2016-01-12T15:20:27.170" idx="66">
    <p:pos x="10" y="202"/>
    <p:text/>
    <p:extLst mod="1">
      <p:ext uri="{C676402C-5697-4E1C-873F-D02D1690AC5C}">
        <p15:threadingInfo xmlns:p15="http://schemas.microsoft.com/office/powerpoint/2012/main" timeZoneBias="360">
          <p15:parentCm authorId="1" idx="64"/>
        </p15:threadingInfo>
      </p:ext>
    </p:extLst>
  </p:cm>
  <p:cm authorId="1" dt="2016-01-12T15:21:23.667" idx="67">
    <p:pos x="10" y="298"/>
    <p:text/>
    <p:extLst mod="1">
      <p:ext uri="{C676402C-5697-4E1C-873F-D02D1690AC5C}">
        <p15:threadingInfo xmlns:p15="http://schemas.microsoft.com/office/powerpoint/2012/main" timeZoneBias="360">
          <p15:parentCm authorId="1" idx="64"/>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1-12T13:52:16.647" idx="16">
    <p:pos x="10" y="10"/>
    <p:text/>
    <p:extLst mod="1">
      <p:ext uri="{C676402C-5697-4E1C-873F-D02D1690AC5C}">
        <p15:threadingInfo xmlns:p15="http://schemas.microsoft.com/office/powerpoint/2012/main" timeZoneBias="360"/>
      </p:ext>
    </p:extLst>
  </p:cm>
  <p:cm authorId="1" dt="2016-01-12T13:52:51.908" idx="17">
    <p:pos x="10" y="106"/>
    <p:text/>
    <p:extLst mod="1">
      <p:ext uri="{C676402C-5697-4E1C-873F-D02D1690AC5C}">
        <p15:threadingInfo xmlns:p15="http://schemas.microsoft.com/office/powerpoint/2012/main" timeZoneBias="360">
          <p15:parentCm authorId="1" idx="16"/>
        </p15:threadingInfo>
      </p:ext>
    </p:extLst>
  </p:cm>
  <p:cm authorId="1" dt="2016-01-12T13:53:03.011" idx="18">
    <p:pos x="10" y="202"/>
    <p:text/>
    <p:extLst mod="1">
      <p:ext uri="{C676402C-5697-4E1C-873F-D02D1690AC5C}">
        <p15:threadingInfo xmlns:p15="http://schemas.microsoft.com/office/powerpoint/2012/main" timeZoneBias="360">
          <p15:parentCm authorId="1" idx="16"/>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6-01-12T13:57:17.492" idx="22">
    <p:pos x="10" y="10"/>
    <p:text/>
    <p:extLst mod="1">
      <p:ext uri="{C676402C-5697-4E1C-873F-D02D1690AC5C}">
        <p15:threadingInfo xmlns:p15="http://schemas.microsoft.com/office/powerpoint/2012/main" timeZoneBias="360"/>
      </p:ext>
    </p:extLst>
  </p:cm>
  <p:cm authorId="1" dt="2016-01-12T13:57:47.291" idx="23">
    <p:pos x="10" y="106"/>
    <p:text/>
    <p:extLst mod="1">
      <p:ext uri="{C676402C-5697-4E1C-873F-D02D1690AC5C}">
        <p15:threadingInfo xmlns:p15="http://schemas.microsoft.com/office/powerpoint/2012/main" timeZoneBias="360">
          <p15:parentCm authorId="1" idx="22"/>
        </p15:threadingInfo>
      </p:ext>
    </p:extLst>
  </p:cm>
  <p:cm authorId="1" dt="2016-01-12T13:57:57.634" idx="24">
    <p:pos x="10" y="202"/>
    <p:text/>
    <p:extLst mod="1">
      <p:ext uri="{C676402C-5697-4E1C-873F-D02D1690AC5C}">
        <p15:threadingInfo xmlns:p15="http://schemas.microsoft.com/office/powerpoint/2012/main" timeZoneBias="360">
          <p15:parentCm authorId="1" idx="22"/>
        </p15:threadingInfo>
      </p:ext>
    </p:extLst>
  </p:cm>
  <p:cm authorId="1" dt="2016-01-12T13:59:08.498" idx="25">
    <p:pos x="10" y="298"/>
    <p:text/>
    <p:extLst mod="1">
      <p:ext uri="{C676402C-5697-4E1C-873F-D02D1690AC5C}">
        <p15:threadingInfo xmlns:p15="http://schemas.microsoft.com/office/powerpoint/2012/main" timeZoneBias="360">
          <p15:parentCm authorId="1" idx="22"/>
        </p15:threadingInfo>
      </p:ext>
    </p:extLst>
  </p:cm>
  <p:cm authorId="1" dt="2016-01-12T13:59:22.963" idx="26">
    <p:pos x="10" y="394"/>
    <p:text/>
    <p:extLst mod="1">
      <p:ext uri="{C676402C-5697-4E1C-873F-D02D1690AC5C}">
        <p15:threadingInfo xmlns:p15="http://schemas.microsoft.com/office/powerpoint/2012/main" timeZoneBias="360">
          <p15:parentCm authorId="1" idx="22"/>
        </p15:threadingInfo>
      </p:ext>
    </p:extLst>
  </p:cm>
  <p:cm authorId="1" dt="2016-01-12T14:01:37.124" idx="27">
    <p:pos x="10" y="490"/>
    <p:text/>
    <p:extLst mod="1">
      <p:ext uri="{C676402C-5697-4E1C-873F-D02D1690AC5C}">
        <p15:threadingInfo xmlns:p15="http://schemas.microsoft.com/office/powerpoint/2012/main" timeZoneBias="360">
          <p15:parentCm authorId="1" idx="22"/>
        </p15:threadingInfo>
      </p:ext>
    </p:extLst>
  </p:cm>
  <p:cm authorId="1" dt="2016-01-12T14:02:34.837" idx="28">
    <p:pos x="10" y="586"/>
    <p:text/>
    <p:extLst>
      <p:ext uri="{C676402C-5697-4E1C-873F-D02D1690AC5C}">
        <p15:threadingInfo xmlns:p15="http://schemas.microsoft.com/office/powerpoint/2012/main" timeZoneBias="360">
          <p15:parentCm authorId="1" idx="22"/>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6-01-12T14:53:05.516" idx="53">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1:31.695" idx="54">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3"/>
        </p15:threadingInfo>
      </p:ext>
    </p:extLst>
  </p:cm>
  <p:cm authorId="1" dt="2016-01-12T15:03:02.540" idx="55">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3"/>
        </p15:threadingInfo>
      </p:ext>
    </p:extLst>
  </p:cm>
  <p:cm authorId="1" dt="2016-01-12T15:04:29.646" idx="56">
    <p:pos x="10" y="298"/>
    <p:text>Blue colored causes or effects can be ameliorated with IDCC.  Red colored causes or effects can be ameliorated with CLEP.  Purple colored causes or effects are ameliortated by both IDCC and CLEP.</p:text>
    <p:extLst>
      <p:ext uri="{C676402C-5697-4E1C-873F-D02D1690AC5C}">
        <p15:threadingInfo xmlns:p15="http://schemas.microsoft.com/office/powerpoint/2012/main" timeZoneBias="360">
          <p15:parentCm authorId="1" idx="53"/>
        </p15:threadingInfo>
      </p:ext>
    </p:extLst>
  </p:cm>
  <p:cm authorId="1" dt="2016-01-12T15:06:44.145" idx="61">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3"/>
        </p15:threadingInfo>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6-01-12T15:04:45.996" idx="57">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4:57.695" idx="58">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7"/>
        </p15:threadingInfo>
      </p:ext>
    </p:extLst>
  </p:cm>
  <p:cm authorId="1" dt="2016-01-12T15:05:06.099" idx="59">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5:17.683" idx="60">
    <p:pos x="10" y="298"/>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6:55.931" idx="62">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7"/>
        </p15:threadingInfo>
      </p:ext>
    </p:extLst>
  </p:cm>
  <p:cm authorId="1" dt="2016-01-12T15:48:21.289" idx="69">
    <p:pos x="10" y="490"/>
    <p:text>IDCC ameliorates dispatch, reliability, cross-subsidies, stuck on energy efficiency, unwillingness to buy electricity services and helps to cure economy, outlet reliability, building design, use of renewables, retrofits, stymied innovation in general and appliances in particular and proper allocation of capital on the demand side.</p:text>
    <p:extLst>
      <p:ext uri="{C676402C-5697-4E1C-873F-D02D1690AC5C}">
        <p15:threadingInfo xmlns:p15="http://schemas.microsoft.com/office/powerpoint/2012/main" timeZoneBias="360">
          <p15:parentCm authorId="1" idx="57"/>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6-01-12T14:03:12.069" idx="29">
    <p:pos x="10" y="10"/>
    <p:text/>
    <p:extLst mod="1">
      <p:ext uri="{C676402C-5697-4E1C-873F-D02D1690AC5C}">
        <p15:threadingInfo xmlns:p15="http://schemas.microsoft.com/office/powerpoint/2012/main" timeZoneBias="360"/>
      </p:ext>
    </p:extLst>
  </p:cm>
  <p:cm authorId="1" dt="2016-01-12T14:05:01.788" idx="30">
    <p:pos x="10" y="106"/>
    <p:text/>
    <p:extLst mod="1">
      <p:ext uri="{C676402C-5697-4E1C-873F-D02D1690AC5C}">
        <p15:threadingInfo xmlns:p15="http://schemas.microsoft.com/office/powerpoint/2012/main" timeZoneBias="360">
          <p15:parentCm authorId="1" idx="29"/>
        </p15:threadingInfo>
      </p:ext>
    </p:extLst>
  </p:cm>
  <p:cm authorId="1" dt="2016-01-12T14:07:00.880" idx="31">
    <p:pos x="10" y="202"/>
    <p:text/>
    <p:extLst mod="1">
      <p:ext uri="{C676402C-5697-4E1C-873F-D02D1690AC5C}">
        <p15:threadingInfo xmlns:p15="http://schemas.microsoft.com/office/powerpoint/2012/main" timeZoneBias="360">
          <p15:parentCm authorId="1" idx="29"/>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6-01-12T14:07:13.800" idx="32">
    <p:pos x="10" y="10"/>
    <p:text/>
    <p:extLst mod="1">
      <p:ext uri="{C676402C-5697-4E1C-873F-D02D1690AC5C}">
        <p15:threadingInfo xmlns:p15="http://schemas.microsoft.com/office/powerpoint/2012/main" timeZoneBias="360"/>
      </p:ext>
    </p:extLst>
  </p:cm>
  <p:cm authorId="1" dt="2016-01-12T14:10:18.414" idx="33">
    <p:pos x="10" y="106"/>
    <p:text/>
    <p:extLst mod="1">
      <p:ext uri="{C676402C-5697-4E1C-873F-D02D1690AC5C}">
        <p15:threadingInfo xmlns:p15="http://schemas.microsoft.com/office/powerpoint/2012/main" timeZoneBias="360">
          <p15:parentCm authorId="1" idx="32"/>
        </p15:threadingInfo>
      </p:ext>
    </p:extLst>
  </p:cm>
  <p:cm authorId="1" dt="2016-01-12T14:11:42.607" idx="34">
    <p:pos x="10" y="202"/>
    <p:text/>
    <p:extLst mod="1">
      <p:ext uri="{C676402C-5697-4E1C-873F-D02D1690AC5C}">
        <p15:threadingInfo xmlns:p15="http://schemas.microsoft.com/office/powerpoint/2012/main" timeZoneBias="360">
          <p15:parentCm authorId="1" idx="32"/>
        </p15:threadingInfo>
      </p:ext>
    </p:extLst>
  </p:cm>
  <p:cm authorId="1" dt="2016-01-12T14:12:11.311" idx="35">
    <p:pos x="10" y="298"/>
    <p:text/>
    <p:extLst mod="1">
      <p:ext uri="{C676402C-5697-4E1C-873F-D02D1690AC5C}">
        <p15:threadingInfo xmlns:p15="http://schemas.microsoft.com/office/powerpoint/2012/main" timeZoneBias="360">
          <p15:parentCm authorId="1" idx="32"/>
        </p15:threadingInfo>
      </p:ext>
    </p:extLst>
  </p:cm>
  <p:cm authorId="1" dt="2016-01-12T14:13:33.172" idx="36">
    <p:pos x="10" y="394"/>
    <p:text/>
    <p:extLst mod="1">
      <p:ext uri="{C676402C-5697-4E1C-873F-D02D1690AC5C}">
        <p15:threadingInfo xmlns:p15="http://schemas.microsoft.com/office/powerpoint/2012/main" timeZoneBias="360">
          <p15:parentCm authorId="1" idx="32"/>
        </p15:threadingInfo>
      </p:ext>
    </p:extLst>
  </p:cm>
  <p:cm authorId="1" dt="2016-01-12T14:13:57.862" idx="37">
    <p:pos x="10" y="490"/>
    <p:text/>
    <p:extLst mod="1">
      <p:ext uri="{C676402C-5697-4E1C-873F-D02D1690AC5C}">
        <p15:threadingInfo xmlns:p15="http://schemas.microsoft.com/office/powerpoint/2012/main" timeZoneBias="360">
          <p15:parentCm authorId="1" idx="3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1-12T15:04:45.996" idx="57">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4:57.695" idx="58">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7"/>
        </p15:threadingInfo>
      </p:ext>
    </p:extLst>
  </p:cm>
  <p:cm authorId="1" dt="2016-01-12T15:05:06.099" idx="59">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5:17.683" idx="60">
    <p:pos x="10" y="298"/>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6:55.931" idx="62">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7"/>
        </p15:threadingInfo>
      </p:ext>
    </p:extLst>
  </p:cm>
  <p:cm authorId="1" dt="2016-01-12T15:48:21.289" idx="69">
    <p:pos x="10" y="490"/>
    <p:text>IDCC ameliorates dispatch, reliability, cross-subsidies, stuck on energy efficiency, unwillingness to buy electricity services and helps to cure economy, outlet reliability, building design, use of renewables, retrofits, stymied innovation in general and appliances in particular and proper allocation of capital on the demand side.</p:text>
    <p:extLst>
      <p:ext uri="{C676402C-5697-4E1C-873F-D02D1690AC5C}">
        <p15:threadingInfo xmlns:p15="http://schemas.microsoft.com/office/powerpoint/2012/main" timeZoneBias="360">
          <p15:parentCm authorId="1" idx="57"/>
        </p15:threadingInfo>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6-01-12T14:15:59.625" idx="38">
    <p:pos x="10" y="10"/>
    <p:text/>
    <p:extLst mod="1">
      <p:ext uri="{C676402C-5697-4E1C-873F-D02D1690AC5C}">
        <p15:threadingInfo xmlns:p15="http://schemas.microsoft.com/office/powerpoint/2012/main" timeZoneBias="36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6-01-12T14:23:19.896" idx="42">
    <p:pos x="10" y="10"/>
    <p:text/>
    <p:extLst mod="1">
      <p:ext uri="{C676402C-5697-4E1C-873F-D02D1690AC5C}">
        <p15:threadingInfo xmlns:p15="http://schemas.microsoft.com/office/powerpoint/2012/main" timeZoneBias="360"/>
      </p:ext>
    </p:extLst>
  </p:cm>
  <p:cm authorId="1" dt="2016-01-12T14:23:37.359" idx="43">
    <p:pos x="10" y="106"/>
    <p:text/>
    <p:extLst mod="1">
      <p:ext uri="{C676402C-5697-4E1C-873F-D02D1690AC5C}">
        <p15:threadingInfo xmlns:p15="http://schemas.microsoft.com/office/powerpoint/2012/main" timeZoneBias="360">
          <p15:parentCm authorId="1" idx="42"/>
        </p15:threadingInfo>
      </p:ext>
    </p:extLst>
  </p:cm>
  <p:cm authorId="1" dt="2016-01-12T14:24:02.879" idx="44">
    <p:pos x="10" y="202"/>
    <p:text>Electricity 3.0 recognizes that</p:text>
    <p:extLst>
      <p:ext uri="{C676402C-5697-4E1C-873F-D02D1690AC5C}">
        <p15:threadingInfo xmlns:p15="http://schemas.microsoft.com/office/powerpoint/2012/main" timeZoneBias="360">
          <p15:parentCm authorId="1" idx="42"/>
        </p15:threadingInfo>
      </p:ext>
    </p:extLst>
  </p:cm>
  <p:cm authorId="1" dt="2016-01-12T14:24:17.356" idx="45">
    <p:pos x="10" y="298"/>
    <p:text/>
    <p:extLst mod="1">
      <p:ext uri="{C676402C-5697-4E1C-873F-D02D1690AC5C}">
        <p15:threadingInfo xmlns:p15="http://schemas.microsoft.com/office/powerpoint/2012/main" timeZoneBias="360">
          <p15:parentCm authorId="1" idx="42"/>
        </p15:threadingInfo>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6-01-12T14:31:38.852" idx="47">
    <p:pos x="1322" y="357"/>
    <p:text/>
    <p:extLst mod="1">
      <p:ext uri="{C676402C-5697-4E1C-873F-D02D1690AC5C}">
        <p15:threadingInfo xmlns:p15="http://schemas.microsoft.com/office/powerpoint/2012/main" timeZoneBias="360"/>
      </p:ext>
    </p:extLst>
  </p:cm>
  <p:cm authorId="1" dt="2016-01-12T14:34:33.471" idx="48">
    <p:pos x="1322" y="453"/>
    <p:text/>
    <p:extLst>
      <p:ext uri="{C676402C-5697-4E1C-873F-D02D1690AC5C}">
        <p15:threadingInfo xmlns:p15="http://schemas.microsoft.com/office/powerpoint/2012/main" timeZoneBias="360">
          <p15:parentCm authorId="1" idx="47"/>
        </p15:threadingInfo>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6-01-12T14:53:05.516" idx="53">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1:31.695" idx="54">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3"/>
        </p15:threadingInfo>
      </p:ext>
    </p:extLst>
  </p:cm>
  <p:cm authorId="1" dt="2016-01-12T15:03:02.540" idx="55">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3"/>
        </p15:threadingInfo>
      </p:ext>
    </p:extLst>
  </p:cm>
  <p:cm authorId="1" dt="2016-01-12T15:04:29.646" idx="56">
    <p:pos x="10" y="298"/>
    <p:text>Blue colored causes or effects can be ameliorated with IDCC.  Red colored causes or effects can be ameliorated with CLEP.  Purple colored causes or effects are ameliortated by both IDCC and CLEP.</p:text>
    <p:extLst>
      <p:ext uri="{C676402C-5697-4E1C-873F-D02D1690AC5C}">
        <p15:threadingInfo xmlns:p15="http://schemas.microsoft.com/office/powerpoint/2012/main" timeZoneBias="360">
          <p15:parentCm authorId="1" idx="53"/>
        </p15:threadingInfo>
      </p:ext>
    </p:extLst>
  </p:cm>
  <p:cm authorId="1" dt="2016-01-12T15:06:44.145" idx="61">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3"/>
        </p15:threadingInfo>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6-01-12T15:04:45.996" idx="57">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4:57.695" idx="58">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7"/>
        </p15:threadingInfo>
      </p:ext>
    </p:extLst>
  </p:cm>
  <p:cm authorId="1" dt="2016-01-12T15:05:06.099" idx="59">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5:17.683" idx="60">
    <p:pos x="10" y="298"/>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6:55.931" idx="62">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7"/>
        </p15:threadingInfo>
      </p:ext>
    </p:extLst>
  </p:cm>
  <p:cm authorId="1" dt="2016-01-12T15:48:21.289" idx="69">
    <p:pos x="10" y="490"/>
    <p:text>IDCC ameliorates dispatch, reliability, cross-subsidies, stuck on energy efficiency, unwillingness to buy electricity services and helps to cure economy, outlet reliability, building design, use of renewables, retrofits, stymied innovation in general and appliances in particular and proper allocation of capital on the demand side.</p:text>
    <p:extLst>
      <p:ext uri="{C676402C-5697-4E1C-873F-D02D1690AC5C}">
        <p15:threadingInfo xmlns:p15="http://schemas.microsoft.com/office/powerpoint/2012/main" timeZoneBias="360">
          <p15:parentCm authorId="1" idx="57"/>
        </p15:threadingInfo>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6-01-12T14:03:12.069" idx="29">
    <p:pos x="10" y="10"/>
    <p:text>Think of the conical image of wholesale electricity entering on the left. Note that the various restrictions in varous colors restrict electricity flow to the economy (on the right).</p:text>
    <p:extLst>
      <p:ext uri="{C676402C-5697-4E1C-873F-D02D1690AC5C}">
        <p15:threadingInfo xmlns:p15="http://schemas.microsoft.com/office/powerpoint/2012/main" timeZoneBias="360"/>
      </p:ext>
    </p:extLst>
  </p:cm>
  <p:cm authorId="1" dt="2016-01-12T14:05:01.788" idx="30">
    <p:pos x="10" y="106"/>
    <p:text>The smallest aperture is forced by Economic Dispatch.  Since utilities can control fuel fired generation, it can make electricity on demand.</p:text>
    <p:extLst>
      <p:ext uri="{C676402C-5697-4E1C-873F-D02D1690AC5C}">
        <p15:threadingInfo xmlns:p15="http://schemas.microsoft.com/office/powerpoint/2012/main" timeZoneBias="360">
          <p15:parentCm authorId="1" idx="29"/>
        </p15:threadingInfo>
      </p:ext>
    </p:extLst>
  </p:cm>
  <p:cm authorId="1" dt="2016-01-12T14:07:00.880" idx="31">
    <p:pos x="10" y="202"/>
    <p:text>However, that usually excludes cleaner renwable energy.  Therefore only more expensive energy flows and the economy is jepardized.</p:text>
    <p:extLst>
      <p:ext uri="{C676402C-5697-4E1C-873F-D02D1690AC5C}">
        <p15:threadingInfo xmlns:p15="http://schemas.microsoft.com/office/powerpoint/2012/main" timeZoneBias="360">
          <p15:parentCm authorId="1" idx="29"/>
        </p15:threadingInfo>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6-01-12T15:51:17.351" idx="70">
    <p:pos x="10" y="10"/>
    <p:text>Customer Lowered Energy Price [CLEP]   		
rewards decreases in average demand during peak hours;
is a dynamic Time-of-Use pricing tariff that also pays for sales of power 
provides retail prices which accurately exploit highly fluctuating, wholesale prices. 
provides an optional, additional, economic relationship between a utility customer and his electricity utility; i.e., does not replace the retail RATE or customer class.  
accumulates kWh transaction credits (or charges) every 5 minutes WITH monthly KW credits INTO a monthly payment;
lowers the future cost of electricity to all customers — whether or not a CLEP customer;
avoids the need to impose time-of-use rates onto any customer while providing many or more of TOUR’s benefits;
provides a superior kind of demand response @ no cost;
creates a reliable cash flow sufficient to support battery installs in any building &amp; pays as well as Net Energy Metering.  
provides a market-based tool to harvest off and off-off peak power, from any source, for peak power use;
grossly forestalls grid defection and thereby helps to insure the long-term economic life of a utility;
forestalls the need to invest in expensive, less efficient or not well-utilized, peaking plants;
enhances Energy Performance Contracting, Demand Side Management and continuous Integrated Resource Planning;
makes battery backup far more cost-effective than locally installed, and far less reliable, micro, gas-fired generators;
provides an opportunity for a big payback for smart meters;
taps into, Primary Energy Conservation by Timing, the richest source of dollar paybacks as well as energy savings; 
revolutionizes the whole concept of building energy design; and
Engages market forces’ simply pursuit of economic self-interest to rapidly decrease the causes of global warming.</p:text>
    <p:extLst>
      <p:ext uri="{C676402C-5697-4E1C-873F-D02D1690AC5C}">
        <p15:threadingInfo xmlns:p15="http://schemas.microsoft.com/office/powerpoint/2012/main" timeZoneBias="36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6-01-12T15:51:27.242" idx="71">
    <p:pos x="10" y="10"/>
    <p:text/>
    <p:extLst mod="1">
      <p:ext uri="{C676402C-5697-4E1C-873F-D02D1690AC5C}">
        <p15:threadingInfo xmlns:p15="http://schemas.microsoft.com/office/powerpoint/2012/main" timeZoneBias="36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16-01-12T14:53:05.516" idx="53">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1:31.695" idx="54">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3"/>
        </p15:threadingInfo>
      </p:ext>
    </p:extLst>
  </p:cm>
  <p:cm authorId="1" dt="2016-01-12T15:03:02.540" idx="55">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3"/>
        </p15:threadingInfo>
      </p:ext>
    </p:extLst>
  </p:cm>
  <p:cm authorId="1" dt="2016-01-12T15:04:29.646" idx="56">
    <p:pos x="10" y="298"/>
    <p:text>Blue colored causes or effects can be ameliorated with IDCC.  Red colored causes or effects can be ameliorated with CLEP.  Purple colored causes or effects are ameliortated by both IDCC and CLEP.</p:text>
    <p:extLst>
      <p:ext uri="{C676402C-5697-4E1C-873F-D02D1690AC5C}">
        <p15:threadingInfo xmlns:p15="http://schemas.microsoft.com/office/powerpoint/2012/main" timeZoneBias="360">
          <p15:parentCm authorId="1" idx="53"/>
        </p15:threadingInfo>
      </p:ext>
    </p:extLst>
  </p:cm>
  <p:cm authorId="1" dt="2016-01-12T15:06:44.145" idx="61">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3"/>
        </p15:threadingInfo>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16-01-12T15:04:45.996" idx="57">
    <p:pos x="10" y="10"/>
    <p:text>This and the next slide are an orchestrated pair.  Their goal is to highlight with words, colors and pictures the facts that poor utility design increases the cost of electricity to retail customers, increases the primary energy used to make that electricity and increases the amount of CO2 generated.</p:text>
    <p:extLst>
      <p:ext uri="{C676402C-5697-4E1C-873F-D02D1690AC5C}">
        <p15:threadingInfo xmlns:p15="http://schemas.microsoft.com/office/powerpoint/2012/main" timeZoneBias="360"/>
      </p:ext>
    </p:extLst>
  </p:cm>
  <p:cm authorId="1" dt="2016-01-12T15:04:57.695" idx="58">
    <p:pos x="10" y="106"/>
    <p:text>The central graphic is meant to depict a full cone; where the central red cyllinder represents wholesale electricity coming in from the left and retail electricity leaving on the right.</p:text>
    <p:extLst>
      <p:ext uri="{C676402C-5697-4E1C-873F-D02D1690AC5C}">
        <p15:threadingInfo xmlns:p15="http://schemas.microsoft.com/office/powerpoint/2012/main" timeZoneBias="360">
          <p15:parentCm authorId="1" idx="57"/>
        </p15:threadingInfo>
      </p:ext>
    </p:extLst>
  </p:cm>
  <p:cm authorId="1" dt="2016-01-12T15:05:06.099" idx="59">
    <p:pos x="10" y="202"/>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5:17.683" idx="60">
    <p:pos x="10" y="298"/>
    <p:text>The progressively larger diameter and varied colored discs each depict a restricting cause (if on the left side) or effect (if on the right side) of poor utility design.</p:text>
    <p:extLst>
      <p:ext uri="{C676402C-5697-4E1C-873F-D02D1690AC5C}">
        <p15:threadingInfo xmlns:p15="http://schemas.microsoft.com/office/powerpoint/2012/main" timeZoneBias="360">
          <p15:parentCm authorId="1" idx="57"/>
        </p15:threadingInfo>
      </p:ext>
    </p:extLst>
  </p:cm>
  <p:cm authorId="1" dt="2016-01-12T15:06:55.931" idx="62">
    <p:pos x="10" y="394"/>
    <p:text>The larger diameter, blue cylinder appears in the lower slide but not the upper slide to indicate that once economic dispatch is abandoned, more energy flows at less cost.</p:text>
    <p:extLst>
      <p:ext uri="{C676402C-5697-4E1C-873F-D02D1690AC5C}">
        <p15:threadingInfo xmlns:p15="http://schemas.microsoft.com/office/powerpoint/2012/main" timeZoneBias="360">
          <p15:parentCm authorId="1" idx="57"/>
        </p15:threadingInfo>
      </p:ext>
    </p:extLst>
  </p:cm>
  <p:cm authorId="1" dt="2016-01-12T15:48:21.289" idx="69">
    <p:pos x="10" y="490"/>
    <p:text>IDCC ameliorates dispatch, reliability, cross-subsidies, stuck on energy efficiency, unwillingness to buy electricity services and helps to cure economy, outlet reliability, building design, use of renewables, retrofits, stymied innovation in general and appliances in particular and proper allocation of capital on the demand side.</p:text>
    <p:extLst>
      <p:ext uri="{C676402C-5697-4E1C-873F-D02D1690AC5C}">
        <p15:threadingInfo xmlns:p15="http://schemas.microsoft.com/office/powerpoint/2012/main" timeZoneBias="360">
          <p15:parentCm authorId="1" idx="57"/>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1-12T14:03:12.069" idx="29">
    <p:pos x="10" y="10"/>
    <p:text/>
    <p:extLst mod="1">
      <p:ext uri="{C676402C-5697-4E1C-873F-D02D1690AC5C}">
        <p15:threadingInfo xmlns:p15="http://schemas.microsoft.com/office/powerpoint/2012/main" timeZoneBias="360"/>
      </p:ext>
    </p:extLst>
  </p:cm>
  <p:cm authorId="1" dt="2016-01-12T14:05:01.788" idx="30">
    <p:pos x="10" y="106"/>
    <p:text/>
    <p:extLst mod="1">
      <p:ext uri="{C676402C-5697-4E1C-873F-D02D1690AC5C}">
        <p15:threadingInfo xmlns:p15="http://schemas.microsoft.com/office/powerpoint/2012/main" timeZoneBias="360">
          <p15:parentCm authorId="1" idx="29"/>
        </p15:threadingInfo>
      </p:ext>
    </p:extLst>
  </p:cm>
  <p:cm authorId="1" dt="2016-01-12T14:07:00.880" idx="31">
    <p:pos x="10" y="202"/>
    <p:text/>
    <p:extLst mod="1">
      <p:ext uri="{C676402C-5697-4E1C-873F-D02D1690AC5C}">
        <p15:threadingInfo xmlns:p15="http://schemas.microsoft.com/office/powerpoint/2012/main" timeZoneBias="360">
          <p15:parentCm authorId="1" idx="29"/>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09-20T06:38:42.068" idx="1">
    <p:pos x="10" y="10"/>
    <p:text/>
    <p:extLst>
      <p:ext uri="{C676402C-5697-4E1C-873F-D02D1690AC5C}">
        <p15:threadingInfo xmlns:p15="http://schemas.microsoft.com/office/powerpoint/2012/main" timeZoneBias="300"/>
      </p:ext>
    </p:extLst>
  </p:cm>
  <p:cm authorId="1" dt="2014-09-20T06:47:48.060" idx="3">
    <p:pos x="10" y="106"/>
    <p:text>Besides for the subtle joke in the picture, (always a good way to start a talk), there is another implicit message in the pictures: Will the power get to your appliance? I.e., is your The Power at your OUTLET RELIABLE?  In the rest of the talk, I will use the term "Outlet Reliability" to refer to the reliability of power for all end uses in your building including those that are plugged and those that are hardwired: like lighting and air conditioning.</p:text>
    <p:extLst>
      <p:ext uri="{C676402C-5697-4E1C-873F-D02D1690AC5C}">
        <p15:threadingInfo xmlns:p15="http://schemas.microsoft.com/office/powerpoint/2012/main" timeZoneBias="300">
          <p15:parentCm authorId="1" idx="1"/>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09-20T06:38:42.068" idx="1">
    <p:pos x="10" y="10"/>
    <p:text/>
    <p:extLst>
      <p:ext uri="{C676402C-5697-4E1C-873F-D02D1690AC5C}">
        <p15:threadingInfo xmlns:p15="http://schemas.microsoft.com/office/powerpoint/2012/main" timeZoneBias="300"/>
      </p:ext>
    </p:extLst>
  </p:cm>
  <p:cm authorId="1" dt="2014-09-20T06:47:48.060" idx="3">
    <p:pos x="10" y="106"/>
    <p:text>Besides for the subtle joke in the picture, (always a good way to start a talk), there is another implicit message in the pictures: Will the power get to your appliance? I.e., is your The Power at your OUTLET RELIABLE?  In the rest of the talk, I will use the term "Outlet Reliability" to refer to the reliability of power for all end uses in your building including those that are plugged and those that are hardwired: like lighting and air conditioning.</p:text>
    <p:extLst>
      <p:ext uri="{C676402C-5697-4E1C-873F-D02D1690AC5C}">
        <p15:threadingInfo xmlns:p15="http://schemas.microsoft.com/office/powerpoint/2012/main" timeZoneBias="300">
          <p15:parentCm authorId="1" idx="1"/>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1-12T13:47:54.064" idx="9">
    <p:pos x="10" y="10"/>
    <p:text>Impementing Inverted Demand.                                     All current buildings can rapidly effect Inverted Demand by installing a battery and inverter/charger system that takes 4 hours to collect all of the energy that a building consumes in 24 hours.</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1-12T13:46:36.763" idx="8">
    <p:pos x="10" y="10"/>
    <p:text/>
    <p:extLst mod="1">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1-12T13:48:51.108" idx="10">
    <p:pos x="10" y="10"/>
    <p:text>This is the way Solar City has done something similar.  But is for a different design goal and is very rare.</p:text>
    <p:extLst>
      <p:ext uri="{C676402C-5697-4E1C-873F-D02D1690AC5C}">
        <p15:threadingInfo xmlns:p15="http://schemas.microsoft.com/office/powerpoint/2012/main" timeZoneBias="3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1-12T13:50:06.951" idx="11">
    <p:pos x="10" y="10"/>
    <p:text/>
    <p:extLst>
      <p:ext uri="{C676402C-5697-4E1C-873F-D02D1690AC5C}">
        <p15:threadingInfo xmlns:p15="http://schemas.microsoft.com/office/powerpoint/2012/main" timeZoneBias="360"/>
      </p:ext>
    </p:extLst>
  </p:cm>
  <p:cm authorId="1" dt="2016-01-12T13:50:20.183" idx="12">
    <p:pos x="10" y="106"/>
    <p:text>How does Reliability Pay for IDCC?</p:text>
    <p:extLst>
      <p:ext uri="{C676402C-5697-4E1C-873F-D02D1690AC5C}">
        <p15:threadingInfo xmlns:p15="http://schemas.microsoft.com/office/powerpoint/2012/main" timeZoneBias="360">
          <p15:parentCm authorId="1" idx="11"/>
        </p15:threadingInfo>
      </p:ext>
    </p:extLst>
  </p:cm>
  <p:cm authorId="1" dt="2016-01-12T13:50:36.902" idx="13">
    <p:pos x="10" y="202"/>
    <p:text>Residential customers are often beset with fear:  
	Think: Katrina, Sandy, or Polar Vortex.
	$1500 to $20,000 estimates damages for
	Outages that last a day to a few weeks.
Commercial customers report (recent Pepco data): 
	Outages are common without storm events; these last a few minutes to a few hours 
	Cause ~$2000 in damage on average.</p:text>
    <p:extLst>
      <p:ext uri="{C676402C-5697-4E1C-873F-D02D1690AC5C}">
        <p15:threadingInfo xmlns:p15="http://schemas.microsoft.com/office/powerpoint/2012/main" timeZoneBias="360">
          <p15:parentCm authorId="1" idx="1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6846A-E4EE-4767-AEFC-CCC4D8E2E37C}"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9BE1C-A090-402C-AF6B-AB2143CE3884}" type="slidenum">
              <a:rPr lang="en-US" smtClean="0"/>
              <a:t>‹#›</a:t>
            </a:fld>
            <a:endParaRPr lang="en-US"/>
          </a:p>
        </p:txBody>
      </p:sp>
    </p:spTree>
    <p:extLst>
      <p:ext uri="{BB962C8B-B14F-4D97-AF65-F5344CB8AC3E}">
        <p14:creationId xmlns:p14="http://schemas.microsoft.com/office/powerpoint/2010/main" val="38341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red, central cylinder represents highly restricted wholesale electricity coming in from the left and expensive</a:t>
            </a:r>
            <a:r>
              <a:rPr lang="en-US" baseline="0" dirty="0" smtClean="0"/>
              <a:t> </a:t>
            </a:r>
            <a:r>
              <a:rPr lang="en-US" dirty="0" smtClean="0"/>
              <a:t>retail electricity leaving on the right.</a:t>
            </a:r>
          </a:p>
          <a:p>
            <a:r>
              <a:rPr lang="en-US" dirty="0" smtClean="0"/>
              <a:t>The progressively smaller</a:t>
            </a:r>
            <a:r>
              <a:rPr lang="en-US" baseline="0" dirty="0" smtClean="0"/>
              <a:t> </a:t>
            </a:r>
            <a:r>
              <a:rPr lang="en-US" dirty="0" smtClean="0"/>
              <a:t>diameter and varied colored discs each depict a restricting cause,</a:t>
            </a:r>
            <a:r>
              <a:rPr lang="en-US" baseline="0" dirty="0" smtClean="0"/>
              <a:t> </a:t>
            </a:r>
            <a:r>
              <a:rPr lang="en-US" dirty="0" smtClean="0"/>
              <a:t>if on the left side, or progressively larger diameter effect,</a:t>
            </a:r>
            <a:r>
              <a:rPr lang="en-US" baseline="0" dirty="0" smtClean="0"/>
              <a:t> </a:t>
            </a:r>
            <a:r>
              <a:rPr lang="en-US" dirty="0" smtClean="0"/>
              <a:t>if on the right side, of poor utility design.</a:t>
            </a:r>
          </a:p>
          <a:p>
            <a:r>
              <a:rPr lang="en-US" b="1" dirty="0" smtClean="0"/>
              <a:t>SAY</a:t>
            </a:r>
            <a:r>
              <a:rPr lang="en-US" b="1" baseline="0" dirty="0" smtClean="0"/>
              <a:t> THIS:  </a:t>
            </a:r>
            <a:r>
              <a:rPr lang="en-US" b="1" dirty="0" smtClean="0"/>
              <a:t>Blue colored causes or effects can be ameliorated with IDCC; red with CLEP;</a:t>
            </a:r>
            <a:r>
              <a:rPr lang="en-US" b="1" baseline="0" dirty="0" smtClean="0"/>
              <a:t> p</a:t>
            </a:r>
            <a:r>
              <a:rPr lang="en-US" b="1" dirty="0" smtClean="0"/>
              <a:t>urple with either</a:t>
            </a:r>
            <a:r>
              <a:rPr lang="en-US" b="1" baseline="0" dirty="0" smtClean="0"/>
              <a:t> </a:t>
            </a:r>
            <a:r>
              <a:rPr lang="en-US" b="1" dirty="0" smtClean="0"/>
              <a:t>IDCC or CLEP.</a:t>
            </a:r>
          </a:p>
          <a:p>
            <a:r>
              <a:rPr lang="en-US" dirty="0" smtClean="0"/>
              <a:t>The larger diameter, blue cylinder appears in the second</a:t>
            </a:r>
            <a:r>
              <a:rPr lang="en-US" baseline="0" dirty="0" smtClean="0"/>
              <a:t> </a:t>
            </a:r>
            <a:r>
              <a:rPr lang="en-US" dirty="0" smtClean="0"/>
              <a:t>slide but not the first slide to indicate that once economic dispatch is abandoned, more wholesale energy flows in which results in less cost.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a:t>
            </a:fld>
            <a:endParaRPr lang="en-US"/>
          </a:p>
        </p:txBody>
      </p:sp>
    </p:spTree>
    <p:extLst>
      <p:ext uri="{BB962C8B-B14F-4D97-AF65-F5344CB8AC3E}">
        <p14:creationId xmlns:p14="http://schemas.microsoft.com/office/powerpoint/2010/main" val="175611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measure success at the electric meter, but instead measure it in lbs of CO2 generated.  The next slide provides</a:t>
            </a:r>
            <a:r>
              <a:rPr lang="en-US" baseline="0" dirty="0" smtClean="0"/>
              <a:t> the concept of how to do that.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12</a:t>
            </a:fld>
            <a:endParaRPr lang="en-US"/>
          </a:p>
        </p:txBody>
      </p:sp>
    </p:spTree>
    <p:extLst>
      <p:ext uri="{BB962C8B-B14F-4D97-AF65-F5344CB8AC3E}">
        <p14:creationId xmlns:p14="http://schemas.microsoft.com/office/powerpoint/2010/main" val="218143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Adobe Home’s primary architectural element is its clay walls.  Thick walls cause heat to take a half a day to pass through.  This allows daytime cooling and night-time heating and, as this home suggests, makes electricity-powered heating or cooling unnecessary.  The walls thus perform Primary Energy Conservation by timing because they reduce the need for electricity. </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13</a:t>
            </a:fld>
            <a:endParaRPr lang="en-US"/>
          </a:p>
        </p:txBody>
      </p:sp>
    </p:spTree>
    <p:extLst>
      <p:ext uri="{BB962C8B-B14F-4D97-AF65-F5344CB8AC3E}">
        <p14:creationId xmlns:p14="http://schemas.microsoft.com/office/powerpoint/2010/main" val="155693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FC5B1CDC-A658-4D02-A13C-91DC0375BDD4}" type="slidenum">
              <a:rPr lang="en-US" smtClean="0"/>
              <a:pPr/>
              <a:t>14</a:t>
            </a:fld>
            <a:endParaRPr lang="en-US" smtClean="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pPr eaLnBrk="1" hangingPunct="1"/>
            <a:r>
              <a:rPr lang="en-US" dirty="0" smtClean="0"/>
              <a:t>The run-capacitor</a:t>
            </a:r>
            <a:r>
              <a:rPr lang="en-US" baseline="0" dirty="0" smtClean="0"/>
              <a:t> moves electricity by a few milliseconds in an electric motor so that voltage and amperage peak simultaneously to maximize the efficiency of the motor.</a:t>
            </a:r>
          </a:p>
          <a:p>
            <a:pPr eaLnBrk="1" hangingPunct="1"/>
            <a:endParaRPr lang="en-US" baseline="0" dirty="0" smtClean="0"/>
          </a:p>
          <a:p>
            <a:pPr eaLnBrk="1" hangingPunct="1"/>
            <a:r>
              <a:rPr lang="en-US" baseline="0" dirty="0" smtClean="0"/>
              <a:t>The ground-coupled heat pump stores heat in the ground during the summer; some of that heat is available to assist winter-time heating.  Similarly, heating the home in the winter facilitates cooling in the summer.</a:t>
            </a:r>
          </a:p>
          <a:p>
            <a:pPr eaLnBrk="1" hangingPunct="1"/>
            <a:endParaRPr lang="en-US" baseline="0" dirty="0" smtClean="0"/>
          </a:p>
          <a:p>
            <a:pPr eaLnBrk="1" hangingPunct="1"/>
            <a:r>
              <a:rPr lang="en-US" baseline="0" dirty="0" smtClean="0"/>
              <a:t>Electric batteries reduce primary energy consumption if they consume early morning electricity which has less “carbon content” because it can be expected to have a higher percentage of wind energy than at other times.</a:t>
            </a:r>
          </a:p>
          <a:p>
            <a:pPr eaLnBrk="1" hangingPunct="1"/>
            <a:endParaRPr lang="en-US" baseline="0" dirty="0" smtClean="0"/>
          </a:p>
          <a:p>
            <a:pPr eaLnBrk="1" hangingPunct="1"/>
            <a:r>
              <a:rPr lang="en-US" baseline="0" dirty="0" smtClean="0"/>
              <a:t>The thick masonry wall acts like the clay wall in the adobe home of the previous slide.</a:t>
            </a:r>
            <a:endParaRPr lang="en-US" dirty="0" smtClean="0"/>
          </a:p>
        </p:txBody>
      </p:sp>
    </p:spTree>
    <p:extLst>
      <p:ext uri="{BB962C8B-B14F-4D97-AF65-F5344CB8AC3E}">
        <p14:creationId xmlns:p14="http://schemas.microsoft.com/office/powerpoint/2010/main" val="240033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standard electric</a:t>
            </a:r>
            <a:r>
              <a:rPr lang="en-US" baseline="0" dirty="0" smtClean="0"/>
              <a:t> water heater has the potential to accomplish Primary Energy Conservation by timing if they are managed to ensure that most water heating occurs between midnight and 6 AM.  This is not feasible with an on-demand water heater.</a:t>
            </a:r>
          </a:p>
          <a:p>
            <a:endParaRPr lang="en-US" baseline="0" dirty="0" smtClean="0"/>
          </a:p>
          <a:p>
            <a:r>
              <a:rPr lang="en-US" baseline="0" dirty="0" smtClean="0"/>
              <a:t>In this picture, more is going on.  The green box is a heat-pump water heater.  Although it is electric, it is the most energy efficient way to heat water whether measured in kWh or BTU of equivalent energy or even if measured at the electricity generator.  But its high efficiency is not the point of this slide.</a:t>
            </a:r>
          </a:p>
          <a:p>
            <a:endParaRPr lang="en-US" baseline="0" dirty="0" smtClean="0"/>
          </a:p>
          <a:p>
            <a:r>
              <a:rPr lang="en-US" baseline="0" dirty="0" smtClean="0"/>
              <a:t>A heat pump water heater can also STORE DRYNESS in the wooden objects, walls and floor coverings of the home.  This stored energy can be made to help buffer incoming air humidity (whether from ventilation or infiltration) and help maintain a comfortable indoor climate with less applied energy at the real time that comfort is demanded, i.e., hours later than the time the electricity was consumed at the heat pump water heater.</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15</a:t>
            </a:fld>
            <a:endParaRPr lang="en-US"/>
          </a:p>
        </p:txBody>
      </p:sp>
    </p:spTree>
    <p:extLst>
      <p:ext uri="{BB962C8B-B14F-4D97-AF65-F5344CB8AC3E}">
        <p14:creationId xmlns:p14="http://schemas.microsoft.com/office/powerpoint/2010/main" val="425205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16</a:t>
            </a:fld>
            <a:endParaRPr lang="en-US"/>
          </a:p>
        </p:txBody>
      </p:sp>
    </p:spTree>
    <p:extLst>
      <p:ext uri="{BB962C8B-B14F-4D97-AF65-F5344CB8AC3E}">
        <p14:creationId xmlns:p14="http://schemas.microsoft.com/office/powerpoint/2010/main" val="354153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pair of images represent two things: A welcome</a:t>
            </a:r>
            <a:r>
              <a:rPr lang="en-US" baseline="0" dirty="0" smtClean="0"/>
              <a:t> joke and a concern of the person who hold the plug.</a:t>
            </a:r>
          </a:p>
          <a:p>
            <a:endParaRPr lang="en-US" baseline="0" dirty="0" smtClean="0"/>
          </a:p>
          <a:p>
            <a:r>
              <a:rPr lang="en-US" baseline="0" dirty="0" smtClean="0"/>
              <a:t>The joke is: the actual appearance of the plug looks like the face of a man in distress because it looks like he will be stuck in both eyes and mouth by the threatening plug.  The second image expresses delight in the higher plug that it was not so pierced.</a:t>
            </a:r>
          </a:p>
          <a:p>
            <a:endParaRPr lang="en-US" baseline="0" dirty="0" smtClean="0"/>
          </a:p>
          <a:p>
            <a:r>
              <a:rPr lang="en-US" baseline="0" dirty="0" smtClean="0"/>
              <a:t>However, there is another interpretation of the two images:  Will there be electricity available for the appliance on the other end of the plug?  The person holding the plug never really knows until the outlet performs.</a:t>
            </a:r>
          </a:p>
          <a:p>
            <a:endParaRPr lang="en-US" baseline="0" dirty="0" smtClean="0"/>
          </a:p>
          <a:p>
            <a:r>
              <a:rPr lang="en-US" baseline="0" dirty="0" smtClean="0"/>
              <a:t>Indeed, it is the reliability of the outlets that really interest us, not the reliability of the grid.  That’s what IDCC is primarily about.</a:t>
            </a:r>
            <a:endParaRPr lang="en-US" dirty="0" smtClean="0"/>
          </a:p>
          <a:p>
            <a:endParaRPr lang="en-US" dirty="0" smtClean="0"/>
          </a:p>
          <a:p>
            <a:r>
              <a:rPr lang="en-US" dirty="0" smtClean="0"/>
              <a:t>Besides for the subtle joke in the picture, (always a good way to start a talk), there is another implicit message in the pictures: Will the power get to your appliance? I.e., is your The Power at your OUTLET RELIABLE?  In the rest of the talk, I will use the term "Outlet Reliability" to refer to the reliability of power for all end uses in your building including those that are plugged and those that are hardwired: like lighting and air conditioning.</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17</a:t>
            </a:fld>
            <a:endParaRPr lang="en-US"/>
          </a:p>
        </p:txBody>
      </p:sp>
    </p:spTree>
    <p:extLst>
      <p:ext uri="{BB962C8B-B14F-4D97-AF65-F5344CB8AC3E}">
        <p14:creationId xmlns:p14="http://schemas.microsoft.com/office/powerpoint/2010/main" val="426276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pair of images represent two things: A welcome</a:t>
            </a:r>
            <a:r>
              <a:rPr lang="en-US" baseline="0" dirty="0" smtClean="0"/>
              <a:t> joke and a concern of the person who hold the plug.</a:t>
            </a:r>
          </a:p>
          <a:p>
            <a:endParaRPr lang="en-US" baseline="0" dirty="0" smtClean="0"/>
          </a:p>
          <a:p>
            <a:r>
              <a:rPr lang="en-US" baseline="0" dirty="0" smtClean="0"/>
              <a:t>The joke is: the actual appearance of the plug looks like the face of a man in distress because it looks like he will be stuck in both eyes and mouth by the threatening plug.  The second image expresses delight in the higher plug that it was not so pierced.</a:t>
            </a:r>
          </a:p>
          <a:p>
            <a:endParaRPr lang="en-US" baseline="0" dirty="0" smtClean="0"/>
          </a:p>
          <a:p>
            <a:r>
              <a:rPr lang="en-US" baseline="0" dirty="0" smtClean="0"/>
              <a:t>However, there is another interpretation of the two images:  Will there be electricity available for the appliance on the other end of the plug?  The person holding the plug never really knows until the outlet performs.</a:t>
            </a:r>
          </a:p>
          <a:p>
            <a:endParaRPr lang="en-US" baseline="0" dirty="0" smtClean="0"/>
          </a:p>
          <a:p>
            <a:r>
              <a:rPr lang="en-US" baseline="0" dirty="0" smtClean="0"/>
              <a:t>Indeed, it is the reliability of the outlets that really interest us, not the reliability of the grid.  That’s what IDCC is primarily about.</a:t>
            </a:r>
            <a:endParaRPr lang="en-US" dirty="0" smtClean="0"/>
          </a:p>
          <a:p>
            <a:endParaRPr lang="en-US" dirty="0" smtClean="0"/>
          </a:p>
          <a:p>
            <a:r>
              <a:rPr lang="en-US" dirty="0" smtClean="0"/>
              <a:t>Besides for the subtle joke in the picture, (always a good way to start a talk), there is another implicit message in the pictures: Will the power get to your appliance? I.e., is your The Power at your OUTLET RELIABLE?  In the rest of the talk, I will use the term "Outlet Reliability" to refer to the reliability of power for all end uses in your building including those that are plugged and those that are hardwired: like lighting and air conditioning.</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18</a:t>
            </a:fld>
            <a:endParaRPr lang="en-US"/>
          </a:p>
        </p:txBody>
      </p:sp>
    </p:spTree>
    <p:extLst>
      <p:ext uri="{BB962C8B-B14F-4D97-AF65-F5344CB8AC3E}">
        <p14:creationId xmlns:p14="http://schemas.microsoft.com/office/powerpoint/2010/main" val="192362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20</a:t>
            </a:fld>
            <a:endParaRPr lang="en-US"/>
          </a:p>
        </p:txBody>
      </p:sp>
    </p:spTree>
    <p:extLst>
      <p:ext uri="{BB962C8B-B14F-4D97-AF65-F5344CB8AC3E}">
        <p14:creationId xmlns:p14="http://schemas.microsoft.com/office/powerpoint/2010/main" val="402030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65653958-F6C4-44D4-9A65-8616487FCC6A}" type="slidenum">
              <a:rPr lang="en-US" altLang="en-US" b="0">
                <a:solidFill>
                  <a:schemeClr val="tx1"/>
                </a:solidFill>
              </a:rPr>
              <a:pPr eaLnBrk="1" hangingPunct="1"/>
              <a:t>21</a:t>
            </a:fld>
            <a:endParaRPr lang="en-US" altLang="en-US" b="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p:txBody>
          <a:bodyPr/>
          <a:lstStyle/>
          <a:p>
            <a:pPr eaLnBrk="1" hangingPunct="1"/>
            <a:r>
              <a:rPr lang="en-US" altLang="en-US" dirty="0" smtClean="0">
                <a:latin typeface="Arial" panose="020B0604020202020204" pitchFamily="34" charset="0"/>
                <a:cs typeface="Arial" panose="020B0604020202020204" pitchFamily="34" charset="0"/>
              </a:rPr>
              <a:t>Implementing Inverted Demand.                                     </a:t>
            </a:r>
          </a:p>
          <a:p>
            <a:pPr eaLnBrk="1" hangingPunct="1"/>
            <a:r>
              <a:rPr lang="en-US" altLang="en-US" dirty="0" smtClean="0">
                <a:latin typeface="Arial" panose="020B0604020202020204" pitchFamily="34" charset="0"/>
                <a:cs typeface="Arial" panose="020B0604020202020204" pitchFamily="34" charset="0"/>
              </a:rPr>
              <a:t>All current buildings can rapidly effect Inverted Demand by installing a battery and inverter/charger system that takes 4 hours to collect all of the energy that a building consumes in 24 hours.</a:t>
            </a:r>
          </a:p>
        </p:txBody>
      </p:sp>
    </p:spTree>
    <p:extLst>
      <p:ext uri="{BB962C8B-B14F-4D97-AF65-F5344CB8AC3E}">
        <p14:creationId xmlns:p14="http://schemas.microsoft.com/office/powerpoint/2010/main" val="3640363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A1F8A032-6824-4323-B43E-8652D6063210}" type="slidenum">
              <a:rPr lang="en-US" altLang="en-US" b="0">
                <a:solidFill>
                  <a:schemeClr val="tx1"/>
                </a:solidFill>
              </a:rPr>
              <a:pPr eaLnBrk="1" hangingPunct="1"/>
              <a:t>22</a:t>
            </a:fld>
            <a:endParaRPr lang="en-US" altLang="en-US" b="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p:txBody>
          <a:bodyPr/>
          <a:lstStyle/>
          <a:p>
            <a:pPr eaLnBrk="1" hangingPunct="1"/>
            <a:r>
              <a:rPr lang="en-US" altLang="en-US" dirty="0" smtClean="0">
                <a:latin typeface="Arial" panose="020B0604020202020204" pitchFamily="34" charset="0"/>
                <a:cs typeface="Arial" panose="020B0604020202020204" pitchFamily="34" charset="0"/>
              </a:rPr>
              <a:t>Roughly,</a:t>
            </a:r>
            <a:r>
              <a:rPr lang="en-US" altLang="en-US" baseline="0" dirty="0" smtClean="0">
                <a:latin typeface="Arial" panose="020B0604020202020204" pitchFamily="34" charset="0"/>
                <a:cs typeface="Arial" panose="020B0604020202020204" pitchFamily="34" charset="0"/>
              </a:rPr>
              <a:t> the same amount of energy needed to run a home for day (in an unfettered manner) is sufficient to run the home for a week in Emergency Backup Mode.</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00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central red cylinder represents wholesale electricity coming in from the left and retail electricity leaving on the right.</a:t>
            </a:r>
          </a:p>
          <a:p>
            <a:r>
              <a:rPr lang="en-US" dirty="0" smtClean="0"/>
              <a:t>The progressively larger diameter and varied colored discs each depict a restricting cause (if on the left side) or effect (if on the right side) of poor utility design.</a:t>
            </a:r>
          </a:p>
          <a:p>
            <a:r>
              <a:rPr lang="en-US" dirty="0" smtClean="0"/>
              <a:t>Blue colored causes or effects can be ameliorated with IDCC.  Red with CLEP.  Purple with both IDCC and CLEP.</a:t>
            </a:r>
          </a:p>
          <a:p>
            <a:r>
              <a:rPr lang="en-US" dirty="0" smtClean="0"/>
              <a:t>The larger diameter, blue cylinder appears in the lower slide but not the upper slide to indicate that once economic dispatch is abandoned, more energy flows at less cost.</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2</a:t>
            </a:fld>
            <a:endParaRPr lang="en-US"/>
          </a:p>
        </p:txBody>
      </p:sp>
    </p:spTree>
    <p:extLst>
      <p:ext uri="{BB962C8B-B14F-4D97-AF65-F5344CB8AC3E}">
        <p14:creationId xmlns:p14="http://schemas.microsoft.com/office/powerpoint/2010/main" val="4058640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4569858A-3923-4471-88A5-82C86C5C4BFA}" type="slidenum">
              <a:rPr lang="en-US" altLang="en-US" b="0">
                <a:solidFill>
                  <a:schemeClr val="tx1"/>
                </a:solidFill>
              </a:rPr>
              <a:pPr eaLnBrk="1" hangingPunct="1"/>
              <a:t>23</a:t>
            </a:fld>
            <a:endParaRPr lang="en-US" altLang="en-US" b="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cs typeface="Arial" panose="020B0604020202020204" pitchFamily="34" charset="0"/>
              </a:rPr>
              <a:t>Conceptually, Inverted Demand Compliant Construction (IDCC) means</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“Electricity Demand vs Time” of a building is as atypical as possible when compared to most other buildings, and</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Demand for electricity by the building and Supply of electricity to the utility is compliant to requests made by the utility or a big brother company.</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This slide shows what “inverted demand” means in a theoretical sense… Not how to</a:t>
            </a:r>
            <a:r>
              <a:rPr lang="en-US" altLang="en-US" baseline="0" dirty="0" smtClean="0">
                <a:latin typeface="Arial" panose="020B0604020202020204" pitchFamily="34" charset="0"/>
                <a:cs typeface="Arial" panose="020B0604020202020204" pitchFamily="34" charset="0"/>
              </a:rPr>
              <a:t> make that happen.</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081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tells you HOW to make more restricted demand than merely inverted demand..  It actually shuts down all demand from the grid for four hours.  Ok… maybe more than the name implies, but this is the definition I want.</a:t>
            </a:r>
          </a:p>
          <a:p>
            <a:endParaRPr lang="en-US" baseline="0" dirty="0" smtClean="0"/>
          </a:p>
          <a:p>
            <a:r>
              <a:rPr lang="en-US" baseline="0" dirty="0" smtClean="0"/>
              <a:t>It is very important that the home gets all of the energy it needs for a day within 4 hours.</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24</a:t>
            </a:fld>
            <a:endParaRPr lang="en-US"/>
          </a:p>
        </p:txBody>
      </p:sp>
    </p:spTree>
    <p:extLst>
      <p:ext uri="{BB962C8B-B14F-4D97-AF65-F5344CB8AC3E}">
        <p14:creationId xmlns:p14="http://schemas.microsoft.com/office/powerpoint/2010/main" val="307025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26</a:t>
            </a:fld>
            <a:endParaRPr lang="en-US"/>
          </a:p>
        </p:txBody>
      </p:sp>
    </p:spTree>
    <p:extLst>
      <p:ext uri="{BB962C8B-B14F-4D97-AF65-F5344CB8AC3E}">
        <p14:creationId xmlns:p14="http://schemas.microsoft.com/office/powerpoint/2010/main" val="1945159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65653958-F6C4-44D4-9A65-8616487FCC6A}" type="slidenum">
              <a:rPr lang="en-US" altLang="en-US" b="0">
                <a:solidFill>
                  <a:schemeClr val="tx1"/>
                </a:solidFill>
              </a:rPr>
              <a:pPr eaLnBrk="1" hangingPunct="1"/>
              <a:t>27</a:t>
            </a:fld>
            <a:endParaRPr lang="en-US" altLang="en-US" b="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p:txBody>
          <a:bodyPr/>
          <a:lstStyle/>
          <a:p>
            <a:pPr eaLnBrk="1" hangingPunct="1"/>
            <a:r>
              <a:rPr lang="en-US" altLang="en-US" dirty="0" smtClean="0">
                <a:latin typeface="Arial" panose="020B0604020202020204" pitchFamily="34" charset="0"/>
                <a:cs typeface="Arial" panose="020B0604020202020204" pitchFamily="34" charset="0"/>
              </a:rPr>
              <a:t>Implementing Inverted Demand.                                     </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All current buildings can rapidly effect Inverted Demand by installing a battery and inverter/charger system that takes 4 hours to collect all of the energy that a building consumes in 24 hours.</a:t>
            </a:r>
          </a:p>
        </p:txBody>
      </p:sp>
    </p:spTree>
    <p:extLst>
      <p:ext uri="{BB962C8B-B14F-4D97-AF65-F5344CB8AC3E}">
        <p14:creationId xmlns:p14="http://schemas.microsoft.com/office/powerpoint/2010/main" val="320402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way Solar City has done something similar.  But is for a different design goal and this is a very rare installation.  The battery on the wall has about the same functionality and cost as</a:t>
            </a:r>
            <a:r>
              <a:rPr lang="en-US" baseline="0" dirty="0" smtClean="0"/>
              <a:t> the batteries in my home but it uses Li-Ion technology instead of </a:t>
            </a:r>
            <a:r>
              <a:rPr lang="en-US" baseline="0" dirty="0" err="1" smtClean="0"/>
              <a:t>Pb</a:t>
            </a:r>
            <a:r>
              <a:rPr lang="en-US" baseline="0" dirty="0" smtClean="0"/>
              <a:t>-Acid.  This is much lighter.  The battery on the wall is probably one designed for one of </a:t>
            </a:r>
            <a:r>
              <a:rPr lang="en-US" baseline="0" dirty="0" smtClean="0"/>
              <a:t>Tesla’s </a:t>
            </a:r>
            <a:r>
              <a:rPr lang="en-US" baseline="0" dirty="0" smtClean="0"/>
              <a:t>electric vehicles.  The new Tesla Wall promoted about 8 months ago has apparently not really been sold yet; neither have they published their warranty for this battery type.</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28</a:t>
            </a:fld>
            <a:endParaRPr lang="en-US"/>
          </a:p>
        </p:txBody>
      </p:sp>
    </p:spTree>
    <p:extLst>
      <p:ext uri="{BB962C8B-B14F-4D97-AF65-F5344CB8AC3E}">
        <p14:creationId xmlns:p14="http://schemas.microsoft.com/office/powerpoint/2010/main" val="1143460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How does Reliability Pay for IDCC?</a:t>
            </a:r>
          </a:p>
          <a:p>
            <a:r>
              <a:rPr lang="en-US" dirty="0" smtClean="0"/>
              <a:t>Residential customers are often beset with fear:  </a:t>
            </a:r>
          </a:p>
          <a:p>
            <a:r>
              <a:rPr lang="en-US" dirty="0" smtClean="0"/>
              <a:t>	Think: Katrina, Sandy, or Polar Vortex.</a:t>
            </a:r>
          </a:p>
          <a:p>
            <a:r>
              <a:rPr lang="en-US" dirty="0" smtClean="0"/>
              <a:t>	$1500 to $20,000 estimates damages for</a:t>
            </a:r>
          </a:p>
          <a:p>
            <a:r>
              <a:rPr lang="en-US" dirty="0" smtClean="0"/>
              <a:t>	Outages that last a day to a few weeks.</a:t>
            </a:r>
          </a:p>
          <a:p>
            <a:r>
              <a:rPr lang="en-US" dirty="0" smtClean="0"/>
              <a:t>Commercial customers report (recent Pepco data): </a:t>
            </a:r>
          </a:p>
          <a:p>
            <a:r>
              <a:rPr lang="en-US" dirty="0" smtClean="0"/>
              <a:t>	Outages are common without storm events; these last a few minutes to a few hours </a:t>
            </a:r>
          </a:p>
          <a:p>
            <a:r>
              <a:rPr lang="en-US" dirty="0" smtClean="0"/>
              <a:t>	Cause ~$2000 in damage on average.</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30</a:t>
            </a:fld>
            <a:endParaRPr lang="en-US"/>
          </a:p>
        </p:txBody>
      </p:sp>
    </p:spTree>
    <p:extLst>
      <p:ext uri="{BB962C8B-B14F-4D97-AF65-F5344CB8AC3E}">
        <p14:creationId xmlns:p14="http://schemas.microsoft.com/office/powerpoint/2010/main" val="4012377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What Pays for IDCC Besides Reliability?</a:t>
            </a:r>
          </a:p>
          <a:p>
            <a:r>
              <a:rPr lang="en-US" dirty="0" smtClean="0"/>
              <a:t>Besides for reliability, there are three ways that the utility SHOULD pay you money or give you a retail rate discount because your building helps the grid avoid expensive wholesale electricity.</a:t>
            </a:r>
          </a:p>
          <a:p>
            <a:pPr marL="1143000" lvl="2" indent="-228600">
              <a:buFont typeface="+mj-lt"/>
              <a:buAutoNum type="arabicPeriod"/>
            </a:pPr>
            <a:r>
              <a:rPr lang="en-US" dirty="0" smtClean="0"/>
              <a:t>Demand Response</a:t>
            </a:r>
          </a:p>
          <a:p>
            <a:pPr marL="1143000" lvl="2" indent="-228600">
              <a:buFont typeface="+mj-lt"/>
              <a:buAutoNum type="arabicPeriod"/>
            </a:pPr>
            <a:r>
              <a:rPr lang="en-US" dirty="0" smtClean="0"/>
              <a:t>Supply Response</a:t>
            </a:r>
          </a:p>
          <a:p>
            <a:pPr marL="1143000" lvl="2" indent="-228600">
              <a:buFont typeface="+mj-lt"/>
              <a:buAutoNum type="arabicPeriod"/>
            </a:pPr>
            <a:r>
              <a:rPr lang="en-US" dirty="0" smtClean="0"/>
              <a:t>Frequency Regulation</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31</a:t>
            </a:fld>
            <a:endParaRPr lang="en-US"/>
          </a:p>
        </p:txBody>
      </p:sp>
    </p:spTree>
    <p:extLst>
      <p:ext uri="{BB962C8B-B14F-4D97-AF65-F5344CB8AC3E}">
        <p14:creationId xmlns:p14="http://schemas.microsoft.com/office/powerpoint/2010/main" val="441476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4E4461CF-0791-45E3-869E-11AA606DFA40}" type="slidenum">
              <a:rPr lang="en-US" altLang="en-US" b="0">
                <a:solidFill>
                  <a:schemeClr val="tx1"/>
                </a:solidFill>
              </a:rPr>
              <a:pPr eaLnBrk="1" hangingPunct="1"/>
              <a:t>32</a:t>
            </a:fld>
            <a:endParaRPr lang="en-US" altLang="en-US" b="0">
              <a:solidFill>
                <a:schemeClr val="tx1"/>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Steven Fenrick is the lead economist for Power Systems Engineering--a consulting firm that literally has over 50 utility clients around the world.</a:t>
            </a:r>
          </a:p>
          <a:p>
            <a:pPr marL="171450" indent="-17145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This and the next slide are both about demand response.  Together, they state that payments by the utility for Demand Response should offset an average homeowner's utility bill by roughly 50%.  This income stream is enough to pay about half the cost of a battery backup system.</a:t>
            </a:r>
          </a:p>
        </p:txBody>
      </p:sp>
    </p:spTree>
    <p:extLst>
      <p:ext uri="{BB962C8B-B14F-4D97-AF65-F5344CB8AC3E}">
        <p14:creationId xmlns:p14="http://schemas.microsoft.com/office/powerpoint/2010/main" val="3051745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4DE3349B-2461-4464-8A07-6192EFB52CCB}" type="slidenum">
              <a:rPr lang="en-US" altLang="en-US" b="0">
                <a:solidFill>
                  <a:schemeClr val="tx1"/>
                </a:solidFill>
              </a:rPr>
              <a:pPr eaLnBrk="1" hangingPunct="1"/>
              <a:t>34</a:t>
            </a:fld>
            <a:endParaRPr lang="en-US" altLang="en-US" b="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35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IDCC talk was first designed, more than 2 years ago, I naively believed that the grid operator would be willing to turn on, off and switch the direction of energy flows to batteries for every home.  However, grid operators don't have the bandwidth for such granularity.  But, aggregates of homes' battery systems can create a big enough energy moving machine to be worthy of a grid operator. Alas,</a:t>
            </a:r>
            <a:r>
              <a:rPr lang="en-US" baseline="0" dirty="0" smtClean="0"/>
              <a:t> e</a:t>
            </a:r>
            <a:r>
              <a:rPr lang="en-US" dirty="0" smtClean="0"/>
              <a:t>ven that is not likely. The ultimate answer, however, is probably via third party companies who will do the aggregation and control services for a piece of the action.</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35</a:t>
            </a:fld>
            <a:endParaRPr lang="en-US"/>
          </a:p>
        </p:txBody>
      </p:sp>
    </p:spTree>
    <p:extLst>
      <p:ext uri="{BB962C8B-B14F-4D97-AF65-F5344CB8AC3E}">
        <p14:creationId xmlns:p14="http://schemas.microsoft.com/office/powerpoint/2010/main" val="252948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 think we can</a:t>
            </a:r>
            <a:r>
              <a:rPr lang="en-US" baseline="0" dirty="0" smtClean="0"/>
              <a:t> save this place?  I hope so, but I’m more than hoping.  I believe we can, but only if we try.  This talk shows that we can get this done by engaging the market place to pursue its own self-interest: to be selfish regarding the economy of their homes and the size of their energy bills.  The first talk, entitled Inverted Demand Compliant Construction, taps into the first need, Customer Lowered Electricity Price taps into the second.</a:t>
            </a:r>
            <a:endParaRPr lang="en-US" dirty="0" smtClean="0"/>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3</a:t>
            </a:fld>
            <a:endParaRPr lang="en-US"/>
          </a:p>
        </p:txBody>
      </p:sp>
    </p:spTree>
    <p:extLst>
      <p:ext uri="{BB962C8B-B14F-4D97-AF65-F5344CB8AC3E}">
        <p14:creationId xmlns:p14="http://schemas.microsoft.com/office/powerpoint/2010/main" val="2972821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002C98DD-B3E3-4910-BD99-E85EC2D2EE44}" type="slidenum">
              <a:rPr lang="en-US" altLang="en-US" b="0">
                <a:solidFill>
                  <a:schemeClr val="tx1"/>
                </a:solidFill>
              </a:rPr>
              <a:pPr eaLnBrk="1" hangingPunct="1"/>
              <a:t>36</a:t>
            </a:fld>
            <a:endParaRPr lang="en-US" altLang="en-US" b="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Unlike incandescent lamps, fluorescent lamps will make a mess out of an incoming, pure sine wave of electricity.  For the residual energy to have good economic value, frequency regulation and probably some voltage support "work" needs to be done to restore the wave to fully useful to the next customer.</a:t>
            </a:r>
          </a:p>
          <a:p>
            <a:pPr marL="171450" indent="-17145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The irregular and abused sine wave "blown-up" in the graphic is described to be normal output of a steam generator.</a:t>
            </a:r>
          </a:p>
          <a:p>
            <a:pPr marL="171450" indent="-17145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Regardless of the source of these distorted sine waves, the grid will experience them and either they will be cleaned up for a cost or they will degrade or damage equipment that tries to consume that energy.</a:t>
            </a:r>
          </a:p>
          <a:p>
            <a:pPr marL="171450" indent="-17145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The utility must either clean it up or pay someone to do.  In PJM, this lucrative opportunity is offered as service PJM will buy.  The problem is well matched to the capabilities of a battery system.</a:t>
            </a:r>
          </a:p>
        </p:txBody>
      </p:sp>
    </p:spTree>
    <p:extLst>
      <p:ext uri="{BB962C8B-B14F-4D97-AF65-F5344CB8AC3E}">
        <p14:creationId xmlns:p14="http://schemas.microsoft.com/office/powerpoint/2010/main" val="1342442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Who beside PJM is promoting the purchasing of the Frequency Regulation Service?</a:t>
            </a:r>
          </a:p>
          <a:p>
            <a:pPr marL="171450" indent="-171450">
              <a:buFont typeface="Arial" panose="020B0604020202020204" pitchFamily="34" charset="0"/>
              <a:buChar char="•"/>
            </a:pPr>
            <a:r>
              <a:rPr lang="en-US" dirty="0" smtClean="0"/>
              <a:t>FERC’s November 2015, Order 819 Encourages Wholesale Markets to buy Frequency Regulation.</a:t>
            </a:r>
          </a:p>
          <a:p>
            <a:pPr marL="171450" indent="-171450">
              <a:buFont typeface="Arial" panose="020B0604020202020204" pitchFamily="34" charset="0"/>
              <a:buChar char="•"/>
            </a:pPr>
            <a:r>
              <a:rPr lang="en-US" dirty="0" smtClean="0"/>
              <a:t>The Federal Energy Regulatory Commission is revising its regulations to foster competition in the sale of primary frequency response service.</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37</a:t>
            </a:fld>
            <a:endParaRPr lang="en-US"/>
          </a:p>
        </p:txBody>
      </p:sp>
    </p:spTree>
    <p:extLst>
      <p:ext uri="{BB962C8B-B14F-4D97-AF65-F5344CB8AC3E}">
        <p14:creationId xmlns:p14="http://schemas.microsoft.com/office/powerpoint/2010/main" val="3434926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Utility Disc means the income from the utility to pay for Demand Response.</a:t>
            </a:r>
          </a:p>
          <a:p>
            <a:pPr marL="171450" indent="-171450">
              <a:buFont typeface="Arial" panose="020B0604020202020204" pitchFamily="34" charset="0"/>
              <a:buChar char="•"/>
            </a:pPr>
            <a:r>
              <a:rPr lang="en-US" dirty="0" smtClean="0"/>
              <a:t>Is IDCC is more Economical than PV?</a:t>
            </a:r>
          </a:p>
          <a:p>
            <a:pPr marL="171450" indent="-171450">
              <a:buFont typeface="Arial" panose="020B0604020202020204" pitchFamily="34" charset="0"/>
              <a:buChar char="•"/>
            </a:pPr>
            <a:r>
              <a:rPr lang="en-US" dirty="0" smtClean="0"/>
              <a:t>You </a:t>
            </a:r>
            <a:r>
              <a:rPr lang="en-US" dirty="0" err="1" smtClean="0"/>
              <a:t>Betcha</a:t>
            </a:r>
            <a:r>
              <a:rPr lang="en-US" dirty="0" smtClean="0"/>
              <a:t>!</a:t>
            </a:r>
          </a:p>
          <a:p>
            <a:pPr marL="171450" indent="-171450">
              <a:buFont typeface="Arial" panose="020B0604020202020204" pitchFamily="34" charset="0"/>
              <a:buChar char="•"/>
            </a:pPr>
            <a:r>
              <a:rPr lang="en-US" dirty="0" smtClean="0"/>
              <a:t>Using 25-year simulations, BSI found IDCC to have slightly better Internal Rate of Return than Photovoltaics over a wide range of assumptions.</a:t>
            </a:r>
          </a:p>
          <a:p>
            <a:pPr marL="171450" indent="-171450">
              <a:buFont typeface="Arial" panose="020B0604020202020204" pitchFamily="34" charset="0"/>
              <a:buChar char="•"/>
            </a:pPr>
            <a:r>
              <a:rPr lang="en-US" dirty="0" smtClean="0"/>
              <a:t>In fact, that "proves" that IDCC costs &lt; $0.  This is because</a:t>
            </a:r>
          </a:p>
          <a:p>
            <a:pPr marL="171450" indent="-171450">
              <a:buFont typeface="Arial" panose="020B0604020202020204" pitchFamily="34" charset="0"/>
              <a:buChar char="•"/>
            </a:pPr>
            <a:r>
              <a:rPr lang="en-US" dirty="0" smtClean="0"/>
              <a:t>Net Energy Metering costs &lt; $0.</a:t>
            </a:r>
          </a:p>
          <a:p>
            <a:pPr marL="171450" indent="-171450">
              <a:buFont typeface="Arial" panose="020B0604020202020204" pitchFamily="34" charset="0"/>
              <a:buChar char="•"/>
            </a:pPr>
            <a:r>
              <a:rPr lang="en-US" dirty="0" smtClean="0"/>
              <a:t>Jon Wellinghoff, past chairman of FERC, knows the value of SE because he explained CPUC’s PV published value of 103% of retail. (These figures do not include any general societal, or environmental benefits.) He pointed out that PV’s effect results in only a 3% net benefit because costs normally (and inappropriately) assigned to residential and commercial customers are 30% too high and NEM avoids much of this imbalance.</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38</a:t>
            </a:fld>
            <a:endParaRPr lang="en-US"/>
          </a:p>
        </p:txBody>
      </p:sp>
    </p:spTree>
    <p:extLst>
      <p:ext uri="{BB962C8B-B14F-4D97-AF65-F5344CB8AC3E}">
        <p14:creationId xmlns:p14="http://schemas.microsoft.com/office/powerpoint/2010/main" val="3808331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red, central cylinder </a:t>
            </a:r>
            <a:r>
              <a:rPr lang="en-US" smtClean="0"/>
              <a:t>represents highly restricted </a:t>
            </a:r>
            <a:r>
              <a:rPr lang="en-US" dirty="0" smtClean="0"/>
              <a:t>wholesale electricity coming in from the left and expensive</a:t>
            </a:r>
            <a:r>
              <a:rPr lang="en-US" baseline="0" dirty="0" smtClean="0"/>
              <a:t> </a:t>
            </a:r>
            <a:r>
              <a:rPr lang="en-US" dirty="0" smtClean="0"/>
              <a:t>retail electricity leaving on the right.</a:t>
            </a:r>
          </a:p>
          <a:p>
            <a:r>
              <a:rPr lang="en-US" dirty="0" smtClean="0"/>
              <a:t>The progressively smaller</a:t>
            </a:r>
            <a:r>
              <a:rPr lang="en-US" baseline="0" dirty="0" smtClean="0"/>
              <a:t> </a:t>
            </a:r>
            <a:r>
              <a:rPr lang="en-US" dirty="0" smtClean="0"/>
              <a:t>diameter and varied colored discs each depict a restricting cause,</a:t>
            </a:r>
            <a:r>
              <a:rPr lang="en-US" baseline="0" dirty="0" smtClean="0"/>
              <a:t> </a:t>
            </a:r>
            <a:r>
              <a:rPr lang="en-US" dirty="0" smtClean="0"/>
              <a:t>if on the left side, or progressively larger diameter effect,</a:t>
            </a:r>
            <a:r>
              <a:rPr lang="en-US" baseline="0" dirty="0" smtClean="0"/>
              <a:t> </a:t>
            </a:r>
            <a:r>
              <a:rPr lang="en-US" dirty="0" smtClean="0"/>
              <a:t>if on the right side, of poor utility design.</a:t>
            </a:r>
          </a:p>
          <a:p>
            <a:r>
              <a:rPr lang="en-US" b="1" dirty="0" smtClean="0"/>
              <a:t>SAY</a:t>
            </a:r>
            <a:r>
              <a:rPr lang="en-US" b="1" baseline="0" dirty="0" smtClean="0"/>
              <a:t> THIS:  </a:t>
            </a:r>
            <a:r>
              <a:rPr lang="en-US" b="1" dirty="0" smtClean="0"/>
              <a:t>Blue colored causes or effects can be ameliorated with IDCC; red with CLEP;</a:t>
            </a:r>
            <a:r>
              <a:rPr lang="en-US" b="1" baseline="0" dirty="0" smtClean="0"/>
              <a:t> p</a:t>
            </a:r>
            <a:r>
              <a:rPr lang="en-US" b="1" dirty="0" smtClean="0"/>
              <a:t>urple with either</a:t>
            </a:r>
            <a:r>
              <a:rPr lang="en-US" b="1" baseline="0" dirty="0" smtClean="0"/>
              <a:t> </a:t>
            </a:r>
            <a:r>
              <a:rPr lang="en-US" b="1" dirty="0" smtClean="0"/>
              <a:t>IDCC or CLEP.</a:t>
            </a:r>
          </a:p>
          <a:p>
            <a:r>
              <a:rPr lang="en-US" dirty="0" smtClean="0"/>
              <a:t>The larger diameter, blue cylinder appears in the second</a:t>
            </a:r>
            <a:r>
              <a:rPr lang="en-US" baseline="0" dirty="0" smtClean="0"/>
              <a:t> </a:t>
            </a:r>
            <a:r>
              <a:rPr lang="en-US" dirty="0" smtClean="0"/>
              <a:t>slide but not the first slide to indicate that once economic dispatch is abandoned, more wholesale energy flows in which results in less cost.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39</a:t>
            </a:fld>
            <a:endParaRPr lang="en-US"/>
          </a:p>
        </p:txBody>
      </p:sp>
    </p:spTree>
    <p:extLst>
      <p:ext uri="{BB962C8B-B14F-4D97-AF65-F5344CB8AC3E}">
        <p14:creationId xmlns:p14="http://schemas.microsoft.com/office/powerpoint/2010/main" val="757142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central red cylinder represents wholesale electricity coming in from the left and retail electricity leaving on the right.</a:t>
            </a:r>
          </a:p>
          <a:p>
            <a:r>
              <a:rPr lang="en-US" dirty="0" smtClean="0"/>
              <a:t>The progressively larger diameter and varied colored discs each depict a restricting cause (if on the left side) or effect (if on the right side) of poor utility design.</a:t>
            </a:r>
          </a:p>
          <a:p>
            <a:r>
              <a:rPr lang="en-US" dirty="0" smtClean="0"/>
              <a:t>Blue colored causes or effects can be ameliorated with IDCC.  Red with CLEP.  Purple with both IDCC and CLEP.</a:t>
            </a:r>
          </a:p>
          <a:p>
            <a:r>
              <a:rPr lang="en-US" dirty="0" smtClean="0"/>
              <a:t>The larger diameter, blue cylinder appears in the lower slide but not the upper slide to indicate that once economic dispatch is abandoned, more energy flows at less cost.</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40</a:t>
            </a:fld>
            <a:endParaRPr lang="en-US"/>
          </a:p>
        </p:txBody>
      </p:sp>
    </p:spTree>
    <p:extLst>
      <p:ext uri="{BB962C8B-B14F-4D97-AF65-F5344CB8AC3E}">
        <p14:creationId xmlns:p14="http://schemas.microsoft.com/office/powerpoint/2010/main" val="467239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41</a:t>
            </a:fld>
            <a:endParaRPr lang="en-US"/>
          </a:p>
        </p:txBody>
      </p:sp>
    </p:spTree>
    <p:extLst>
      <p:ext uri="{BB962C8B-B14F-4D97-AF65-F5344CB8AC3E}">
        <p14:creationId xmlns:p14="http://schemas.microsoft.com/office/powerpoint/2010/main" val="1248380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Think of the conical image of wholesale electricity entering on the left. Note that the various restrictions in various colors restrict electricity flow into the economy (on the right). </a:t>
            </a:r>
          </a:p>
          <a:p>
            <a:pPr marL="171450" indent="-171450">
              <a:buFont typeface="Arial" panose="020B0604020202020204" pitchFamily="34" charset="0"/>
              <a:buChar char="•"/>
            </a:pPr>
            <a:r>
              <a:rPr lang="en-US" dirty="0" smtClean="0"/>
              <a:t>The smallest aperture is caused by Economic Dispatch.  Since utilities can control fuel fired generation, they can make electricity on demand.  Dispatch is the easiest, but most</a:t>
            </a:r>
            <a:r>
              <a:rPr lang="en-US" baseline="0" dirty="0" smtClean="0"/>
              <a:t> expensive way to deliver electricity.</a:t>
            </a:r>
            <a:endParaRPr lang="en-US" dirty="0" smtClean="0"/>
          </a:p>
          <a:p>
            <a:pPr marL="171450" indent="-171450">
              <a:buFont typeface="Arial" panose="020B0604020202020204" pitchFamily="34" charset="0"/>
              <a:buChar char="•"/>
            </a:pPr>
            <a:r>
              <a:rPr lang="en-US" dirty="0" smtClean="0"/>
              <a:t>Dispatch usually excludes cleaner renewable energy.  Therefore primarily only more expensive energy flows are used and the economy is jeopardized.</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43</a:t>
            </a:fld>
            <a:endParaRPr lang="en-US"/>
          </a:p>
        </p:txBody>
      </p:sp>
    </p:spTree>
    <p:extLst>
      <p:ext uri="{BB962C8B-B14F-4D97-AF65-F5344CB8AC3E}">
        <p14:creationId xmlns:p14="http://schemas.microsoft.com/office/powerpoint/2010/main" val="1584647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MISO is the name of the wholesale marketplace servicing most of Louisiana.  It is called the Mid-Continental Independent System Operator because of its central location in North America.</a:t>
            </a:r>
          </a:p>
          <a:p>
            <a:pPr marL="171450" indent="-171450">
              <a:buFont typeface="Arial" panose="020B0604020202020204" pitchFamily="34" charset="0"/>
              <a:buChar char="•"/>
            </a:pPr>
            <a:r>
              <a:rPr lang="en-US" dirty="0" smtClean="0"/>
              <a:t>Note that the price of electricity depends upon location and time of day.  Just in New Orleans and within 8 hours, the wholesale price of electricity increased six fold from 3 to 25 cents / kWh.</a:t>
            </a:r>
          </a:p>
          <a:p>
            <a:pPr marL="171450" indent="-171450">
              <a:buFont typeface="Arial" panose="020B0604020202020204" pitchFamily="34" charset="0"/>
              <a:buChar char="•"/>
            </a:pPr>
            <a:r>
              <a:rPr lang="en-US" dirty="0" smtClean="0"/>
              <a:t>Note the deep blew areas, these are probably all wind farms and must sell at one cent / kWh or less because of locally or temporarily poor demand.</a:t>
            </a:r>
          </a:p>
          <a:p>
            <a:pPr marL="171450" indent="-171450">
              <a:buFont typeface="Arial" panose="020B0604020202020204" pitchFamily="34" charset="0"/>
              <a:buChar char="•"/>
            </a:pPr>
            <a:r>
              <a:rPr lang="en-US" dirty="0" smtClean="0"/>
              <a:t>IDCC homes can buy kWh cheap and also improve the economics of wind farms.</a:t>
            </a:r>
          </a:p>
          <a:p>
            <a:pPr marL="171450" indent="-171450">
              <a:buFont typeface="Arial" panose="020B0604020202020204" pitchFamily="34" charset="0"/>
              <a:buChar char="•"/>
            </a:pPr>
            <a:r>
              <a:rPr lang="en-US" dirty="0" smtClean="0"/>
              <a:t>Therefore, if RETAIL electricity prices closely track WHOLESALE prices, a great deal of energy can be saved and CO2 avoided.</a:t>
            </a:r>
          </a:p>
          <a:p>
            <a:pPr marL="171450" indent="-171450">
              <a:buFont typeface="Arial" panose="020B0604020202020204" pitchFamily="34" charset="0"/>
              <a:buChar char="•"/>
            </a:pPr>
            <a:r>
              <a:rPr lang="en-US" dirty="0" smtClean="0"/>
              <a:t>As long as dispatch dominates the wholesale electricity market, those who finance wind farm installations will continue to get depressed price signals leading to less WIND investment.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44</a:t>
            </a:fld>
            <a:endParaRPr lang="en-US"/>
          </a:p>
        </p:txBody>
      </p:sp>
    </p:spTree>
    <p:extLst>
      <p:ext uri="{BB962C8B-B14F-4D97-AF65-F5344CB8AC3E}">
        <p14:creationId xmlns:p14="http://schemas.microsoft.com/office/powerpoint/2010/main" val="2941459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Electricity 1.0 is the utility design of the developed world.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It has done a very good job at integrating three things: providing reliable electricity 24/7/365, voltage, and frequency.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That is precisely why, for over 100 years, we have been designing Buildings Without Diapers!</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45</a:t>
            </a:fld>
            <a:endParaRPr lang="en-US"/>
          </a:p>
        </p:txBody>
      </p:sp>
    </p:spTree>
    <p:extLst>
      <p:ext uri="{BB962C8B-B14F-4D97-AF65-F5344CB8AC3E}">
        <p14:creationId xmlns:p14="http://schemas.microsoft.com/office/powerpoint/2010/main" val="3170005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Reliability at the outlet    vs.   Reliability of the grid</a:t>
            </a:r>
          </a:p>
          <a:p>
            <a:pPr marL="171450" indent="-171450">
              <a:buFont typeface="Arial" panose="020B0604020202020204" pitchFamily="34" charset="0"/>
              <a:buChar char="•"/>
            </a:pPr>
            <a:r>
              <a:rPr lang="en-US" dirty="0" smtClean="0"/>
              <a:t>Distinguishes   Electricity 2.0  from   Electricity 1.0. </a:t>
            </a:r>
          </a:p>
          <a:p>
            <a:pPr marL="171450" indent="-171450">
              <a:buFont typeface="Arial" panose="020B0604020202020204" pitchFamily="34" charset="0"/>
              <a:buChar char="•"/>
            </a:pPr>
            <a:r>
              <a:rPr lang="en-US" dirty="0" smtClean="0"/>
              <a:t>Electricity 1.0 achieves reliability at the outlet by total reliance on reliability of the grid. </a:t>
            </a:r>
          </a:p>
          <a:p>
            <a:pPr marL="171450" indent="-171450">
              <a:buFont typeface="Arial" panose="020B0604020202020204" pitchFamily="34" charset="0"/>
              <a:buChar char="•"/>
            </a:pPr>
            <a:r>
              <a:rPr lang="en-US" dirty="0" smtClean="0"/>
              <a:t>Electricity 2.0 allows reliability of the outlet to be independent of the grid but still attempts to maintain (at a now unnecessarily high cost), the same 24/7/365 reliability of the grid.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Reliability of the outlet is the primary goal. </a:t>
            </a:r>
          </a:p>
          <a:p>
            <a:pPr marL="171450" indent="-171450">
              <a:buFont typeface="Arial" panose="020B0604020202020204" pitchFamily="34" charset="0"/>
              <a:buChar char="•"/>
            </a:pPr>
            <a:r>
              <a:rPr lang="en-US" dirty="0" smtClean="0"/>
              <a:t>Less investment in the grid is needed if there is complementary investment in buildings. </a:t>
            </a:r>
          </a:p>
          <a:p>
            <a:pPr marL="171450" indent="-171450">
              <a:buFont typeface="Arial" panose="020B0604020202020204" pitchFamily="34" charset="0"/>
              <a:buChar char="•"/>
            </a:pPr>
            <a:r>
              <a:rPr lang="en-US" dirty="0" smtClean="0"/>
              <a:t>It probably costs much less to put diapers on buildings and switch to Electricity 3.0 than to maintain Electricity 1.0.</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46</a:t>
            </a:fld>
            <a:endParaRPr lang="en-US"/>
          </a:p>
        </p:txBody>
      </p:sp>
    </p:spTree>
    <p:extLst>
      <p:ext uri="{BB962C8B-B14F-4D97-AF65-F5344CB8AC3E}">
        <p14:creationId xmlns:p14="http://schemas.microsoft.com/office/powerpoint/2010/main" val="199783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r" eaLnBrk="1" hangingPunct="1"/>
            <a:fld id="{691299C3-8854-46DD-92FB-F5B9AFACCC22}" type="slidenum">
              <a:rPr lang="en-US" altLang="en-US" sz="1300" b="0">
                <a:solidFill>
                  <a:schemeClr val="tx1"/>
                </a:solidFill>
              </a:rPr>
              <a:pPr algn="r" eaLnBrk="1" hangingPunct="1"/>
              <a:t>4</a:t>
            </a:fld>
            <a:endParaRPr lang="en-US" altLang="en-US" sz="1300" b="0">
              <a:solidFill>
                <a:schemeClr val="tx1"/>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An</a:t>
            </a:r>
            <a:r>
              <a:rPr lang="en-US" altLang="en-US" baseline="0" dirty="0" smtClean="0">
                <a:latin typeface="Arial" panose="020B0604020202020204" pitchFamily="34" charset="0"/>
                <a:cs typeface="Arial" panose="020B0604020202020204" pitchFamily="34" charset="0"/>
              </a:rPr>
              <a:t> extended version of the IDCC talk was given about 1.5 years ago.  It has many slides in it that I have excised to fit this talk into less time.  You may find access to the earlier version of this talk useful for more in-depth understanding.  It is easier to Google to the above link than to try to copy it.  Just save EEBA in your notes, the organization that hosted the conference.  The Google “EEBA IDCC Myron Katz” to find the link.</a:t>
            </a:r>
            <a:endParaRPr lang="en-US" altLang="en-US" dirty="0" smtClean="0">
              <a:latin typeface="Arial" panose="020B0604020202020204" pitchFamily="34" charset="0"/>
              <a:cs typeface="Arial" panose="020B0604020202020204" pitchFamily="34" charset="0"/>
            </a:endParaRPr>
          </a:p>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222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r" eaLnBrk="1" hangingPunct="1"/>
            <a:fld id="{6C119D47-303B-44D0-9A74-2CE22023C266}" type="slidenum">
              <a:rPr lang="en-US" altLang="en-US" sz="1300"/>
              <a:pPr algn="r" eaLnBrk="1" hangingPunct="1"/>
              <a:t>51</a:t>
            </a:fld>
            <a:endParaRPr lang="en-US" altLang="en-US"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p:txBody>
          <a:bodyPr/>
          <a:lstStyle/>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3630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ABBF864D-89D2-4D25-8893-4BB26D611E6C}" type="slidenum">
              <a:rPr lang="en-US" altLang="en-US" b="0">
                <a:solidFill>
                  <a:schemeClr val="tx1"/>
                </a:solidFill>
                <a:ea typeface="ＭＳ Ｐゴシック" panose="020B0600070205080204" pitchFamily="34" charset="-128"/>
              </a:rPr>
              <a:pPr eaLnBrk="1" hangingPunct="1"/>
              <a:t>55</a:t>
            </a:fld>
            <a:endParaRPr lang="en-US" altLang="en-US" b="0">
              <a:solidFill>
                <a:schemeClr val="tx1"/>
              </a:solidFill>
              <a:ea typeface="ＭＳ Ｐゴシック" panose="020B0600070205080204" pitchFamily="34"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p:txBody>
          <a:bodyPr/>
          <a:lstStyle/>
          <a:p>
            <a:pPr lvl="1"/>
            <a:r>
              <a:rPr lang="en-US" altLang="en-US" sz="1400" dirty="0" smtClean="0">
                <a:latin typeface="Arial" panose="020B0604020202020204" pitchFamily="34" charset="0"/>
                <a:ea typeface="ＭＳ Ｐゴシック" panose="020B0600070205080204" pitchFamily="34" charset="-128"/>
                <a:cs typeface="Arial" panose="020B0604020202020204" pitchFamily="34" charset="0"/>
              </a:rPr>
              <a:t>In earlier research, we conducted an analysis of the marginal economic value of PV with increasing penetration levels based on a case study of California in 2030. </a:t>
            </a:r>
          </a:p>
          <a:p>
            <a:pPr lvl="1"/>
            <a:endParaRPr lang="en-US"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sz="1400" dirty="0" smtClean="0">
                <a:latin typeface="Arial" panose="020B0604020202020204" pitchFamily="34" charset="0"/>
                <a:ea typeface="ＭＳ Ｐゴシック" panose="020B0600070205080204" pitchFamily="34" charset="-128"/>
                <a:cs typeface="Arial" panose="020B0604020202020204" pitchFamily="34" charset="0"/>
              </a:rPr>
              <a:t>Similar trends can be identified in work from others, including both modeling and empirical analysis in Germany.  </a:t>
            </a:r>
          </a:p>
          <a:p>
            <a:pPr lvl="1"/>
            <a:endParaRPr lang="en-US"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sz="1400" dirty="0" smtClean="0">
                <a:latin typeface="Arial" panose="020B0604020202020204" pitchFamily="34" charset="0"/>
                <a:ea typeface="ＭＳ Ｐゴシック" panose="020B0600070205080204" pitchFamily="34" charset="-128"/>
                <a:cs typeface="Arial" panose="020B0604020202020204" pitchFamily="34" charset="0"/>
              </a:rPr>
              <a:t>Here the value is based only on generation investment and fuel costs (we don’t include any impacts to the transmission &amp; distribution system) </a:t>
            </a:r>
          </a:p>
          <a:p>
            <a:pPr lvl="1"/>
            <a:endParaRPr lang="en-US"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sz="1400" dirty="0" smtClean="0">
                <a:latin typeface="Arial" panose="020B0604020202020204" pitchFamily="34" charset="0"/>
                <a:ea typeface="ＭＳ Ｐゴシック" panose="020B0600070205080204" pitchFamily="34" charset="-128"/>
                <a:cs typeface="Arial" panose="020B0604020202020204" pitchFamily="34" charset="0"/>
              </a:rPr>
              <a:t>We found that the decline in the marginal economic value of PV is primarily due to the drop in capacity value and energy value.</a:t>
            </a:r>
          </a:p>
          <a:p>
            <a:pPr lvl="1"/>
            <a:endParaRPr lang="en-US"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pPr lvl="2"/>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The capacity value falls as the addition of PV shifts the peak net load into early evening (after sunset).</a:t>
            </a:r>
          </a:p>
          <a:p>
            <a:pPr lvl="2"/>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The energy value falls as additional PV begins to displace lower and lower cost fuels (more efficient CCGT’s, coal)</a:t>
            </a:r>
          </a:p>
          <a:p>
            <a:pPr lvl="2"/>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Energy value also declines due to curtailment when conventional generation cannot move lower or it would be too expensive to shut them down if needed shortly thereafter. </a:t>
            </a:r>
          </a:p>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sz="1400" dirty="0" smtClean="0">
                <a:latin typeface="Arial" panose="020B0604020202020204" pitchFamily="34" charset="0"/>
                <a:ea typeface="ＭＳ Ｐゴシック" panose="020B0600070205080204" pitchFamily="34" charset="-128"/>
                <a:cs typeface="Arial" panose="020B0604020202020204" pitchFamily="34" charset="0"/>
              </a:rPr>
              <a:t>Costs associated with short-term variability and uncertainty, on the other hand, do not change as dramatically with increased penetration levels.  </a:t>
            </a:r>
          </a:p>
          <a:p>
            <a:pPr lvl="1"/>
            <a:endParaRPr lang="en-US"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sz="1400" dirty="0" smtClean="0">
                <a:latin typeface="Arial" panose="020B0604020202020204" pitchFamily="34" charset="0"/>
                <a:ea typeface="ＭＳ Ｐゴシック" panose="020B0600070205080204" pitchFamily="34" charset="-128"/>
                <a:cs typeface="Arial" panose="020B0604020202020204" pitchFamily="34" charset="0"/>
              </a:rPr>
              <a:t>In this particular analysis the cost of DA forecast errors and increased ancillary services stayed at about $5/MWh or less.  </a:t>
            </a:r>
          </a:p>
          <a:p>
            <a:pPr lvl="2"/>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2"/>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There are a few studies that calculate these costs for PV in more detail, and they find a similar range of costs. </a:t>
            </a:r>
          </a:p>
          <a:p>
            <a:pPr lvl="2"/>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2">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Again I want to reiterate that we did not look at impacts of PV on distribution systems, so these conclusions are based on the impact of PV on just conventional generation.</a:t>
            </a:r>
          </a:p>
          <a:p>
            <a:pPr lvl="2">
              <a:buFontTx/>
              <a:buChar char="-"/>
            </a:pP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sz="1400" dirty="0" smtClean="0">
                <a:latin typeface="Arial" panose="020B0604020202020204" pitchFamily="34" charset="0"/>
                <a:ea typeface="ＭＳ Ｐゴシック" panose="020B0600070205080204" pitchFamily="34" charset="-128"/>
                <a:cs typeface="Arial" panose="020B0604020202020204" pitchFamily="34" charset="0"/>
              </a:rPr>
              <a:t>What is increasingly clear is that for high PV penetrations a large challenge is going to be low value of additional PV at times when PV generation is already high. </a:t>
            </a: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1500" dirty="0" smtClean="0">
                <a:latin typeface="Arial" panose="020B0604020202020204" pitchFamily="34" charset="0"/>
                <a:ea typeface="ＭＳ Ｐゴシック" panose="020B0600070205080204" pitchFamily="34" charset="-128"/>
                <a:cs typeface="Arial" panose="020B0604020202020204" pitchFamily="34" charset="0"/>
              </a:rPr>
              <a:t>          Is there a </a:t>
            </a:r>
            <a:r>
              <a:rPr lang="en-US" altLang="en-US" sz="1500" b="1" dirty="0" smtClean="0">
                <a:latin typeface="Arial" panose="020B0604020202020204" pitchFamily="34" charset="0"/>
                <a:ea typeface="ＭＳ Ｐゴシック" panose="020B0600070205080204" pitchFamily="34" charset="-128"/>
                <a:cs typeface="Arial" panose="020B0604020202020204" pitchFamily="34" charset="0"/>
              </a:rPr>
              <a:t>role for storage </a:t>
            </a:r>
            <a:r>
              <a:rPr lang="en-US" altLang="en-US" sz="1500" dirty="0" smtClean="0">
                <a:latin typeface="Arial" panose="020B0604020202020204" pitchFamily="34" charset="0"/>
                <a:ea typeface="ＭＳ Ｐゴシック" panose="020B0600070205080204" pitchFamily="34" charset="-128"/>
                <a:cs typeface="Arial" panose="020B0604020202020204" pitchFamily="34" charset="0"/>
              </a:rPr>
              <a:t>in overcoming the challenge of declining economic value of PV?</a:t>
            </a:r>
          </a:p>
        </p:txBody>
      </p:sp>
    </p:spTree>
    <p:extLst>
      <p:ext uri="{BB962C8B-B14F-4D97-AF65-F5344CB8AC3E}">
        <p14:creationId xmlns:p14="http://schemas.microsoft.com/office/powerpoint/2010/main" val="1516869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r" eaLnBrk="1" hangingPunct="1"/>
            <a:fld id="{FEC44E90-DE3F-4570-A94D-93E3BF747211}" type="slidenum">
              <a:rPr lang="en-US" altLang="en-US" sz="1300"/>
              <a:pPr algn="r" eaLnBrk="1" hangingPunct="1"/>
              <a:t>56</a:t>
            </a:fld>
            <a:endParaRPr lang="en-US" alt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568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came from</a:t>
            </a:r>
            <a:r>
              <a:rPr lang="en-US" baseline="0" dirty="0" smtClean="0"/>
              <a:t> the chief of operations of San Diego Gas &amp; Electric.  It was within a talk he gave in January of 2014.  It depicts his projection of the shape of the load curve in his district into the future on a day in April for consecutive years until 2020.</a:t>
            </a:r>
          </a:p>
          <a:p>
            <a:r>
              <a:rPr lang="en-US" baseline="0" dirty="0" smtClean="0"/>
              <a:t>The only historical data is the blue line.  It shows the most recent story: the traditional load curve had already taken this “Duck” shape from what had been the common gradual rise to a peak around 5 PM and then faster, but steady decline over the next couple hours.</a:t>
            </a:r>
          </a:p>
          <a:p>
            <a:r>
              <a:rPr lang="en-US" baseline="0" dirty="0" smtClean="0"/>
              <a:t>The third reviewer of this slide show pointed out that the image didn’t show us enough history: he wanted to know what the demand curve looked like before PV penetration was more than negligible.  For that reason, I added a segment of a sine curve onto the slide which appears in red—spanning 10 AM to after 6 PM.  It think that is a good guess at the historic demand curve before PV.</a:t>
            </a:r>
          </a:p>
          <a:p>
            <a:r>
              <a:rPr lang="en-US" baseline="0" dirty="0" smtClean="0"/>
              <a:t>The real issue he was discussing is the need to accelerate the rate at which peaking capacity must be brought on-line as the sun sets.  He projects that both the total amount of supply capacity needed to be switched on and the rate at which this capacity must be activated will grossly increase in the very near future.  </a:t>
            </a:r>
          </a:p>
          <a:p>
            <a:r>
              <a:rPr lang="en-US" baseline="0" dirty="0" smtClean="0"/>
              <a:t>THE SOLUTION is the Electricity Service called “Spinning Reserve”, a.k.a., “Voltage Support”.  In this talk, I call it Supply Response.  </a:t>
            </a:r>
          </a:p>
          <a:p>
            <a:r>
              <a:rPr lang="en-US" baseline="0" dirty="0" smtClean="0"/>
              <a:t>New Orleans sits at the far end of MISO and it’s lone power plant, Michoud, is about to be permanently shut down. Michoud provided expensive Spinning Reserve.  Germany uses very </a:t>
            </a:r>
            <a:r>
              <a:rPr lang="en-US" baseline="0" dirty="0" err="1" smtClean="0"/>
              <a:t>diry</a:t>
            </a:r>
            <a:r>
              <a:rPr lang="en-US" baseline="0" dirty="0" smtClean="0"/>
              <a:t> coal plants to provide spinning reserve to back up the deep penetration of PV that produces highly fluctuating supply in response to the passage of clouds.  These back-up system grossly undermine the cost-effectiveness of PV.</a:t>
            </a:r>
          </a:p>
          <a:p>
            <a:r>
              <a:rPr lang="en-US" baseline="0" dirty="0" smtClean="0"/>
              <a:t>Only batteries can support PV in ways that only modestly undermine PV value.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57</a:t>
            </a:fld>
            <a:endParaRPr lang="en-US"/>
          </a:p>
        </p:txBody>
      </p:sp>
    </p:spTree>
    <p:extLst>
      <p:ext uri="{BB962C8B-B14F-4D97-AF65-F5344CB8AC3E}">
        <p14:creationId xmlns:p14="http://schemas.microsoft.com/office/powerpoint/2010/main" val="2660609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A9965879-AD91-494A-977C-76943D354826}" type="slidenum">
              <a:rPr lang="en-US" altLang="en-US" b="0">
                <a:solidFill>
                  <a:schemeClr val="tx1"/>
                </a:solidFill>
                <a:ea typeface="ＭＳ Ｐゴシック" panose="020B0600070205080204" pitchFamily="34" charset="-128"/>
              </a:rPr>
              <a:pPr eaLnBrk="1" hangingPunct="1"/>
              <a:t>58</a:t>
            </a:fld>
            <a:endParaRPr lang="en-US" altLang="en-US" b="0">
              <a:solidFill>
                <a:schemeClr val="tx1"/>
              </a:solidFill>
              <a:ea typeface="ＭＳ Ｐゴシック" panose="020B0600070205080204"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The increased charging load during times when PV generation would otherwise be displacing low cost fuels leads to an increase in the value of PV at high penetration levels when storage costs are low.  </a:t>
            </a:r>
          </a:p>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We (DOE RESEARCHERS : Mills and Wiser) measured the increase in the value of PV with the availability of low cost storage; by comparing the difference between the value of PV when storage was expensive (our Reference scenario) to when we assumed a much lower cost. </a:t>
            </a:r>
          </a:p>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In summary,  what is the role of storage in overcoming the economic challenges of getting to high PV penetration?  </a:t>
            </a:r>
          </a:p>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Not much if storage is expensive, </a:t>
            </a:r>
          </a:p>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But if storage is low cost, then you build more storage in high PV penetrations and the marginal value of PV is increased.  Higher marginal value helps to get to higher PV penetrations.  </a:t>
            </a:r>
          </a:p>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70580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fld id="{12CF8240-E5DE-4A44-B28C-8375F4560225}" type="slidenum">
              <a:rPr lang="en-US" altLang="en-US" b="0">
                <a:solidFill>
                  <a:schemeClr val="tx1"/>
                </a:solidFill>
                <a:ea typeface="ＭＳ Ｐゴシック" panose="020B0600070205080204" pitchFamily="34" charset="-128"/>
              </a:rPr>
              <a:pPr eaLnBrk="1" hangingPunct="1"/>
              <a:t>59</a:t>
            </a:fld>
            <a:endParaRPr lang="en-US" altLang="en-US" b="0">
              <a:solidFill>
                <a:schemeClr val="tx1"/>
              </a:solidFill>
              <a:ea typeface="ＭＳ Ｐゴシック" panose="020B0600070205080204" pitchFamily="34"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p:txBody>
          <a:bodyPr/>
          <a:lstStyle/>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Even with integrated PV and storage, you still want that storage to be dispatched based upon system needs.  If it is not dispatched based on system needs then you could imagine the value of integrated PV/storage actually being less then the value of an independent storage and independent PV facility.  </a:t>
            </a:r>
          </a:p>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Two situations where the value of integrated PV/storage could be lower than if they were independent assets: </a:t>
            </a:r>
          </a:p>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First: the value might be lower if the integrated storage is used to smooth PV at that single site when actual system needs would dispatch the storage differently.  </a:t>
            </a:r>
          </a:p>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Second: If storage is used to minimize a customers utility bill when retail rates are not necessarily perfectly aligned with system needs.  </a:t>
            </a:r>
          </a:p>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This is an issue with proper rate design: how do you align the incentives of a customer who adds storage such that when a customer dispatches storage to minimize her electricity bill that also provides the maximum value to the system?  </a:t>
            </a:r>
          </a:p>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05391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a utility’s supply assets are limited to a small number of large (21 GW)  power plants, PV penetration as low 7% can experience limited curtailment.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a:t>
            </a:r>
            <a:r>
              <a:rPr lang="en-US" baseline="0" dirty="0" smtClean="0"/>
              <a:t> a utility’s supply assets are limited to a larger number of medium sized (12 GW)  power plants, PV penetration as low 18% can experience very limited curtailment.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a:t>
            </a:r>
            <a:r>
              <a:rPr lang="en-US" baseline="0" dirty="0" smtClean="0"/>
              <a:t> a utility’s supply assets are limited to an even larger number of small (6 GW)  power plants, PV penetration as low 27% can experience limited curtailment.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strongly implies that as the generators that can be remotely dispatched increases in number of separately dispatched sources and decreases in size, the critical curtailment effect can be put off to much higher PV penetration.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this the case, IDCC can solve the PV penetration problem as soon as IDCC is widely adopted within a utility district.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60</a:t>
            </a:fld>
            <a:endParaRPr lang="en-US"/>
          </a:p>
        </p:txBody>
      </p:sp>
    </p:spTree>
    <p:extLst>
      <p:ext uri="{BB962C8B-B14F-4D97-AF65-F5344CB8AC3E}">
        <p14:creationId xmlns:p14="http://schemas.microsoft.com/office/powerpoint/2010/main" val="3900602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Although greatly impeded by Electricity 1.0, Non-Dispatachable renewable energy is rapidly penetrating the grid.  </a:t>
            </a:r>
          </a:p>
          <a:p>
            <a:pPr marL="171450" indent="-171450">
              <a:buFont typeface="Arial" panose="020B0604020202020204" pitchFamily="34" charset="0"/>
              <a:buChar char="•"/>
            </a:pPr>
            <a:r>
              <a:rPr lang="en-US" dirty="0" smtClean="0"/>
              <a:t>Electricity 2.0 or 3.0 will speed this up because these</a:t>
            </a:r>
            <a:r>
              <a:rPr lang="en-US" baseline="0" dirty="0" smtClean="0"/>
              <a:t> “better utility designs” </a:t>
            </a:r>
            <a:r>
              <a:rPr lang="en-US" dirty="0" smtClean="0"/>
              <a:t>will help to avoid the many predicted roadblocks to renewable energy described in this</a:t>
            </a:r>
            <a:r>
              <a:rPr lang="en-US" baseline="0" dirty="0" smtClean="0"/>
              <a:t> </a:t>
            </a:r>
            <a:r>
              <a:rPr lang="en-US" dirty="0" smtClean="0"/>
              <a:t>part of this talk.</a:t>
            </a:r>
          </a:p>
          <a:p>
            <a:pPr marL="171450" indent="-171450">
              <a:buFont typeface="Arial" panose="020B0604020202020204" pitchFamily="34" charset="0"/>
              <a:buChar char="•"/>
            </a:pPr>
            <a:r>
              <a:rPr lang="en-US" dirty="0" smtClean="0"/>
              <a:t>The best team to allow maximum</a:t>
            </a:r>
            <a:r>
              <a:rPr lang="en-US" baseline="0" dirty="0" smtClean="0"/>
              <a:t> renewable energy penetration into the future is IDCC and Electricity 3.0.</a:t>
            </a:r>
          </a:p>
          <a:p>
            <a:pPr marL="171450" indent="-171450">
              <a:buFont typeface="Arial" panose="020B0604020202020204" pitchFamily="34" charset="0"/>
              <a:buChar char="•"/>
            </a:pPr>
            <a:r>
              <a:rPr lang="en-US" sz="1200" dirty="0" smtClean="0">
                <a:latin typeface="Tw Cen MT" panose="020B0602020104020603" pitchFamily="34" charset="0"/>
                <a:ea typeface="Times New Roman" panose="02020603050405020304" pitchFamily="18" charset="0"/>
              </a:rPr>
              <a:t>Electric utilities are very concerned about the mandate to absorb non-dispatchable electricity from PV because, for the reasons stated above, PV shifts more and more costs onto the utility. </a:t>
            </a:r>
          </a:p>
          <a:p>
            <a:pPr marL="171450" indent="-171450">
              <a:buFont typeface="Arial" panose="020B0604020202020204" pitchFamily="34" charset="0"/>
              <a:buChar char="•"/>
            </a:pPr>
            <a:r>
              <a:rPr lang="en-US" sz="1200" dirty="0" smtClean="0">
                <a:latin typeface="Tw Cen MT" panose="020B0602020104020603" pitchFamily="34" charset="0"/>
                <a:ea typeface="Times New Roman" panose="02020603050405020304" pitchFamily="18" charset="0"/>
              </a:rPr>
              <a:t>IDCC ameliorates these problems substantially, but teamed up with Electricity 3.0, they provide a light at the end of the tunnel for a future where high PV penetration can be a win-win-win.</a:t>
            </a:r>
            <a:endParaRPr lang="en-US" sz="1200" dirty="0" smtClean="0">
              <a:latin typeface="Tw Cen MT" panose="020B0602020104020603"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62</a:t>
            </a:fld>
            <a:endParaRPr lang="en-US"/>
          </a:p>
        </p:txBody>
      </p:sp>
    </p:spTree>
    <p:extLst>
      <p:ext uri="{BB962C8B-B14F-4D97-AF65-F5344CB8AC3E}">
        <p14:creationId xmlns:p14="http://schemas.microsoft.com/office/powerpoint/2010/main" val="556339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63</a:t>
            </a:fld>
            <a:endParaRPr lang="en-US"/>
          </a:p>
        </p:txBody>
      </p:sp>
    </p:spTree>
    <p:extLst>
      <p:ext uri="{BB962C8B-B14F-4D97-AF65-F5344CB8AC3E}">
        <p14:creationId xmlns:p14="http://schemas.microsoft.com/office/powerpoint/2010/main" val="1935127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r" eaLnBrk="1" hangingPunct="1"/>
            <a:fld id="{691299C3-8854-46DD-92FB-F5B9AFACCC22}" type="slidenum">
              <a:rPr lang="en-US" altLang="en-US" sz="1300" b="0">
                <a:solidFill>
                  <a:schemeClr val="tx1"/>
                </a:solidFill>
              </a:rPr>
              <a:pPr algn="r" eaLnBrk="1" hangingPunct="1"/>
              <a:t>66</a:t>
            </a:fld>
            <a:endParaRPr lang="en-US" altLang="en-US" sz="1300" b="0">
              <a:solidFill>
                <a:schemeClr val="tx1"/>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11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5</a:t>
            </a:fld>
            <a:endParaRPr lang="en-US"/>
          </a:p>
        </p:txBody>
      </p:sp>
    </p:spTree>
    <p:extLst>
      <p:ext uri="{BB962C8B-B14F-4D97-AF65-F5344CB8AC3E}">
        <p14:creationId xmlns:p14="http://schemas.microsoft.com/office/powerpoint/2010/main" val="776316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67</a:t>
            </a:fld>
            <a:endParaRPr lang="en-US"/>
          </a:p>
        </p:txBody>
      </p:sp>
    </p:spTree>
    <p:extLst>
      <p:ext uri="{BB962C8B-B14F-4D97-AF65-F5344CB8AC3E}">
        <p14:creationId xmlns:p14="http://schemas.microsoft.com/office/powerpoint/2010/main" val="1227168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red, central cylinder </a:t>
            </a:r>
            <a:r>
              <a:rPr lang="en-US" smtClean="0"/>
              <a:t>represents highly restricted </a:t>
            </a:r>
            <a:r>
              <a:rPr lang="en-US" dirty="0" smtClean="0"/>
              <a:t>wholesale electricity coming in from the left and expensive</a:t>
            </a:r>
            <a:r>
              <a:rPr lang="en-US" baseline="0" dirty="0" smtClean="0"/>
              <a:t> </a:t>
            </a:r>
            <a:r>
              <a:rPr lang="en-US" dirty="0" smtClean="0"/>
              <a:t>retail electricity leaving on the right.</a:t>
            </a:r>
          </a:p>
          <a:p>
            <a:r>
              <a:rPr lang="en-US" dirty="0" smtClean="0"/>
              <a:t>The progressively smaller</a:t>
            </a:r>
            <a:r>
              <a:rPr lang="en-US" baseline="0" dirty="0" smtClean="0"/>
              <a:t> </a:t>
            </a:r>
            <a:r>
              <a:rPr lang="en-US" dirty="0" smtClean="0"/>
              <a:t>diameter and varied colored discs each depict a restricting cause,</a:t>
            </a:r>
            <a:r>
              <a:rPr lang="en-US" baseline="0" dirty="0" smtClean="0"/>
              <a:t> </a:t>
            </a:r>
            <a:r>
              <a:rPr lang="en-US" dirty="0" smtClean="0"/>
              <a:t>if on the left side, or progressively larger diameter effect,</a:t>
            </a:r>
            <a:r>
              <a:rPr lang="en-US" baseline="0" dirty="0" smtClean="0"/>
              <a:t> </a:t>
            </a:r>
            <a:r>
              <a:rPr lang="en-US" dirty="0" smtClean="0"/>
              <a:t>if on the right side, of poor utility design.</a:t>
            </a:r>
          </a:p>
          <a:p>
            <a:r>
              <a:rPr lang="en-US" b="1" dirty="0" smtClean="0"/>
              <a:t>SAY</a:t>
            </a:r>
            <a:r>
              <a:rPr lang="en-US" b="1" baseline="0" dirty="0" smtClean="0"/>
              <a:t> THIS:  </a:t>
            </a:r>
            <a:r>
              <a:rPr lang="en-US" b="1" dirty="0" smtClean="0"/>
              <a:t>Blue colored causes or effects can be ameliorated with IDCC; red with CLEP;</a:t>
            </a:r>
            <a:r>
              <a:rPr lang="en-US" b="1" baseline="0" dirty="0" smtClean="0"/>
              <a:t> p</a:t>
            </a:r>
            <a:r>
              <a:rPr lang="en-US" b="1" dirty="0" smtClean="0"/>
              <a:t>urple with either</a:t>
            </a:r>
            <a:r>
              <a:rPr lang="en-US" b="1" baseline="0" dirty="0" smtClean="0"/>
              <a:t> </a:t>
            </a:r>
            <a:r>
              <a:rPr lang="en-US" b="1" dirty="0" smtClean="0"/>
              <a:t>IDCC or CLEP.</a:t>
            </a:r>
          </a:p>
          <a:p>
            <a:r>
              <a:rPr lang="en-US" dirty="0" smtClean="0"/>
              <a:t>The larger diameter, blue cylinder appears in the second</a:t>
            </a:r>
            <a:r>
              <a:rPr lang="en-US" baseline="0" dirty="0" smtClean="0"/>
              <a:t> </a:t>
            </a:r>
            <a:r>
              <a:rPr lang="en-US" dirty="0" smtClean="0"/>
              <a:t>slide but not the first slide to indicate that once economic dispatch is abandoned, more wholesale energy flows in which results in less cost.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68</a:t>
            </a:fld>
            <a:endParaRPr lang="en-US"/>
          </a:p>
        </p:txBody>
      </p:sp>
    </p:spTree>
    <p:extLst>
      <p:ext uri="{BB962C8B-B14F-4D97-AF65-F5344CB8AC3E}">
        <p14:creationId xmlns:p14="http://schemas.microsoft.com/office/powerpoint/2010/main" val="733496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central red cylinder represents wholesale electricity coming in from the left and retail electricity leaving on the right.</a:t>
            </a:r>
          </a:p>
          <a:p>
            <a:r>
              <a:rPr lang="en-US" dirty="0" smtClean="0"/>
              <a:t>The progressively larger diameter and varied colored discs each depict a restricting cause (if on the left side) or effect (if on the right side) of poor utility design.</a:t>
            </a:r>
          </a:p>
          <a:p>
            <a:r>
              <a:rPr lang="en-US" dirty="0" smtClean="0"/>
              <a:t>Blue colored causes or effects can be ameliorated with IDCC.  Red with CLEP.  Purple with both IDCC and CLEP.</a:t>
            </a:r>
          </a:p>
          <a:p>
            <a:r>
              <a:rPr lang="en-US" dirty="0" smtClean="0"/>
              <a:t>The larger diameter, blue cylinder appears in the lower slide but not the upper slide to indicate that once economic dispatch is abandoned, more energy flows at less cost.</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69</a:t>
            </a:fld>
            <a:endParaRPr lang="en-US"/>
          </a:p>
        </p:txBody>
      </p:sp>
    </p:spTree>
    <p:extLst>
      <p:ext uri="{BB962C8B-B14F-4D97-AF65-F5344CB8AC3E}">
        <p14:creationId xmlns:p14="http://schemas.microsoft.com/office/powerpoint/2010/main" val="2476119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70</a:t>
            </a:fld>
            <a:endParaRPr lang="en-US"/>
          </a:p>
        </p:txBody>
      </p:sp>
    </p:spTree>
    <p:extLst>
      <p:ext uri="{BB962C8B-B14F-4D97-AF65-F5344CB8AC3E}">
        <p14:creationId xmlns:p14="http://schemas.microsoft.com/office/powerpoint/2010/main" val="3518758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b="1">
                <a:solidFill>
                  <a:schemeClr val="tx2"/>
                </a:solidFill>
                <a:latin typeface="Arial" panose="020B0604020202020204" pitchFamily="34" charset="0"/>
                <a:cs typeface="Arial" panose="020B0604020202020204" pitchFamily="34" charset="0"/>
              </a:defRPr>
            </a:lvl1pPr>
            <a:lvl2pPr marL="785813" indent="-303213" defTabSz="966788" eaLnBrk="0" hangingPunct="0">
              <a:defRPr b="1">
                <a:solidFill>
                  <a:schemeClr val="tx2"/>
                </a:solidFill>
                <a:latin typeface="Arial" panose="020B0604020202020204" pitchFamily="34" charset="0"/>
                <a:cs typeface="Arial" panose="020B0604020202020204" pitchFamily="34" charset="0"/>
              </a:defRPr>
            </a:lvl2pPr>
            <a:lvl3pPr marL="1208088" indent="-241300" defTabSz="966788" eaLnBrk="0" hangingPunct="0">
              <a:defRPr b="1">
                <a:solidFill>
                  <a:schemeClr val="tx2"/>
                </a:solidFill>
                <a:latin typeface="Arial" panose="020B0604020202020204" pitchFamily="34" charset="0"/>
                <a:cs typeface="Arial" panose="020B0604020202020204" pitchFamily="34" charset="0"/>
              </a:defRPr>
            </a:lvl3pPr>
            <a:lvl4pPr marL="1692275" indent="-242888" defTabSz="966788" eaLnBrk="0" hangingPunct="0">
              <a:defRPr b="1">
                <a:solidFill>
                  <a:schemeClr val="tx2"/>
                </a:solidFill>
                <a:latin typeface="Arial" panose="020B0604020202020204" pitchFamily="34" charset="0"/>
                <a:cs typeface="Arial" panose="020B0604020202020204" pitchFamily="34" charset="0"/>
              </a:defRPr>
            </a:lvl4pPr>
            <a:lvl5pPr marL="2174875" indent="-241300" defTabSz="966788" eaLnBrk="0" hangingPunct="0">
              <a:defRPr b="1">
                <a:solidFill>
                  <a:schemeClr val="tx2"/>
                </a:solidFill>
                <a:latin typeface="Arial" panose="020B0604020202020204" pitchFamily="34" charset="0"/>
                <a:cs typeface="Arial" panose="020B0604020202020204" pitchFamily="34" charset="0"/>
              </a:defRPr>
            </a:lvl5pPr>
            <a:lvl6pPr marL="26320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30892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5464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4003675" indent="-241300" defTabSz="966788"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r" eaLnBrk="1" hangingPunct="1"/>
            <a:fld id="{691299C3-8854-46DD-92FB-F5B9AFACCC22}" type="slidenum">
              <a:rPr lang="en-US" altLang="en-US" sz="1300" b="0">
                <a:solidFill>
                  <a:schemeClr val="tx1"/>
                </a:solidFill>
              </a:rPr>
              <a:pPr algn="r" eaLnBrk="1" hangingPunct="1"/>
              <a:t>71</a:t>
            </a:fld>
            <a:endParaRPr lang="en-US" altLang="en-US" sz="1300" b="0">
              <a:solidFill>
                <a:schemeClr val="tx1"/>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p:txBody>
          <a:bodyPr/>
          <a:lstStyle/>
          <a:p>
            <a:pPr eaLnBrk="1" hangingPunct="1"/>
            <a:r>
              <a:rPr lang="en-US" altLang="en-US" dirty="0" smtClean="0">
                <a:latin typeface="Arial" panose="020B0604020202020204" pitchFamily="34" charset="0"/>
                <a:cs typeface="Arial" panose="020B0604020202020204" pitchFamily="34" charset="0"/>
              </a:rPr>
              <a:t>Google “Facebook</a:t>
            </a:r>
            <a:r>
              <a:rPr lang="en-US" altLang="en-US" baseline="0" dirty="0" smtClean="0">
                <a:latin typeface="Arial" panose="020B0604020202020204" pitchFamily="34" charset="0"/>
                <a:cs typeface="Arial" panose="020B0604020202020204" pitchFamily="34" charset="0"/>
              </a:rPr>
              <a:t> CLEP” to find this link most easily.</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137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first part of the talk will present a string of implications that logically conclude that poor utility design helps to cause global warming and that CLEP can really improve utility design.</a:t>
            </a:r>
          </a:p>
          <a:p>
            <a:pPr marL="171450" indent="-171450">
              <a:buFont typeface="Arial" panose="020B0604020202020204" pitchFamily="34" charset="0"/>
              <a:buChar char="•"/>
            </a:pPr>
            <a:r>
              <a:rPr lang="en-US" baseline="0" dirty="0" smtClean="0"/>
              <a:t>Although specified by two quite simple formulas, CLEP has a complex backstory of rationales and effects.  But, because of careful choice of parameters and testing, CLEP performs almost identically to Net Energy Metering and therefore cost &lt; $0.</a:t>
            </a:r>
          </a:p>
          <a:p>
            <a:pPr marL="171450" indent="-171450">
              <a:buFont typeface="Arial" panose="020B0604020202020204" pitchFamily="34" charset="0"/>
              <a:buChar char="•"/>
            </a:pPr>
            <a:r>
              <a:rPr lang="en-US" baseline="0" dirty="0" smtClean="0"/>
              <a:t>Not until you see CLEP in action do you really just begin to appreciate the rich economic opportunities it provides.  But, the novice should beware, subtle mistakes are easy to make.</a:t>
            </a:r>
          </a:p>
          <a:p>
            <a:pPr marL="171450" indent="-171450">
              <a:buFont typeface="Arial" panose="020B0604020202020204" pitchFamily="34" charset="0"/>
              <a:buChar char="•"/>
            </a:pPr>
            <a:r>
              <a:rPr lang="en-US" baseline="0" dirty="0" smtClean="0"/>
              <a:t>Once we trudge through the examples, the benefits of CLEP become immediately obvious.  But the benefits form a richer set then the short list presented.</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73</a:t>
            </a:fld>
            <a:endParaRPr lang="en-US"/>
          </a:p>
        </p:txBody>
      </p:sp>
    </p:spTree>
    <p:extLst>
      <p:ext uri="{BB962C8B-B14F-4D97-AF65-F5344CB8AC3E}">
        <p14:creationId xmlns:p14="http://schemas.microsoft.com/office/powerpoint/2010/main" val="1140866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that the wholesale price of electricity is strongly correlated with the amount of carbon released in its production and delivery.  Thus, one easy way to grossly reduce CO2 production is to work hard to get our utilities to buy the cheapest wholesale electricity.</a:t>
            </a:r>
          </a:p>
          <a:p>
            <a:r>
              <a:rPr lang="en-US" dirty="0" smtClean="0"/>
              <a:t>Who would be against that?</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76</a:t>
            </a:fld>
            <a:endParaRPr lang="en-US"/>
          </a:p>
        </p:txBody>
      </p:sp>
    </p:spTree>
    <p:extLst>
      <p:ext uri="{BB962C8B-B14F-4D97-AF65-F5344CB8AC3E}">
        <p14:creationId xmlns:p14="http://schemas.microsoft.com/office/powerpoint/2010/main" val="20121943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Think of the conical image of wholesale electricity entering on the left. Note that the various restrictions in various colors restrict electricity flow into the economy (on the right). </a:t>
            </a:r>
          </a:p>
          <a:p>
            <a:pPr marL="171450" indent="-171450">
              <a:buFont typeface="Arial" panose="020B0604020202020204" pitchFamily="34" charset="0"/>
              <a:buChar char="•"/>
            </a:pPr>
            <a:r>
              <a:rPr lang="en-US" dirty="0" smtClean="0"/>
              <a:t>The smallest aperture is caused by Economic Dispatch.  Since utilities can control fuel fired generation, they can make electricity on demand.  Dispatch is the easiest, but most</a:t>
            </a:r>
            <a:r>
              <a:rPr lang="en-US" baseline="0" dirty="0" smtClean="0"/>
              <a:t> expensive way to make electricity.</a:t>
            </a:r>
            <a:endParaRPr lang="en-US" dirty="0" smtClean="0"/>
          </a:p>
          <a:p>
            <a:pPr marL="171450" indent="-171450">
              <a:buFont typeface="Arial" panose="020B0604020202020204" pitchFamily="34" charset="0"/>
              <a:buChar char="•"/>
            </a:pPr>
            <a:r>
              <a:rPr lang="en-US" dirty="0" smtClean="0"/>
              <a:t>Dispatch usually excludes cleaner renewable energy.  Therefore only more expensive energy flows are used and the economy is jeopardized.</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77</a:t>
            </a:fld>
            <a:endParaRPr lang="en-US"/>
          </a:p>
        </p:txBody>
      </p:sp>
    </p:spTree>
    <p:extLst>
      <p:ext uri="{BB962C8B-B14F-4D97-AF65-F5344CB8AC3E}">
        <p14:creationId xmlns:p14="http://schemas.microsoft.com/office/powerpoint/2010/main" val="3866348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MISO is the name of the wholesale marketplace servicing most of Louisiana.  It is called the Mid-Continental Independent System Operator because of its central location in North America.</a:t>
            </a:r>
          </a:p>
          <a:p>
            <a:pPr marL="171450" indent="-171450">
              <a:buFont typeface="Arial" panose="020B0604020202020204" pitchFamily="34" charset="0"/>
              <a:buChar char="•"/>
            </a:pPr>
            <a:r>
              <a:rPr lang="en-US" dirty="0" smtClean="0"/>
              <a:t>Note that the wholesale price of electricity depends upon location and time of day.  Just in New Orleans and within 8 hours, the wholesale price of electricity decreased six-fold from 25 to 3 cents / kWh.</a:t>
            </a:r>
          </a:p>
          <a:p>
            <a:pPr marL="171450" indent="-171450">
              <a:buFont typeface="Arial" panose="020B0604020202020204" pitchFamily="34" charset="0"/>
              <a:buChar char="•"/>
            </a:pPr>
            <a:r>
              <a:rPr lang="en-US" dirty="0" smtClean="0"/>
              <a:t>Note the deep blue areas, these are probably all rich in wind farms who must sell at one cent / kWh or less because of locally or temporarily poor demand.</a:t>
            </a:r>
          </a:p>
          <a:p>
            <a:pPr marL="171450" indent="-171450">
              <a:buFont typeface="Arial" panose="020B0604020202020204" pitchFamily="34" charset="0"/>
              <a:buChar char="•"/>
            </a:pPr>
            <a:r>
              <a:rPr lang="en-US" dirty="0" smtClean="0"/>
              <a:t>IDCC homes can buy cheap kWh's and in so doing improve the economics of wind farms.</a:t>
            </a:r>
          </a:p>
          <a:p>
            <a:pPr marL="171450" indent="-171450">
              <a:buFont typeface="Arial" panose="020B0604020202020204" pitchFamily="34" charset="0"/>
              <a:buChar char="•"/>
            </a:pPr>
            <a:r>
              <a:rPr lang="en-US" dirty="0" smtClean="0"/>
              <a:t>Therefore, if RETAIL electricity prices closely tracks WHOLESALE prices, a great deal of energy can be saved and CO2 avoided.</a:t>
            </a:r>
          </a:p>
          <a:p>
            <a:pPr marL="171450" indent="-171450">
              <a:buFont typeface="Arial" panose="020B0604020202020204" pitchFamily="34" charset="0"/>
              <a:buChar char="•"/>
            </a:pPr>
            <a:r>
              <a:rPr lang="en-US" dirty="0" smtClean="0"/>
              <a:t>As long as dispatch dominates the wholesale electricity market, those who finance wind farm installations will continue to get depressed price signals -- leading to less WIND farm investment.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78</a:t>
            </a:fld>
            <a:endParaRPr lang="en-US"/>
          </a:p>
        </p:txBody>
      </p:sp>
    </p:spTree>
    <p:extLst>
      <p:ext uri="{BB962C8B-B14F-4D97-AF65-F5344CB8AC3E}">
        <p14:creationId xmlns:p14="http://schemas.microsoft.com/office/powerpoint/2010/main" val="34349647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measure success at the electric meter, but instead measure it in lbs of CO2 generated.  The next slide provides</a:t>
            </a:r>
            <a:r>
              <a:rPr lang="en-US" baseline="0" dirty="0" smtClean="0"/>
              <a:t> the concept of how to do that.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79</a:t>
            </a:fld>
            <a:endParaRPr lang="en-US"/>
          </a:p>
        </p:txBody>
      </p:sp>
    </p:spTree>
    <p:extLst>
      <p:ext uri="{BB962C8B-B14F-4D97-AF65-F5344CB8AC3E}">
        <p14:creationId xmlns:p14="http://schemas.microsoft.com/office/powerpoint/2010/main" val="8769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that the wholesale price of electricity is strongly correlated with the amount of carbon released in its production and delivery.  Thus, one easy way to grossly reduce CO2 production is to work hard to get our utilities to buy the cheapest wholesale electricity.</a:t>
            </a:r>
          </a:p>
          <a:p>
            <a:r>
              <a:rPr lang="en-US" dirty="0" smtClean="0"/>
              <a:t>Who would be against that?</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8</a:t>
            </a:fld>
            <a:endParaRPr lang="en-US"/>
          </a:p>
        </p:txBody>
      </p:sp>
    </p:spTree>
    <p:extLst>
      <p:ext uri="{BB962C8B-B14F-4D97-AF65-F5344CB8AC3E}">
        <p14:creationId xmlns:p14="http://schemas.microsoft.com/office/powerpoint/2010/main" val="2905541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FC5B1CDC-A658-4D02-A13C-91DC0375BDD4}" type="slidenum">
              <a:rPr lang="en-US" smtClean="0"/>
              <a:pPr/>
              <a:t>81</a:t>
            </a:fld>
            <a:endParaRPr lang="en-US" smtClean="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688059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Customer Lowered Energy Price [CLEP]   		</a:t>
            </a:r>
          </a:p>
          <a:p>
            <a:pPr marL="171450" indent="-171450">
              <a:buFont typeface="Arial" panose="020B0604020202020204" pitchFamily="34" charset="0"/>
              <a:buChar char="•"/>
            </a:pPr>
            <a:r>
              <a:rPr lang="en-US" dirty="0" smtClean="0"/>
              <a:t>rewards decreases in average demand during peak hours;</a:t>
            </a:r>
          </a:p>
          <a:p>
            <a:pPr marL="171450" indent="-171450">
              <a:buFont typeface="Arial" panose="020B0604020202020204" pitchFamily="34" charset="0"/>
              <a:buChar char="•"/>
            </a:pPr>
            <a:r>
              <a:rPr lang="en-US" dirty="0" smtClean="0"/>
              <a:t>is a dynamic Time-of-Use pricing tariff that also pays for sales of power </a:t>
            </a:r>
          </a:p>
          <a:p>
            <a:pPr marL="171450" indent="-171450">
              <a:buFont typeface="Arial" panose="020B0604020202020204" pitchFamily="34" charset="0"/>
              <a:buChar char="•"/>
            </a:pPr>
            <a:r>
              <a:rPr lang="en-US" dirty="0" smtClean="0"/>
              <a:t>provides retail prices which accurately exploit highly fluctuating, wholesale prices. </a:t>
            </a:r>
          </a:p>
          <a:p>
            <a:pPr marL="171450" indent="-171450">
              <a:buFont typeface="Arial" panose="020B0604020202020204" pitchFamily="34" charset="0"/>
              <a:buChar char="•"/>
            </a:pPr>
            <a:r>
              <a:rPr lang="en-US" dirty="0" smtClean="0"/>
              <a:t>provides an optional, additional, economic relationship between a utility customer and his electricity utility; i.e., does not replace the retail RATE or customer class.  </a:t>
            </a:r>
          </a:p>
          <a:p>
            <a:pPr marL="171450" indent="-171450">
              <a:buFont typeface="Arial" panose="020B0604020202020204" pitchFamily="34" charset="0"/>
              <a:buChar char="•"/>
            </a:pPr>
            <a:r>
              <a:rPr lang="en-US" dirty="0" smtClean="0"/>
              <a:t>accumulates kWh transaction credits (or charges) every 5 minutes WITH monthly KW credits INTO a monthly payment;</a:t>
            </a:r>
          </a:p>
          <a:p>
            <a:pPr marL="171450" indent="-171450">
              <a:buFont typeface="Arial" panose="020B0604020202020204" pitchFamily="34" charset="0"/>
              <a:buChar char="•"/>
            </a:pPr>
            <a:r>
              <a:rPr lang="en-US" dirty="0" smtClean="0"/>
              <a:t>lowers the future cost of electricity to all customers — whether or not a CLEP customer;</a:t>
            </a:r>
          </a:p>
          <a:p>
            <a:pPr marL="171450" indent="-171450">
              <a:buFont typeface="Arial" panose="020B0604020202020204" pitchFamily="34" charset="0"/>
              <a:buChar char="•"/>
            </a:pPr>
            <a:r>
              <a:rPr lang="en-US" dirty="0" smtClean="0"/>
              <a:t>avoids the need to impose time-of-use rates onto any customer while providing many or more of TOUR’s benefits;</a:t>
            </a:r>
          </a:p>
          <a:p>
            <a:pPr marL="171450" indent="-171450">
              <a:buFont typeface="Arial" panose="020B0604020202020204" pitchFamily="34" charset="0"/>
              <a:buChar char="•"/>
            </a:pPr>
            <a:r>
              <a:rPr lang="en-US" dirty="0" smtClean="0"/>
              <a:t>provides a superior kind of demand response @ no cost;</a:t>
            </a:r>
          </a:p>
          <a:p>
            <a:pPr marL="171450" indent="-171450">
              <a:buFont typeface="Arial" panose="020B0604020202020204" pitchFamily="34" charset="0"/>
              <a:buChar char="•"/>
            </a:pPr>
            <a:r>
              <a:rPr lang="en-US" dirty="0" smtClean="0"/>
              <a:t>creates a reliable cash flow sufficient to support battery installs in any building &amp; pays as well as Net Energy Metering.  </a:t>
            </a:r>
          </a:p>
          <a:p>
            <a:pPr marL="171450" indent="-171450">
              <a:buFont typeface="Arial" panose="020B0604020202020204" pitchFamily="34" charset="0"/>
              <a:buChar char="•"/>
            </a:pPr>
            <a:r>
              <a:rPr lang="en-US" dirty="0" smtClean="0"/>
              <a:t>provides a market-based tool to harvest off and off-off peak power, from any source, for peak power use;</a:t>
            </a:r>
          </a:p>
          <a:p>
            <a:pPr marL="171450" indent="-171450">
              <a:buFont typeface="Arial" panose="020B0604020202020204" pitchFamily="34" charset="0"/>
              <a:buChar char="•"/>
            </a:pPr>
            <a:r>
              <a:rPr lang="en-US" dirty="0" smtClean="0"/>
              <a:t>grossly forestalls grid defection and thereby helps to insure the long-term economic life of a utility;</a:t>
            </a:r>
          </a:p>
          <a:p>
            <a:pPr marL="171450" indent="-171450">
              <a:buFont typeface="Arial" panose="020B0604020202020204" pitchFamily="34" charset="0"/>
              <a:buChar char="•"/>
            </a:pPr>
            <a:r>
              <a:rPr lang="en-US" dirty="0" smtClean="0"/>
              <a:t>forestalls the need to invest in expensive, less efficient or not well-utilized, peaking plants;</a:t>
            </a:r>
          </a:p>
          <a:p>
            <a:pPr marL="171450" indent="-171450">
              <a:buFont typeface="Arial" panose="020B0604020202020204" pitchFamily="34" charset="0"/>
              <a:buChar char="•"/>
            </a:pPr>
            <a:r>
              <a:rPr lang="en-US" dirty="0" smtClean="0"/>
              <a:t>enhances Energy Performance Contracting, Demand Side Management and continuous Integrated Resource Planning;</a:t>
            </a:r>
          </a:p>
          <a:p>
            <a:pPr marL="171450" indent="-171450">
              <a:buFont typeface="Arial" panose="020B0604020202020204" pitchFamily="34" charset="0"/>
              <a:buChar char="•"/>
            </a:pPr>
            <a:r>
              <a:rPr lang="en-US" dirty="0" smtClean="0"/>
              <a:t>makes battery backup far more cost-effective than locally installed, and far less reliable, micro, gas-fired generators;</a:t>
            </a:r>
          </a:p>
          <a:p>
            <a:pPr marL="171450" indent="-171450">
              <a:buFont typeface="Arial" panose="020B0604020202020204" pitchFamily="34" charset="0"/>
              <a:buChar char="•"/>
            </a:pPr>
            <a:r>
              <a:rPr lang="en-US" dirty="0" smtClean="0"/>
              <a:t>provides an opportunity for a big payback for smart meters;</a:t>
            </a:r>
          </a:p>
          <a:p>
            <a:pPr marL="171450" indent="-171450">
              <a:buFont typeface="Arial" panose="020B0604020202020204" pitchFamily="34" charset="0"/>
              <a:buChar char="•"/>
            </a:pPr>
            <a:r>
              <a:rPr lang="en-US" dirty="0" smtClean="0"/>
              <a:t>taps into, Primary Energy Conservation by Timing, the richest source of dollar paybacks as well as energy savings; </a:t>
            </a:r>
          </a:p>
          <a:p>
            <a:pPr marL="171450" indent="-171450">
              <a:buFont typeface="Arial" panose="020B0604020202020204" pitchFamily="34" charset="0"/>
              <a:buChar char="•"/>
            </a:pPr>
            <a:r>
              <a:rPr lang="en-US" dirty="0" smtClean="0"/>
              <a:t>revolutionizes the whole concept of building energy design; and</a:t>
            </a:r>
          </a:p>
          <a:p>
            <a:pPr marL="171450" indent="-171450">
              <a:buFont typeface="Arial" panose="020B0604020202020204" pitchFamily="34" charset="0"/>
              <a:buChar char="•"/>
            </a:pPr>
            <a:r>
              <a:rPr lang="en-US" dirty="0" smtClean="0"/>
              <a:t>Engages market forces’ simply pursuit of economic self-interest to rapidly decrease the causes of global warming.</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82</a:t>
            </a:fld>
            <a:endParaRPr lang="en-US"/>
          </a:p>
        </p:txBody>
      </p:sp>
    </p:spTree>
    <p:extLst>
      <p:ext uri="{BB962C8B-B14F-4D97-AF65-F5344CB8AC3E}">
        <p14:creationId xmlns:p14="http://schemas.microsoft.com/office/powerpoint/2010/main" val="32466557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Customer Lowered Energy Price [CLEP]   		</a:t>
            </a:r>
          </a:p>
          <a:p>
            <a:pPr marL="171450" indent="-171450">
              <a:buFont typeface="Arial" panose="020B0604020202020204" pitchFamily="34" charset="0"/>
              <a:buChar char="•"/>
            </a:pPr>
            <a:r>
              <a:rPr lang="en-US" dirty="0" smtClean="0"/>
              <a:t>rewards decreases in average demand during peak hours;</a:t>
            </a:r>
          </a:p>
          <a:p>
            <a:pPr marL="171450" indent="-171450">
              <a:buFont typeface="Arial" panose="020B0604020202020204" pitchFamily="34" charset="0"/>
              <a:buChar char="•"/>
            </a:pPr>
            <a:r>
              <a:rPr lang="en-US" dirty="0" smtClean="0"/>
              <a:t>is a dynamic Time-of-Use pricing tariff that also pays for sales of power </a:t>
            </a:r>
          </a:p>
          <a:p>
            <a:pPr marL="171450" indent="-171450">
              <a:buFont typeface="Arial" panose="020B0604020202020204" pitchFamily="34" charset="0"/>
              <a:buChar char="•"/>
            </a:pPr>
            <a:r>
              <a:rPr lang="en-US" dirty="0" smtClean="0"/>
              <a:t>provides retail prices which accurately exploit highly fluctuating, wholesale prices. </a:t>
            </a:r>
          </a:p>
          <a:p>
            <a:pPr marL="171450" indent="-171450">
              <a:buFont typeface="Arial" panose="020B0604020202020204" pitchFamily="34" charset="0"/>
              <a:buChar char="•"/>
            </a:pPr>
            <a:r>
              <a:rPr lang="en-US" dirty="0" smtClean="0"/>
              <a:t>provides an optional, additional, economic relationship between a utility customer and his electricity utility; i.e., does not replace the retail RATE or customer class.  </a:t>
            </a:r>
          </a:p>
          <a:p>
            <a:pPr marL="171450" indent="-171450">
              <a:buFont typeface="Arial" panose="020B0604020202020204" pitchFamily="34" charset="0"/>
              <a:buChar char="•"/>
            </a:pPr>
            <a:r>
              <a:rPr lang="en-US" dirty="0" smtClean="0"/>
              <a:t>accumulates kWh transaction credits (or charges) every 5 minutes WITH monthly KW credits INTO a monthly payment;</a:t>
            </a:r>
          </a:p>
          <a:p>
            <a:pPr marL="171450" indent="-171450">
              <a:buFont typeface="Arial" panose="020B0604020202020204" pitchFamily="34" charset="0"/>
              <a:buChar char="•"/>
            </a:pPr>
            <a:r>
              <a:rPr lang="en-US" dirty="0" smtClean="0"/>
              <a:t>lowers the future cost of electricity to all customers — whether or not a CLEP customer;</a:t>
            </a:r>
          </a:p>
          <a:p>
            <a:pPr marL="171450" indent="-171450">
              <a:buFont typeface="Arial" panose="020B0604020202020204" pitchFamily="34" charset="0"/>
              <a:buChar char="•"/>
            </a:pPr>
            <a:r>
              <a:rPr lang="en-US" dirty="0" smtClean="0"/>
              <a:t>avoids the need to impose time-of-use rates onto any customer while providing many or more of TOUR’s benefits;</a:t>
            </a:r>
          </a:p>
          <a:p>
            <a:pPr marL="171450" indent="-171450">
              <a:buFont typeface="Arial" panose="020B0604020202020204" pitchFamily="34" charset="0"/>
              <a:buChar char="•"/>
            </a:pPr>
            <a:r>
              <a:rPr lang="en-US" dirty="0" smtClean="0"/>
              <a:t>provides a superior kind of demand response @ no cost;</a:t>
            </a:r>
          </a:p>
          <a:p>
            <a:pPr marL="171450" indent="-171450">
              <a:buFont typeface="Arial" panose="020B0604020202020204" pitchFamily="34" charset="0"/>
              <a:buChar char="•"/>
            </a:pPr>
            <a:r>
              <a:rPr lang="en-US" dirty="0" smtClean="0"/>
              <a:t>creates a reliable cash flow sufficient to support battery installs in any building &amp; pays as well as Net Energy Metering.  </a:t>
            </a:r>
          </a:p>
          <a:p>
            <a:pPr marL="171450" indent="-171450">
              <a:buFont typeface="Arial" panose="020B0604020202020204" pitchFamily="34" charset="0"/>
              <a:buChar char="•"/>
            </a:pPr>
            <a:r>
              <a:rPr lang="en-US" dirty="0" smtClean="0"/>
              <a:t>provides a market-based tool to harvest off and off-off peak power, from any source, for peak power use;</a:t>
            </a:r>
          </a:p>
          <a:p>
            <a:pPr marL="171450" indent="-171450">
              <a:buFont typeface="Arial" panose="020B0604020202020204" pitchFamily="34" charset="0"/>
              <a:buChar char="•"/>
            </a:pPr>
            <a:r>
              <a:rPr lang="en-US" dirty="0" smtClean="0"/>
              <a:t>grossly forestalls grid defection and thereby helps to insure the long-term economic life of a utility;</a:t>
            </a:r>
          </a:p>
          <a:p>
            <a:pPr marL="171450" indent="-171450">
              <a:buFont typeface="Arial" panose="020B0604020202020204" pitchFamily="34" charset="0"/>
              <a:buChar char="•"/>
            </a:pPr>
            <a:r>
              <a:rPr lang="en-US" dirty="0" smtClean="0"/>
              <a:t>forestalls the need to invest in expensive, less efficient or not well-utilized, peaking plants;</a:t>
            </a:r>
          </a:p>
          <a:p>
            <a:pPr marL="171450" indent="-171450">
              <a:buFont typeface="Arial" panose="020B0604020202020204" pitchFamily="34" charset="0"/>
              <a:buChar char="•"/>
            </a:pPr>
            <a:r>
              <a:rPr lang="en-US" dirty="0" smtClean="0"/>
              <a:t>enhances Energy Performance Contracting, Demand Side Management and continuous Integrated Resource Planning;</a:t>
            </a:r>
          </a:p>
          <a:p>
            <a:pPr marL="171450" indent="-171450">
              <a:buFont typeface="Arial" panose="020B0604020202020204" pitchFamily="34" charset="0"/>
              <a:buChar char="•"/>
            </a:pPr>
            <a:r>
              <a:rPr lang="en-US" dirty="0" smtClean="0"/>
              <a:t>makes battery backup far more cost-effective than locally installed, and far less reliable, micro, gas-fired generators;</a:t>
            </a:r>
          </a:p>
          <a:p>
            <a:pPr marL="171450" indent="-171450">
              <a:buFont typeface="Arial" panose="020B0604020202020204" pitchFamily="34" charset="0"/>
              <a:buChar char="•"/>
            </a:pPr>
            <a:r>
              <a:rPr lang="en-US" dirty="0" smtClean="0"/>
              <a:t>provides an opportunity for a big payback for smart meters;</a:t>
            </a:r>
          </a:p>
          <a:p>
            <a:pPr marL="171450" indent="-171450">
              <a:buFont typeface="Arial" panose="020B0604020202020204" pitchFamily="34" charset="0"/>
              <a:buChar char="•"/>
            </a:pPr>
            <a:r>
              <a:rPr lang="en-US" dirty="0" smtClean="0"/>
              <a:t>taps into, Primary Energy Conservation by Timing, the richest source of dollar paybacks as well as energy savings; </a:t>
            </a:r>
          </a:p>
          <a:p>
            <a:pPr marL="171450" indent="-171450">
              <a:buFont typeface="Arial" panose="020B0604020202020204" pitchFamily="34" charset="0"/>
              <a:buChar char="•"/>
            </a:pPr>
            <a:r>
              <a:rPr lang="en-US" dirty="0" smtClean="0"/>
              <a:t>revolutionizes the whole concept of building energy design; and</a:t>
            </a:r>
          </a:p>
          <a:p>
            <a:pPr marL="171450" indent="-171450">
              <a:buFont typeface="Arial" panose="020B0604020202020204" pitchFamily="34" charset="0"/>
              <a:buChar char="•"/>
            </a:pPr>
            <a:r>
              <a:rPr lang="en-US" dirty="0" smtClean="0"/>
              <a:t>Engages market forces’ simple pursuit of economic self-interest to rapidly decrease the causes of global warming.</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83</a:t>
            </a:fld>
            <a:endParaRPr lang="en-US"/>
          </a:p>
        </p:txBody>
      </p:sp>
    </p:spTree>
    <p:extLst>
      <p:ext uri="{BB962C8B-B14F-4D97-AF65-F5344CB8AC3E}">
        <p14:creationId xmlns:p14="http://schemas.microsoft.com/office/powerpoint/2010/main" val="591129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1)	For Entergy, ISO means MISO.  For a utility in Maryland, ISO means PJM, etc.  All ISO’s designate the 5-minute time periods as starting on the hour or after any multiple of 5-minutes thereafter.  If </a:t>
            </a:r>
            <a:r>
              <a:rPr lang="en-US" sz="1200" b="1" kern="120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 were defined to be the ISO, real time, 5-minute price of electricity, during most months of any year, the average value of w over a month should be only slightly higher than e.  When the utility’s marginal cost of electricity is different than the ISO price, a CLEP purchase uses the lower price; a CLEP sale uses the higher price.</a:t>
            </a:r>
          </a:p>
          <a:p>
            <a:r>
              <a:rPr lang="en-US" sz="1200" kern="1200" dirty="0" smtClean="0">
                <a:solidFill>
                  <a:schemeClr val="tx1"/>
                </a:solidFill>
                <a:effectLst/>
                <a:latin typeface="+mn-lt"/>
                <a:ea typeface="+mn-ea"/>
                <a:cs typeface="+mn-cs"/>
              </a:rPr>
              <a:t>2)	Since CLEP</a:t>
            </a:r>
            <a:r>
              <a:rPr lang="en-US" sz="1200" kern="1200" baseline="-25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is calculated 12 times an hour, a monthly aggregation of CLEP</a:t>
            </a:r>
            <a:r>
              <a:rPr lang="en-US" sz="1200" kern="1200" baseline="-25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payment to a customer is the sum of roughly 12 x 24 x 30 such addends.</a:t>
            </a:r>
          </a:p>
          <a:p>
            <a:r>
              <a:rPr lang="en-US" sz="1200" kern="1200" dirty="0" smtClean="0">
                <a:solidFill>
                  <a:schemeClr val="tx1"/>
                </a:solidFill>
                <a:effectLst/>
                <a:latin typeface="+mn-lt"/>
                <a:ea typeface="+mn-ea"/>
                <a:cs typeface="+mn-cs"/>
              </a:rPr>
              <a:t>3)	A “standard”, monthly electric bill is well approximated by N * Price/kWh = N * (s + e), where s is the average “cost of service” and e is the average marginal cost of electricity (whether generated by the utility or purchased from the wholesale marketplace) and N is the sum of the n’s for each of the 12x24x30, 5-minute time periods corresponding to a monthly bill.</a:t>
            </a:r>
          </a:p>
          <a:p>
            <a:r>
              <a:rPr lang="en-US" sz="1200" kern="1200" dirty="0" smtClean="0">
                <a:solidFill>
                  <a:schemeClr val="tx1"/>
                </a:solidFill>
                <a:effectLst/>
                <a:latin typeface="+mn-lt"/>
                <a:ea typeface="+mn-ea"/>
                <a:cs typeface="+mn-cs"/>
              </a:rPr>
              <a:t>4)	When p = 1, CLEP measures the “benefit” of an off-peak electricity purchase (or an on-peak electricity sale). If p &lt; 1, CLEP is shared with customers who are not a party to the kWh purchase by the CLEP customer: non CLEP customers receive their benefit the next time e is calculated because e is lowered by every positive CLEP transaction.  HENCE the name: CLEP; such transactions lower the cost and thus the price of electricity for all customers during the next month.  One can posit reasons why a regulator may want to set p = 2 at first and then let p slowly decline to around 90% over 5 years.</a:t>
            </a:r>
          </a:p>
          <a:p>
            <a:r>
              <a:rPr lang="en-US" sz="1200" kern="1200" dirty="0" smtClean="0">
                <a:solidFill>
                  <a:schemeClr val="tx1"/>
                </a:solidFill>
                <a:effectLst/>
                <a:latin typeface="+mn-lt"/>
                <a:ea typeface="+mn-ea"/>
                <a:cs typeface="+mn-cs"/>
              </a:rPr>
              <a:t>5)	CLEP is an optional, additional tariff that is open to all customers of a utility—much the same way Net Energy Metering is an optional additional economic relationship a customer may choose to have with his utility.</a:t>
            </a:r>
          </a:p>
          <a:p>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Where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 average demand during peak hours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avoided;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 observed reference building demand – observed demand.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Notes:  </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CLEP</a:t>
            </a:r>
            <a:r>
              <a:rPr lang="en-US" sz="1200" kern="1200" baseline="-25000" dirty="0" err="1"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is available as an income stream to all customers whether or not that customer pays a demand charge.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home connected to a well-configured and controlled battery and/or PV system can have a negative, average demand during peak hours avoided; thus, </a:t>
            </a:r>
            <a:r>
              <a:rPr lang="en-US" sz="1200" kern="1200" dirty="0" err="1" smtClean="0">
                <a:solidFill>
                  <a:schemeClr val="tx1"/>
                </a:solidFill>
                <a:effectLst/>
                <a:latin typeface="+mn-lt"/>
                <a:ea typeface="+mn-ea"/>
                <a:cs typeface="+mn-cs"/>
              </a:rPr>
              <a:t>CLEP</a:t>
            </a:r>
            <a:r>
              <a:rPr lang="en-US" sz="1200" kern="1200" baseline="-25000" dirty="0" err="1"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can reward such a system with a substantial payment for the power in addition to the energy it provides.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 </a:t>
            </a:r>
            <a:r>
              <a:rPr lang="en-US" sz="1200" b="1" i="1" kern="1200" dirty="0" smtClean="0">
                <a:solidFill>
                  <a:schemeClr val="tx1"/>
                </a:solidFill>
                <a:effectLst/>
                <a:latin typeface="+mn-lt"/>
                <a:ea typeface="+mn-ea"/>
                <a:cs typeface="+mn-cs"/>
              </a:rPr>
              <a:t>observed reference building demand — observed target building’s demand</a:t>
            </a:r>
            <a:r>
              <a:rPr lang="en-US" sz="1200" kern="1200" dirty="0" smtClean="0">
                <a:solidFill>
                  <a:schemeClr val="tx1"/>
                </a:solidFill>
                <a:effectLst/>
                <a:latin typeface="+mn-lt"/>
                <a:ea typeface="+mn-ea"/>
                <a:cs typeface="+mn-cs"/>
              </a:rPr>
              <a:t>, for any specific month when </a:t>
            </a:r>
            <a:r>
              <a:rPr lang="en-US" sz="1200" kern="1200" dirty="0" err="1" smtClean="0">
                <a:solidFill>
                  <a:schemeClr val="tx1"/>
                </a:solidFill>
                <a:effectLst/>
                <a:latin typeface="+mn-lt"/>
                <a:ea typeface="+mn-ea"/>
                <a:cs typeface="+mn-cs"/>
              </a:rPr>
              <a:t>CLEP</a:t>
            </a:r>
            <a:r>
              <a:rPr lang="en-US" sz="1200" kern="1200" baseline="-25000" dirty="0" err="1"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is paid.  The following explains this.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(Just like HERS software has a reference home, every target building can have a reference building, i.e., which can be used to “predict” how such a target building would perform according to some normalizing standard; one such standard is current building code; that can be a good standard against a new home’s construction; HERS software uses this to calculate a </a:t>
            </a:r>
            <a:r>
              <a:rPr lang="en-US" sz="1200" i="1" kern="1200" dirty="0" smtClean="0">
                <a:solidFill>
                  <a:schemeClr val="tx1"/>
                </a:solidFill>
                <a:effectLst/>
                <a:latin typeface="+mn-lt"/>
                <a:ea typeface="+mn-ea"/>
                <a:cs typeface="+mn-cs"/>
              </a:rPr>
              <a:t>Home Energy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Rating</a:t>
            </a:r>
            <a:r>
              <a:rPr lang="en-US" sz="1200" kern="1200" dirty="0" smtClean="0">
                <a:solidFill>
                  <a:schemeClr val="tx1"/>
                </a:solidFill>
                <a:effectLst/>
                <a:latin typeface="+mn-lt"/>
                <a:ea typeface="+mn-ea"/>
                <a:cs typeface="+mn-cs"/>
              </a:rPr>
              <a:t>.  Performance according to current building code is not the best choice for CLEP because the home cannot be new—it may be anywhere from one month to over 150 years old.  Moreover, because most homes probably have been retrofitted to way better than the building code (if any) or common construction practices around at the time of construction of the target home but still way poorer than current building code, it is neither fair to assume the current code for a substantially older home, nor to assume the comparisons should only be made to homes that have not been improved since new.  The optimally fair reference for a building’s average peak demand should be obtained by averaging real, observed data for real existing buildings in any utility district for that month from the set of buildings of the same type as the target building.  Although most buildings in any type have probably been retrofitted with electrical, heating, cooling, water heating, and lighting equipment etc. or insulation since it was new; that information should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 cataloged and it is purposefully deemed to be irrelevant for the purposes of CLEP.)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Each target building’s original structure is the only information needed; its condition when it was new determines its building type which includes other, readily-determined information like: age, location, building code or standard building-practices used at the time of construction, number of bedrooms, framing system, etc.  For target buildings built after the advent of building codes, all target buildings will be compared to buildings originally built to roughly, barely code-compliant under the building code of that time.  The </a:t>
            </a:r>
            <a:r>
              <a:rPr lang="en-US" sz="1200" kern="1200" dirty="0" err="1" smtClean="0">
                <a:solidFill>
                  <a:schemeClr val="tx1"/>
                </a:solidFill>
                <a:effectLst/>
                <a:latin typeface="+mn-lt"/>
                <a:ea typeface="+mn-ea"/>
                <a:cs typeface="+mn-cs"/>
              </a:rPr>
              <a:t>CLEP</a:t>
            </a:r>
            <a:r>
              <a:rPr lang="en-US" sz="1200" kern="1200" baseline="-25000" dirty="0" err="1"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benefit will be determined using the difference between real measurements made each month: for each home type, an average peak demand / square feet of conditioned area will be calculated; this will provide the information needed for the calculation of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i.e., the demand of the reference building needed for the subtraction.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Homes or buildings wishing to gain access to the CLEP tariff must engage a third-party building performance consultant to determine: 1) the type of home that should be used for reference, 2) the area of conditioned space and 2) for target buildings built after the advent of building codes, only buildings originally built to minimum code will be considered appropriate for comparison.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used for </a:t>
            </a:r>
            <a:r>
              <a:rPr lang="en-US" sz="1200" kern="1200" dirty="0" err="1" smtClean="0">
                <a:solidFill>
                  <a:schemeClr val="tx1"/>
                </a:solidFill>
                <a:effectLst/>
                <a:latin typeface="+mn-lt"/>
                <a:ea typeface="+mn-ea"/>
                <a:cs typeface="+mn-cs"/>
              </a:rPr>
              <a:t>CLEP</a:t>
            </a:r>
            <a:r>
              <a:rPr lang="en-US" sz="1200" kern="1200" baseline="-25000" dirty="0" err="1"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need not be the same value used for CLEP</a:t>
            </a:r>
            <a:r>
              <a:rPr lang="en-US" sz="1200" kern="1200" baseline="-25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84</a:t>
            </a:fld>
            <a:endParaRPr lang="en-US"/>
          </a:p>
        </p:txBody>
      </p:sp>
    </p:spTree>
    <p:extLst>
      <p:ext uri="{BB962C8B-B14F-4D97-AF65-F5344CB8AC3E}">
        <p14:creationId xmlns:p14="http://schemas.microsoft.com/office/powerpoint/2010/main" val="1208894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puts the regulator in the position to rapidly adjust the economics of CLEP by changing the p’s and q’s to either</a:t>
            </a:r>
            <a:r>
              <a:rPr lang="en-US" baseline="0" dirty="0" smtClean="0"/>
              <a:t> accelerate the market or slow down the payments according situations or </a:t>
            </a:r>
            <a:r>
              <a:rPr lang="en-US" baseline="0" dirty="0" smtClean="0"/>
              <a:t>opportunities </a:t>
            </a:r>
            <a:r>
              <a:rPr lang="en-US" baseline="0" dirty="0" smtClean="0"/>
              <a:t>that arise.</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85</a:t>
            </a:fld>
            <a:endParaRPr lang="en-US"/>
          </a:p>
        </p:txBody>
      </p:sp>
    </p:spTree>
    <p:extLst>
      <p:ext uri="{BB962C8B-B14F-4D97-AF65-F5344CB8AC3E}">
        <p14:creationId xmlns:p14="http://schemas.microsoft.com/office/powerpoint/2010/main" val="29032900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86</a:t>
            </a:fld>
            <a:endParaRPr lang="en-US"/>
          </a:p>
        </p:txBody>
      </p:sp>
    </p:spTree>
    <p:extLst>
      <p:ext uri="{BB962C8B-B14F-4D97-AF65-F5344CB8AC3E}">
        <p14:creationId xmlns:p14="http://schemas.microsoft.com/office/powerpoint/2010/main" val="20346357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87</a:t>
            </a:fld>
            <a:endParaRPr lang="en-US"/>
          </a:p>
        </p:txBody>
      </p:sp>
    </p:spTree>
    <p:extLst>
      <p:ext uri="{BB962C8B-B14F-4D97-AF65-F5344CB8AC3E}">
        <p14:creationId xmlns:p14="http://schemas.microsoft.com/office/powerpoint/2010/main" val="6915491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90</a:t>
            </a:fld>
            <a:endParaRPr lang="en-US"/>
          </a:p>
        </p:txBody>
      </p:sp>
    </p:spTree>
    <p:extLst>
      <p:ext uri="{BB962C8B-B14F-4D97-AF65-F5344CB8AC3E}">
        <p14:creationId xmlns:p14="http://schemas.microsoft.com/office/powerpoint/2010/main" val="1261293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All</a:t>
            </a:r>
            <a:r>
              <a:rPr lang="en-US" baseline="0" dirty="0" smtClean="0"/>
              <a:t> examples assume the same home: </a:t>
            </a:r>
            <a:r>
              <a:rPr lang="en-US" dirty="0" smtClean="0"/>
              <a:t>Target home</a:t>
            </a:r>
            <a:r>
              <a:rPr lang="en-US" baseline="0" dirty="0" smtClean="0"/>
              <a:t> uses 10,800 kWh/</a:t>
            </a:r>
            <a:r>
              <a:rPr lang="en-US" baseline="0" dirty="0" err="1" smtClean="0"/>
              <a:t>yr</a:t>
            </a:r>
            <a:r>
              <a:rPr lang="en-US" baseline="0" dirty="0" smtClean="0"/>
              <a:t> and has a reference home that has an average demand during peak times of 5KW and the target’s home actually has a 5 KW average demand at peak hours from its equipment . </a:t>
            </a:r>
            <a:endParaRPr lang="en-US" dirty="0" smtClean="0"/>
          </a:p>
          <a:p>
            <a:pPr marL="228600" indent="-228600">
              <a:buFont typeface="+mj-lt"/>
              <a:buAutoNum type="arabicPeriod"/>
            </a:pPr>
            <a:r>
              <a:rPr lang="en-US" baseline="0" dirty="0" smtClean="0"/>
              <a:t>Since it is IDCC, nothing is sent back to the grid.  Since ENO’s FCA is currently $0.03/kWh = minimum price of electricity from MISO during peak demand months, an average CLEP5 payment of about 1 cent/kWh accrues to slightly 7/12 of the energy purchased.  Total CLEP5 payments = </a:t>
            </a:r>
            <a:r>
              <a:rPr lang="en-US" baseline="0" dirty="0" smtClean="0"/>
              <a:t>$63.  </a:t>
            </a:r>
            <a:r>
              <a:rPr lang="en-US" baseline="0" dirty="0" smtClean="0"/>
              <a:t>Total </a:t>
            </a:r>
            <a:r>
              <a:rPr lang="en-US" baseline="0" dirty="0" err="1" smtClean="0"/>
              <a:t>CLEPm</a:t>
            </a:r>
            <a:r>
              <a:rPr lang="en-US" baseline="0" dirty="0" smtClean="0"/>
              <a:t> payments made for only 5 months, because only cooling season months experience peak demand times. 5 [months] * 5 [KW of average demand saved] * $50 [/KW saved] = $1250.  Since IDCC protects Outlet reliability, $520 is also earned.  </a:t>
            </a:r>
            <a:r>
              <a:rPr lang="en-US" baseline="0" dirty="0" smtClean="0"/>
              <a:t>63+125+520=1833.</a:t>
            </a:r>
            <a:endParaRPr lang="en-US" baseline="0" dirty="0" smtClean="0"/>
          </a:p>
          <a:p>
            <a:pPr marL="228600" indent="-228600">
              <a:buFont typeface="+mj-lt"/>
              <a:buAutoNum type="arabicPeriod"/>
            </a:pPr>
            <a:r>
              <a:rPr lang="en-US" baseline="0" dirty="0" smtClean="0"/>
              <a:t>An Energy Efficiency Retrofit is performed after which the example only tries to buy a minimum amount of batteries for IDCC.  The retrofit results in the energy consumption from A cut in half and the average demand during peak hours reduced by 3/5.   However, the battery bank is about 10% too big, this leaves enough energy to fund sales to power 1 kW during all hours of demand during the 5 month cooling season.  Since these 600 kWh sales </a:t>
            </a:r>
            <a:r>
              <a:rPr lang="en-US" baseline="0" dirty="0" smtClean="0"/>
              <a:t>mostly </a:t>
            </a:r>
            <a:r>
              <a:rPr lang="en-US" baseline="0" dirty="0" smtClean="0"/>
              <a:t>occur at peak times, CLEP5 pays well: at 5 cents/kWh.  CLEP5 sales earn $30, CLEP5 purchases earn $32,  </a:t>
            </a:r>
            <a:r>
              <a:rPr lang="en-US" baseline="0" dirty="0" err="1" smtClean="0"/>
              <a:t>CLEPm</a:t>
            </a:r>
            <a:r>
              <a:rPr lang="en-US" baseline="0" dirty="0" smtClean="0"/>
              <a:t> pays at the 6 KW of saved average demand at peak times = 6 * 5 * $50 = $1500 / </a:t>
            </a:r>
            <a:r>
              <a:rPr lang="en-US" baseline="0" dirty="0" err="1" smtClean="0"/>
              <a:t>yr</a:t>
            </a:r>
            <a:r>
              <a:rPr lang="en-US" baseline="0" dirty="0" smtClean="0"/>
              <a:t>; Backup benefit is earned as well: $32+30+1500+620=$2082</a:t>
            </a:r>
            <a:r>
              <a:rPr lang="en-US" baseline="0" dirty="0" smtClean="0"/>
              <a:t>.</a:t>
            </a:r>
          </a:p>
          <a:p>
            <a:pPr marL="0" indent="0">
              <a:buNone/>
            </a:pPr>
            <a:r>
              <a:rPr lang="en-US" baseline="0" dirty="0" smtClean="0"/>
              <a:t>                 The following three paragraphs refer to data rows that were excised from the table</a:t>
            </a:r>
            <a:endParaRPr lang="en-US" baseline="0" dirty="0" smtClean="0"/>
          </a:p>
          <a:p>
            <a:pPr marL="228600" indent="-228600">
              <a:buAutoNum type="alphaUcPeriod"/>
            </a:pPr>
            <a:r>
              <a:rPr lang="en-US" baseline="0" dirty="0" smtClean="0"/>
              <a:t>This example naively assumes that a 10 kWh battery purchase might be best utilized strictly for Price Arbitrage, i.e., for buying cheap and selling high and ignores what that does to </a:t>
            </a:r>
            <a:r>
              <a:rPr lang="en-US" baseline="0" dirty="0" err="1" smtClean="0"/>
              <a:t>CLEPm</a:t>
            </a:r>
            <a:r>
              <a:rPr lang="en-US" baseline="0" dirty="0" smtClean="0"/>
              <a:t>.  That’s why </a:t>
            </a:r>
            <a:r>
              <a:rPr lang="en-US" baseline="0" dirty="0" err="1" smtClean="0"/>
              <a:t>CLEPm</a:t>
            </a:r>
            <a:r>
              <a:rPr lang="en-US" baseline="0" dirty="0" smtClean="0"/>
              <a:t> is set to zero.  The resulting sum of addends are $70, $42,0,0 = $112 of total annual income.</a:t>
            </a:r>
          </a:p>
          <a:p>
            <a:pPr marL="228600" indent="-228600">
              <a:buAutoNum type="alphaUcPeriod"/>
            </a:pPr>
            <a:r>
              <a:rPr lang="en-US" baseline="0" dirty="0" smtClean="0"/>
              <a:t>However, when the energy flow during peak hours are recognized, low and beyond, a full 3 KW of average demand is avoided.  This generates a whopping $750 </a:t>
            </a:r>
            <a:r>
              <a:rPr lang="en-US" baseline="0" dirty="0" err="1" smtClean="0"/>
              <a:t>CLEPm</a:t>
            </a:r>
            <a:r>
              <a:rPr lang="en-US" baseline="0" dirty="0" smtClean="0"/>
              <a:t> payment and even causes the payback for batteries to be next to lowest: 5.2 years.  This means, that the same retrofit but without careful appreciation of the consequences of all actions can drastically affect the CLEP income and the payback on </a:t>
            </a:r>
            <a:r>
              <a:rPr lang="en-US" baseline="0" dirty="0" smtClean="0"/>
              <a:t>batteries.</a:t>
            </a:r>
          </a:p>
          <a:p>
            <a:pPr marL="228600" indent="-228600">
              <a:buAutoNum type="alphaUcPeriod"/>
            </a:pPr>
            <a:r>
              <a:rPr lang="en-US" baseline="0" dirty="0" smtClean="0"/>
              <a:t>This </a:t>
            </a:r>
            <a:r>
              <a:rPr lang="en-US" baseline="0" dirty="0" smtClean="0"/>
              <a:t>retrofit has the 2nd biggest annual income, i.e., $2632 and therefore might seem to be the best use of funds.  But that is naïve because, the reader should presume that the batteries will have lost all of their useful life after ten years.  So since the during 11.3 of those years, you’re still paying for batteries, the net income is negative.  This example is a simple combination Examples A and D.  The design idea was to buy enough batteries for IDCC and an extra 10 kWh to see what you can do with all of that storage to maximize yearly income.  The results were $70, $42, $1500, $520 = $2132.  Just like examples C &amp; D, 12 MWh were purchased for the home, but only a 7/12 of this generated any net income and all at $0.01/kWh during off peak months because of the low FCA of ENO of $0.03/kWh.  The same CLEP5 sales happened during peak hours as in D, resulting in $42.  The main cash flow came from the 8 KW of avoided average demand at peak hours: this came from the No use of any energy during peak hours because of IDCC which provided 5 KW added to the 3 KW of peak hour sales described in D.  8 * 5 * $50 = $2000</a:t>
            </a:r>
            <a:r>
              <a:rPr lang="en-US" baseline="0" dirty="0" smtClean="0"/>
              <a:t>.</a:t>
            </a:r>
          </a:p>
          <a:p>
            <a:pPr marL="0" indent="0">
              <a:buNone/>
            </a:pPr>
            <a:r>
              <a:rPr lang="en-US" baseline="0" dirty="0" smtClean="0"/>
              <a:t>               The next three rows are still in the table.</a:t>
            </a:r>
            <a:endParaRPr lang="en-US" baseline="0" dirty="0" smtClean="0"/>
          </a:p>
          <a:p>
            <a:pPr marL="228600" indent="-228600">
              <a:buFont typeface="+mj-lt"/>
              <a:buAutoNum type="arabicPeriod" startAt="3"/>
            </a:pPr>
            <a:r>
              <a:rPr lang="en-US" baseline="0" dirty="0" smtClean="0"/>
              <a:t>This is the first of two examples that assume 5KW of PV.  Unlike the next one, this one includes a battery purchase.  The size of the battery was chosen to allow all off peak PV generation to be moved to peak hours in order to maximize </a:t>
            </a:r>
            <a:r>
              <a:rPr lang="en-US" baseline="0" dirty="0" err="1" smtClean="0"/>
              <a:t>CLEPm</a:t>
            </a:r>
            <a:r>
              <a:rPr lang="en-US" baseline="0" dirty="0" smtClean="0"/>
              <a:t>.  Since 5KW was the PV size, 5 KW was the avoidable average demand at peak times, and the equipment in the home normally generates 5 KW of average demand at peak hours, it may seem that it will take almost 100% of the PV’s output to extinguish that demand.  However, since PV systems installed in New Orleans have an average of 5 hours of energy production (at rated power) during the year and we’re talking about the cooling season, it is fair to assume that the PV system will generate 6 hours of rated power output during the cooling season.  Moreover, peak demand hours are generally between 3 PM and 7 PM; namely a 4 hour period, this means that roughly 50% more energy will be generated than is needed to extinguish the demand of the home’s AC systems.  20 kWh is all that is needed to send 5 KW for 4 hours.  So the remaining 10 kWh can be used to sell to the grid in excess of the home’s AC load; this is equivalent to 2.5 KW of average demand at peak times.  The system gets the $520 reliability bonus even though it does not have enough batteries to invert demand because on most days, the PV system will keep up charging the batteries as fast as the energy is consumed in emergency mode.</a:t>
            </a:r>
          </a:p>
          <a:p>
            <a:pPr marL="228600" indent="-228600">
              <a:buFont typeface="+mj-lt"/>
              <a:buAutoNum type="arabicPeriod" startAt="3"/>
            </a:pPr>
            <a:r>
              <a:rPr lang="en-US" baseline="0" dirty="0" smtClean="0"/>
              <a:t>This </a:t>
            </a:r>
            <a:r>
              <a:rPr lang="en-US" baseline="0" dirty="0" smtClean="0"/>
              <a:t>is </a:t>
            </a:r>
            <a:r>
              <a:rPr lang="en-US" baseline="0" dirty="0" smtClean="0"/>
              <a:t>5 KW of PV with no batteries.  This is just PV alone.  The PV system can be expected produce 5 KW throughout 80% of the time the AC is on but will not be available to make electricity after sunset.  That is why only 3/5 of the demand during peak hours is offset by the PV system.  Sum of all addends is $912.  This value is almost identical to the output if Net Energy Metering tariff is used instead.</a:t>
            </a:r>
          </a:p>
          <a:p>
            <a:pPr marL="228600" indent="-228600">
              <a:buFont typeface="+mj-lt"/>
              <a:buAutoNum type="arabicPeriod" startAt="3"/>
            </a:pPr>
            <a:r>
              <a:rPr lang="en-US" baseline="0" dirty="0" smtClean="0"/>
              <a:t>In this case, a Fridge, Water Heater and Dishwasher are purposely set to be fully off during peak hours.  This does not require batteries except for the Fridge:  Most modern dishwashers have delay-start settings; therefore for a DW there is no capital cost.  A Water Heater only needs a timer that turns it off for 4 hours.  The big challenge is for the Refrigerator.  It’s food in the freezer cannot really tolerate uncontrolled warming to around 5 to 10F warmer than freezing.. something that should be expected in four hours.  Thus the only way to do this is to use a small battery and large converter.  The minimum cost for both is $400.  But it is likely that that is not enough money for most refrigerators.   This is thus this is too expensive a retrofit except for exotic units like the </a:t>
            </a:r>
            <a:r>
              <a:rPr lang="en-US" baseline="0" dirty="0" err="1" smtClean="0"/>
              <a:t>SunFrost</a:t>
            </a:r>
            <a:r>
              <a:rPr lang="en-US" baseline="0" dirty="0" smtClean="0"/>
              <a:t> model that takes two power inputs.</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94</a:t>
            </a:fld>
            <a:endParaRPr lang="en-US"/>
          </a:p>
        </p:txBody>
      </p:sp>
    </p:spTree>
    <p:extLst>
      <p:ext uri="{BB962C8B-B14F-4D97-AF65-F5344CB8AC3E}">
        <p14:creationId xmlns:p14="http://schemas.microsoft.com/office/powerpoint/2010/main" val="11376036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99BE1C-A090-402C-AF6B-AB2143CE3884}" type="slidenum">
              <a:rPr lang="en-US" smtClean="0"/>
              <a:t>95</a:t>
            </a:fld>
            <a:endParaRPr lang="en-US"/>
          </a:p>
        </p:txBody>
      </p:sp>
    </p:spTree>
    <p:extLst>
      <p:ext uri="{BB962C8B-B14F-4D97-AF65-F5344CB8AC3E}">
        <p14:creationId xmlns:p14="http://schemas.microsoft.com/office/powerpoint/2010/main" val="170272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Think of the conical image of wholesale electricity entering on the left. Note that the various restrictions in various colors restrict electricity flow into the economy (on the right). </a:t>
            </a:r>
          </a:p>
          <a:p>
            <a:pPr marL="171450" indent="-171450">
              <a:buFont typeface="Arial" panose="020B0604020202020204" pitchFamily="34" charset="0"/>
              <a:buChar char="•"/>
            </a:pPr>
            <a:r>
              <a:rPr lang="en-US" dirty="0" smtClean="0"/>
              <a:t>The smallest aperture is caused by Economic Dispatch.  Since utilities can control fuel-fired generation, they can make electricity on demand.  Dispatch is the easiest, but the most</a:t>
            </a:r>
            <a:r>
              <a:rPr lang="en-US" baseline="0" dirty="0" smtClean="0"/>
              <a:t> expensive way to make electricity.</a:t>
            </a:r>
            <a:endParaRPr lang="en-US" dirty="0" smtClean="0"/>
          </a:p>
          <a:p>
            <a:pPr marL="171450" indent="-171450">
              <a:buFont typeface="Arial" panose="020B0604020202020204" pitchFamily="34" charset="0"/>
              <a:buChar char="•"/>
            </a:pPr>
            <a:r>
              <a:rPr lang="en-US" dirty="0" smtClean="0"/>
              <a:t>Dispatch usually excludes cleaner and cheaper renewable energy.  Therefore, primarily, only more expensive energy flows are used and the economy is jeopardized.</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9</a:t>
            </a:fld>
            <a:endParaRPr lang="en-US"/>
          </a:p>
        </p:txBody>
      </p:sp>
    </p:spTree>
    <p:extLst>
      <p:ext uri="{BB962C8B-B14F-4D97-AF65-F5344CB8AC3E}">
        <p14:creationId xmlns:p14="http://schemas.microsoft.com/office/powerpoint/2010/main" val="11525915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red, central cylinder </a:t>
            </a:r>
            <a:r>
              <a:rPr lang="en-US" smtClean="0"/>
              <a:t>represents highly restricted </a:t>
            </a:r>
            <a:r>
              <a:rPr lang="en-US" dirty="0" smtClean="0"/>
              <a:t>wholesale electricity coming in from the left and expensive</a:t>
            </a:r>
            <a:r>
              <a:rPr lang="en-US" baseline="0" dirty="0" smtClean="0"/>
              <a:t> </a:t>
            </a:r>
            <a:r>
              <a:rPr lang="en-US" dirty="0" smtClean="0"/>
              <a:t>retail electricity leaving on the right.</a:t>
            </a:r>
          </a:p>
          <a:p>
            <a:r>
              <a:rPr lang="en-US" dirty="0" smtClean="0"/>
              <a:t>The progressively smaller</a:t>
            </a:r>
            <a:r>
              <a:rPr lang="en-US" baseline="0" dirty="0" smtClean="0"/>
              <a:t> </a:t>
            </a:r>
            <a:r>
              <a:rPr lang="en-US" dirty="0" smtClean="0"/>
              <a:t>diameter and varied colored discs each depict a restricting cause,</a:t>
            </a:r>
            <a:r>
              <a:rPr lang="en-US" baseline="0" dirty="0" smtClean="0"/>
              <a:t> </a:t>
            </a:r>
            <a:r>
              <a:rPr lang="en-US" dirty="0" smtClean="0"/>
              <a:t>if on the left side, or progressively larger diameter effect,</a:t>
            </a:r>
            <a:r>
              <a:rPr lang="en-US" baseline="0" dirty="0" smtClean="0"/>
              <a:t> </a:t>
            </a:r>
            <a:r>
              <a:rPr lang="en-US" dirty="0" smtClean="0"/>
              <a:t>if on the right side, of poor utility design.</a:t>
            </a:r>
          </a:p>
          <a:p>
            <a:r>
              <a:rPr lang="en-US" b="1" dirty="0" smtClean="0"/>
              <a:t>SAY</a:t>
            </a:r>
            <a:r>
              <a:rPr lang="en-US" b="1" baseline="0" dirty="0" smtClean="0"/>
              <a:t> THIS:  </a:t>
            </a:r>
            <a:r>
              <a:rPr lang="en-US" b="1" dirty="0" smtClean="0"/>
              <a:t>Blue colored causes or effects can be ameliorated with IDCC; red with CLEP;</a:t>
            </a:r>
            <a:r>
              <a:rPr lang="en-US" b="1" baseline="0" dirty="0" smtClean="0"/>
              <a:t> p</a:t>
            </a:r>
            <a:r>
              <a:rPr lang="en-US" b="1" dirty="0" smtClean="0"/>
              <a:t>urple with either</a:t>
            </a:r>
            <a:r>
              <a:rPr lang="en-US" b="1" baseline="0" dirty="0" smtClean="0"/>
              <a:t> </a:t>
            </a:r>
            <a:r>
              <a:rPr lang="en-US" b="1" dirty="0" smtClean="0"/>
              <a:t>IDCC or CLEP.</a:t>
            </a:r>
          </a:p>
          <a:p>
            <a:r>
              <a:rPr lang="en-US" dirty="0" smtClean="0"/>
              <a:t>The larger diameter, blue cylinder appears in the second</a:t>
            </a:r>
            <a:r>
              <a:rPr lang="en-US" baseline="0" dirty="0" smtClean="0"/>
              <a:t> </a:t>
            </a:r>
            <a:r>
              <a:rPr lang="en-US" dirty="0" smtClean="0"/>
              <a:t>slide but not the first slide to indicate that once economic dispatch is abandoned, more wholesale energy flows in which results in less cost.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96</a:t>
            </a:fld>
            <a:endParaRPr lang="en-US"/>
          </a:p>
        </p:txBody>
      </p:sp>
    </p:spTree>
    <p:extLst>
      <p:ext uri="{BB962C8B-B14F-4D97-AF65-F5344CB8AC3E}">
        <p14:creationId xmlns:p14="http://schemas.microsoft.com/office/powerpoint/2010/main" val="10248220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next slide are an orchestrated pair.  Their goal is to highlight with words, colors and pictures the facts that poor utility design increases the 1) cost of electricity to retail customers, 2) primary energy used to make that electricity and 3) amount of CO2 generated.</a:t>
            </a:r>
          </a:p>
          <a:p>
            <a:r>
              <a:rPr lang="en-US" dirty="0" smtClean="0"/>
              <a:t>The central graphic is meant to depict a full cone; where the central red cylinder represents wholesale electricity coming in from the left and retail electricity leaving on the right.</a:t>
            </a:r>
          </a:p>
          <a:p>
            <a:r>
              <a:rPr lang="en-US" dirty="0" smtClean="0"/>
              <a:t>The progressively larger diameter and varied colored discs each depict a restricting cause (if on the left side) or effect (if on the right side) of poor utility design.</a:t>
            </a:r>
          </a:p>
          <a:p>
            <a:r>
              <a:rPr lang="en-US" dirty="0" smtClean="0"/>
              <a:t>Blue colored causes or effects can be ameliorated with IDCC.  Red with CLEP.  Purple with both IDCC and CLEP.</a:t>
            </a:r>
          </a:p>
          <a:p>
            <a:r>
              <a:rPr lang="en-US" dirty="0" smtClean="0"/>
              <a:t>The larger diameter, blue cylinder appears in the lower slide but not the upper slide to indicate that once economic dispatch is abandoned, more energy flows at less cost.</a:t>
            </a:r>
          </a:p>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97</a:t>
            </a:fld>
            <a:endParaRPr lang="en-US"/>
          </a:p>
        </p:txBody>
      </p:sp>
    </p:spTree>
    <p:extLst>
      <p:ext uri="{BB962C8B-B14F-4D97-AF65-F5344CB8AC3E}">
        <p14:creationId xmlns:p14="http://schemas.microsoft.com/office/powerpoint/2010/main" val="36870803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98</a:t>
            </a:fld>
            <a:endParaRPr lang="en-US"/>
          </a:p>
        </p:txBody>
      </p:sp>
    </p:spTree>
    <p:extLst>
      <p:ext uri="{BB962C8B-B14F-4D97-AF65-F5344CB8AC3E}">
        <p14:creationId xmlns:p14="http://schemas.microsoft.com/office/powerpoint/2010/main" val="328744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MISO is the name of the wholesale marketplace servicing most of Louisiana.  It is called the Mid-Continental Independent System Operator because of its central location in North America.</a:t>
            </a:r>
          </a:p>
          <a:p>
            <a:pPr marL="171450" indent="-171450">
              <a:buFont typeface="Arial" panose="020B0604020202020204" pitchFamily="34" charset="0"/>
              <a:buChar char="•"/>
            </a:pPr>
            <a:r>
              <a:rPr lang="en-US" dirty="0" smtClean="0"/>
              <a:t>Note that the wholesale price of electricity depends upon location and time of day.  Just in New Orleans and within 8 hours, the wholesale price of electricity decreased six-fold from 25 to 3 cents / kWh.</a:t>
            </a:r>
          </a:p>
          <a:p>
            <a:pPr marL="171450" indent="-171450">
              <a:buFont typeface="Arial" panose="020B0604020202020204" pitchFamily="34" charset="0"/>
              <a:buChar char="•"/>
            </a:pPr>
            <a:r>
              <a:rPr lang="en-US" dirty="0" smtClean="0"/>
              <a:t>Note the deep blue areas, these are probably all rich in wind farms who must sell at one cent / kWh or less because of locally or temporarily poor demand.</a:t>
            </a:r>
          </a:p>
          <a:p>
            <a:pPr marL="171450" indent="-171450">
              <a:buFont typeface="Arial" panose="020B0604020202020204" pitchFamily="34" charset="0"/>
              <a:buChar char="•"/>
            </a:pPr>
            <a:r>
              <a:rPr lang="en-US" dirty="0" smtClean="0"/>
              <a:t>IDCC homes can buy cheap kWh's and in so doing improve the economics of wind farms.</a:t>
            </a:r>
          </a:p>
          <a:p>
            <a:pPr marL="171450" indent="-171450">
              <a:buFont typeface="Arial" panose="020B0604020202020204" pitchFamily="34" charset="0"/>
              <a:buChar char="•"/>
            </a:pPr>
            <a:r>
              <a:rPr lang="en-US" dirty="0" smtClean="0"/>
              <a:t>Therefore, if RETAIL electricity prices closely tracks WHOLESALE prices, a great deal of energy can be saved and CO2 avoided.</a:t>
            </a:r>
          </a:p>
          <a:p>
            <a:pPr marL="171450" indent="-171450">
              <a:buFont typeface="Arial" panose="020B0604020202020204" pitchFamily="34" charset="0"/>
              <a:buChar char="•"/>
            </a:pPr>
            <a:r>
              <a:rPr lang="en-US" dirty="0" smtClean="0"/>
              <a:t>As long as dispatch dominates the wholesale electricity market, those who finance wind farm installations will continue to get depressed price signals -- leading to less WIND farm investment.</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10</a:t>
            </a:fld>
            <a:endParaRPr lang="en-US"/>
          </a:p>
        </p:txBody>
      </p:sp>
    </p:spTree>
    <p:extLst>
      <p:ext uri="{BB962C8B-B14F-4D97-AF65-F5344CB8AC3E}">
        <p14:creationId xmlns:p14="http://schemas.microsoft.com/office/powerpoint/2010/main" val="19888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was the first President and co-founder of Architectural Energy Corporation (AEC), which brought REM/Rate to our industry.  REM/Rate</a:t>
            </a:r>
            <a:r>
              <a:rPr lang="en-US" baseline="0" dirty="0" smtClean="0"/>
              <a:t> is the first and still the most prominent software used by Home Energy Raters to diagnose homes, rate them and formulate sets of energy efficiency retrofits. </a:t>
            </a:r>
            <a:r>
              <a:rPr lang="en-US" dirty="0" smtClean="0"/>
              <a:t> Prior to co-founding AEC, Holtz served in senior management and research positions at the Solar Energy Research Institute (now known as National Renewable Energy Laboratory) as both Acting Director of the Buildings Division and Chief of the Building Systems Research Branch, where he managed a $15 million budget and a research staff of more than 100.</a:t>
            </a:r>
          </a:p>
          <a:p>
            <a:endParaRPr lang="en-US" dirty="0" smtClean="0"/>
          </a:p>
          <a:p>
            <a:r>
              <a:rPr lang="en-US" dirty="0" smtClean="0"/>
              <a:t>Although</a:t>
            </a:r>
            <a:r>
              <a:rPr lang="en-US" baseline="0" dirty="0" smtClean="0"/>
              <a:t> Michael “effectively” calls the new way for looking at building design a “redefinition of energy efficiency”, BSI believes that the best way to look at the new opportunity is to create a whole new name for it.  That is because success should not be measured by the number of kWh saved but instead, by measuring success at the fuel flow into the electricity generators.</a:t>
            </a:r>
            <a:endParaRPr lang="en-US" dirty="0"/>
          </a:p>
        </p:txBody>
      </p:sp>
      <p:sp>
        <p:nvSpPr>
          <p:cNvPr id="4" name="Slide Number Placeholder 3"/>
          <p:cNvSpPr>
            <a:spLocks noGrp="1"/>
          </p:cNvSpPr>
          <p:nvPr>
            <p:ph type="sldNum" sz="quarter" idx="10"/>
          </p:nvPr>
        </p:nvSpPr>
        <p:spPr/>
        <p:txBody>
          <a:bodyPr/>
          <a:lstStyle/>
          <a:p>
            <a:fld id="{9499BE1C-A090-402C-AF6B-AB2143CE3884}" type="slidenum">
              <a:rPr lang="en-US" smtClean="0"/>
              <a:t>11</a:t>
            </a:fld>
            <a:endParaRPr lang="en-US"/>
          </a:p>
        </p:txBody>
      </p:sp>
    </p:spTree>
    <p:extLst>
      <p:ext uri="{BB962C8B-B14F-4D97-AF65-F5344CB8AC3E}">
        <p14:creationId xmlns:p14="http://schemas.microsoft.com/office/powerpoint/2010/main" val="53658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5DFF4-4121-413F-ADBB-DCECC87D1AD8}"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335450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5DFF4-4121-413F-ADBB-DCECC87D1AD8}"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244553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5DFF4-4121-413F-ADBB-DCECC87D1AD8}"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1831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5DFF4-4121-413F-ADBB-DCECC87D1AD8}"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267250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5DFF4-4121-413F-ADBB-DCECC87D1AD8}"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134578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5DFF4-4121-413F-ADBB-DCECC87D1AD8}"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162810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5DFF4-4121-413F-ADBB-DCECC87D1AD8}"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16322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5DFF4-4121-413F-ADBB-DCECC87D1AD8}"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45427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5DFF4-4121-413F-ADBB-DCECC87D1AD8}"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421055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5DFF4-4121-413F-ADBB-DCECC87D1AD8}"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247356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5DFF4-4121-413F-ADBB-DCECC87D1AD8}"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57A2E-F4D7-442E-AF46-D57173C57022}" type="slidenum">
              <a:rPr lang="en-US" smtClean="0"/>
              <a:t>‹#›</a:t>
            </a:fld>
            <a:endParaRPr lang="en-US"/>
          </a:p>
        </p:txBody>
      </p:sp>
    </p:spTree>
    <p:extLst>
      <p:ext uri="{BB962C8B-B14F-4D97-AF65-F5344CB8AC3E}">
        <p14:creationId xmlns:p14="http://schemas.microsoft.com/office/powerpoint/2010/main" val="66668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5DFF4-4121-413F-ADBB-DCECC87D1AD8}"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7A2E-F4D7-442E-AF46-D57173C57022}" type="slidenum">
              <a:rPr lang="en-US" smtClean="0"/>
              <a:t>‹#›</a:t>
            </a:fld>
            <a:endParaRPr lang="en-US"/>
          </a:p>
        </p:txBody>
      </p:sp>
    </p:spTree>
    <p:extLst>
      <p:ext uri="{BB962C8B-B14F-4D97-AF65-F5344CB8AC3E}">
        <p14:creationId xmlns:p14="http://schemas.microsoft.com/office/powerpoint/2010/main" val="185989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1.jpg"/><Relationship Id="rId5" Type="http://schemas.openxmlformats.org/officeDocument/2006/relationships/image" Target="../media/image10.GIF"/><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3.jp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4.jp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5.jp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12.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g"/><Relationship Id="rId5" Type="http://schemas.openxmlformats.org/officeDocument/2006/relationships/image" Target="../media/image4.GI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png"/><Relationship Id="rId5" Type="http://schemas.openxmlformats.org/officeDocument/2006/relationships/image" Target="../media/image22.jp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omments" Target="../comments/comment6.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3.png"/><Relationship Id="rId5" Type="http://schemas.openxmlformats.org/officeDocument/2006/relationships/image" Target="../media/image27.jpg"/><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3.pn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3.png"/><Relationship Id="rId5" Type="http://schemas.openxmlformats.org/officeDocument/2006/relationships/image" Target="../media/image27.jp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audio" Target="../media/media23.m4a"/><Relationship Id="rId7" Type="http://schemas.openxmlformats.org/officeDocument/2006/relationships/image" Target="../media/image3.png"/><Relationship Id="rId2" Type="http://schemas.microsoft.com/office/2007/relationships/media" Target="../media/media23.m4a"/><Relationship Id="rId1" Type="http://schemas.openxmlformats.org/officeDocument/2006/relationships/tags" Target="../tags/tag1.xml"/><Relationship Id="rId6" Type="http://schemas.openxmlformats.org/officeDocument/2006/relationships/image" Target="../media/image23.jpeg"/><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omments" Target="../comments/comment8.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comments" Target="../comments/comment9.xml"/><Relationship Id="rId5" Type="http://schemas.openxmlformats.org/officeDocument/2006/relationships/image" Target="../media/image3.png"/><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audio" Target="../media/media27.m4a"/><Relationship Id="rId7" Type="http://schemas.openxmlformats.org/officeDocument/2006/relationships/comments" Target="../comments/comment10.xml"/><Relationship Id="rId2" Type="http://schemas.microsoft.com/office/2007/relationships/media" Target="../media/media27.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comments" Target="../comments/comment11.xml"/><Relationship Id="rId5" Type="http://schemas.openxmlformats.org/officeDocument/2006/relationships/image" Target="../media/image3.png"/><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3.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3.png"/><Relationship Id="rId4"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8" Type="http://schemas.openxmlformats.org/officeDocument/2006/relationships/comments" Target="../comments/comment12.xml"/><Relationship Id="rId3" Type="http://schemas.openxmlformats.org/officeDocument/2006/relationships/audio" Target="../media/media31.m4a"/><Relationship Id="rId7" Type="http://schemas.openxmlformats.org/officeDocument/2006/relationships/image" Target="../media/image3.png"/><Relationship Id="rId2" Type="http://schemas.microsoft.com/office/2007/relationships/media" Target="../media/media31.m4a"/><Relationship Id="rId1" Type="http://schemas.openxmlformats.org/officeDocument/2006/relationships/tags" Target="../tags/tag3.xml"/><Relationship Id="rId6" Type="http://schemas.openxmlformats.org/officeDocument/2006/relationships/image" Target="../media/image30.jp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comments" Target="../comments/comment13.xml"/><Relationship Id="rId3" Type="http://schemas.openxmlformats.org/officeDocument/2006/relationships/audio" Target="../media/media32.m4a"/><Relationship Id="rId7" Type="http://schemas.openxmlformats.org/officeDocument/2006/relationships/image" Target="../media/image3.png"/><Relationship Id="rId2" Type="http://schemas.microsoft.com/office/2007/relationships/media" Target="../media/media32.m4a"/><Relationship Id="rId1" Type="http://schemas.openxmlformats.org/officeDocument/2006/relationships/tags" Target="../tags/tag4.xml"/><Relationship Id="rId6" Type="http://schemas.openxmlformats.org/officeDocument/2006/relationships/image" Target="../media/image31.gif"/><Relationship Id="rId5" Type="http://schemas.openxmlformats.org/officeDocument/2006/relationships/notesSlide" Target="../notesSlides/notesSlide30.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omments" Target="../comments/comment14.xm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image" Target="../media/image3.png"/><Relationship Id="rId5" Type="http://schemas.openxmlformats.org/officeDocument/2006/relationships/image" Target="../media/image32.jpeg"/><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omments" Target="../comments/comment15.xml"/><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3.png"/><Relationship Id="rId5" Type="http://schemas.openxmlformats.org/officeDocument/2006/relationships/image" Target="../media/image33.GIF"/><Relationship Id="rId4"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8" Type="http://schemas.openxmlformats.org/officeDocument/2006/relationships/comments" Target="../comments/comment16.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2.jpg"/><Relationship Id="rId5" Type="http://schemas.openxmlformats.org/officeDocument/2006/relationships/image" Target="../media/image1.GIF"/><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hyperlink" Target="http://www.eeba.org/Data/Sites/1/conference/2014/presentations/Katz-Inverted-Demand-Compliant-Construction.pdf" TargetMode="Externa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comments" Target="../comments/comment17.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2.jpg"/><Relationship Id="rId5" Type="http://schemas.openxmlformats.org/officeDocument/2006/relationships/image" Target="../media/image4.GIF"/><Relationship Id="rId4"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7.m4a"/><Relationship Id="rId1" Type="http://schemas.microsoft.com/office/2007/relationships/media" Target="../media/media37.m4a"/><Relationship Id="rId5" Type="http://schemas.openxmlformats.org/officeDocument/2006/relationships/image" Target="../media/image3.png"/><Relationship Id="rId4"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7.xml"/><Relationship Id="rId7" Type="http://schemas.openxmlformats.org/officeDocument/2006/relationships/image" Target="../media/image8.jpg"/><Relationship Id="rId2" Type="http://schemas.openxmlformats.org/officeDocument/2006/relationships/audio" Target="../media/media39.m4a"/><Relationship Id="rId1" Type="http://schemas.microsoft.com/office/2007/relationships/media" Target="../media/media39.m4a"/><Relationship Id="rId6" Type="http://schemas.openxmlformats.org/officeDocument/2006/relationships/image" Target="../media/image7.jpg"/><Relationship Id="rId5" Type="http://schemas.openxmlformats.org/officeDocument/2006/relationships/image" Target="../media/image1.GIF"/><Relationship Id="rId10" Type="http://schemas.openxmlformats.org/officeDocument/2006/relationships/comments" Target="../comments/comment18.xml"/><Relationship Id="rId4" Type="http://schemas.openxmlformats.org/officeDocument/2006/relationships/notesSlide" Target="../notesSlides/notesSlide36.xm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comments" Target="../comments/comment19.xml"/><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omments" Target="../comments/comment20.xml"/><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image" Target="../media/image3.png"/><Relationship Id="rId5" Type="http://schemas.openxmlformats.org/officeDocument/2006/relationships/image" Target="../media/image34.jpg"/><Relationship Id="rId4"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audio" Target="../media/media42.m4a"/><Relationship Id="rId7" Type="http://schemas.openxmlformats.org/officeDocument/2006/relationships/comments" Target="../comments/comment21.xml"/><Relationship Id="rId2" Type="http://schemas.microsoft.com/office/2007/relationships/media" Target="../media/media42.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39.xml"/><Relationship Id="rId4"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3.m4a"/><Relationship Id="rId1" Type="http://schemas.microsoft.com/office/2007/relationships/media" Target="../media/media43.m4a"/><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4.m4a"/><Relationship Id="rId1" Type="http://schemas.microsoft.com/office/2007/relationships/media" Target="../media/media44.m4a"/><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5.m4a"/><Relationship Id="rId1" Type="http://schemas.microsoft.com/office/2007/relationships/media" Target="../media/media45.m4a"/><Relationship Id="rId5" Type="http://schemas.openxmlformats.org/officeDocument/2006/relationships/image" Target="../media/image3.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52.xml.rels><?xml version="1.0" encoding="UTF-8" standalone="yes"?>
<Relationships xmlns="http://schemas.openxmlformats.org/package/2006/relationships"><Relationship Id="rId3" Type="http://schemas.openxmlformats.org/officeDocument/2006/relationships/audio" Target="../media/media46.m4a"/><Relationship Id="rId2" Type="http://schemas.microsoft.com/office/2007/relationships/media" Target="../media/media46.m4a"/><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7.m4a"/><Relationship Id="rId1" Type="http://schemas.microsoft.com/office/2007/relationships/media" Target="../media/media47.m4a"/><Relationship Id="rId5" Type="http://schemas.openxmlformats.org/officeDocument/2006/relationships/image" Target="../media/image3.png"/><Relationship Id="rId4" Type="http://schemas.openxmlformats.org/officeDocument/2006/relationships/image" Target="../media/image38.jp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8.m4a"/><Relationship Id="rId1" Type="http://schemas.microsoft.com/office/2007/relationships/media" Target="../media/media48.m4a"/><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image" Target="../media/image3.png"/><Relationship Id="rId5" Type="http://schemas.openxmlformats.org/officeDocument/2006/relationships/image" Target="../media/image39.emf"/><Relationship Id="rId4"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0.m4a"/><Relationship Id="rId1" Type="http://schemas.microsoft.com/office/2007/relationships/media" Target="../media/media50.m4a"/><Relationship Id="rId6" Type="http://schemas.openxmlformats.org/officeDocument/2006/relationships/image" Target="../media/image3.png"/><Relationship Id="rId5" Type="http://schemas.openxmlformats.org/officeDocument/2006/relationships/image" Target="../media/image40.emf"/><Relationship Id="rId4"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1.m4a"/><Relationship Id="rId1" Type="http://schemas.microsoft.com/office/2007/relationships/media" Target="../media/media51.m4a"/><Relationship Id="rId6" Type="http://schemas.openxmlformats.org/officeDocument/2006/relationships/image" Target="../media/image42.gif"/><Relationship Id="rId5" Type="http://schemas.openxmlformats.org/officeDocument/2006/relationships/image" Target="../media/image41.jpeg"/><Relationship Id="rId4"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2.m4a"/><Relationship Id="rId1" Type="http://schemas.microsoft.com/office/2007/relationships/media" Target="../media/media52.m4a"/><Relationship Id="rId6" Type="http://schemas.openxmlformats.org/officeDocument/2006/relationships/image" Target="../media/image3.png"/><Relationship Id="rId5" Type="http://schemas.openxmlformats.org/officeDocument/2006/relationships/image" Target="../media/image43.emf"/><Relationship Id="rId4"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3.m4a"/><Relationship Id="rId1" Type="http://schemas.microsoft.com/office/2007/relationships/media" Target="../media/media53.m4a"/><Relationship Id="rId5" Type="http://schemas.openxmlformats.org/officeDocument/2006/relationships/image" Target="../media/image3.png"/><Relationship Id="rId4"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4.m4a"/><Relationship Id="rId1" Type="http://schemas.microsoft.com/office/2007/relationships/media" Target="../media/media54.m4a"/><Relationship Id="rId6" Type="http://schemas.openxmlformats.org/officeDocument/2006/relationships/image" Target="../media/image3.png"/><Relationship Id="rId5" Type="http://schemas.openxmlformats.org/officeDocument/2006/relationships/image" Target="../media/image44.jpeg"/><Relationship Id="rId4" Type="http://schemas.openxmlformats.org/officeDocument/2006/relationships/notesSlide" Target="../notesSlides/notesSlide46.xml"/></Relationships>
</file>

<file path=ppt/slides/_rels/slide61.xml.rels><?xml version="1.0" encoding="UTF-8" standalone="yes"?>
<Relationships xmlns="http://schemas.openxmlformats.org/package/2006/relationships"><Relationship Id="rId3" Type="http://schemas.openxmlformats.org/officeDocument/2006/relationships/audio" Target="../media/media55.m4a"/><Relationship Id="rId2" Type="http://schemas.microsoft.com/office/2007/relationships/media" Target="../media/media55.m4a"/><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comments" Target="../comments/comment22.xml"/><Relationship Id="rId3" Type="http://schemas.openxmlformats.org/officeDocument/2006/relationships/audio" Target="../media/media56.m4a"/><Relationship Id="rId7" Type="http://schemas.openxmlformats.org/officeDocument/2006/relationships/image" Target="../media/image3.png"/><Relationship Id="rId2" Type="http://schemas.microsoft.com/office/2007/relationships/media" Target="../media/media56.m4a"/><Relationship Id="rId1" Type="http://schemas.openxmlformats.org/officeDocument/2006/relationships/tags" Target="../tags/tag8.xml"/><Relationship Id="rId6" Type="http://schemas.openxmlformats.org/officeDocument/2006/relationships/image" Target="../media/image45.jpeg"/><Relationship Id="rId5" Type="http://schemas.openxmlformats.org/officeDocument/2006/relationships/notesSlide" Target="../notesSlides/notesSlide47.xml"/><Relationship Id="rId4"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audio" Target="../media/media57.m4a"/><Relationship Id="rId2" Type="http://schemas.microsoft.com/office/2007/relationships/media" Target="../media/media57.m4a"/><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48.xml"/><Relationship Id="rId4"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8.m4a"/><Relationship Id="rId1" Type="http://schemas.microsoft.com/office/2007/relationships/media" Target="../media/media58.m4a"/><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9.m4a"/><Relationship Id="rId1" Type="http://schemas.microsoft.com/office/2007/relationships/media" Target="../media/media59.m4a"/><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0.m4a"/><Relationship Id="rId1" Type="http://schemas.microsoft.com/office/2007/relationships/media" Target="../media/media60.m4a"/><Relationship Id="rId5" Type="http://schemas.openxmlformats.org/officeDocument/2006/relationships/image" Target="../media/image3.png"/><Relationship Id="rId4"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1.m4a"/><Relationship Id="rId1" Type="http://schemas.microsoft.com/office/2007/relationships/media" Target="../media/media61.m4a"/><Relationship Id="rId5" Type="http://schemas.openxmlformats.org/officeDocument/2006/relationships/image" Target="../media/image3.png"/><Relationship Id="rId4"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8" Type="http://schemas.openxmlformats.org/officeDocument/2006/relationships/comments" Target="../comments/comment23.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2.m4a"/><Relationship Id="rId1" Type="http://schemas.microsoft.com/office/2007/relationships/media" Target="../media/media62.m4a"/><Relationship Id="rId6" Type="http://schemas.openxmlformats.org/officeDocument/2006/relationships/image" Target="../media/image2.jpg"/><Relationship Id="rId5" Type="http://schemas.openxmlformats.org/officeDocument/2006/relationships/image" Target="../media/image1.GIF"/><Relationship Id="rId4" Type="http://schemas.openxmlformats.org/officeDocument/2006/relationships/notesSlide" Target="../notesSlides/notesSlide51.xml"/></Relationships>
</file>

<file path=ppt/slides/_rels/slide69.xml.rels><?xml version="1.0" encoding="UTF-8" standalone="yes"?>
<Relationships xmlns="http://schemas.openxmlformats.org/package/2006/relationships"><Relationship Id="rId8" Type="http://schemas.openxmlformats.org/officeDocument/2006/relationships/comments" Target="../comments/comment24.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3.m4a"/><Relationship Id="rId1" Type="http://schemas.microsoft.com/office/2007/relationships/media" Target="../media/media63.m4a"/><Relationship Id="rId6" Type="http://schemas.openxmlformats.org/officeDocument/2006/relationships/image" Target="../media/image2.jpg"/><Relationship Id="rId5" Type="http://schemas.openxmlformats.org/officeDocument/2006/relationships/image" Target="../media/image4.GIF"/><Relationship Id="rId4"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4.m4a"/><Relationship Id="rId1" Type="http://schemas.microsoft.com/office/2007/relationships/media" Target="../media/media64.m4a"/><Relationship Id="rId5" Type="http://schemas.openxmlformats.org/officeDocument/2006/relationships/image" Target="../media/image3.png"/><Relationship Id="rId4" Type="http://schemas.openxmlformats.org/officeDocument/2006/relationships/image" Target="../media/image46.GIF"/></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5.m4a"/><Relationship Id="rId1" Type="http://schemas.microsoft.com/office/2007/relationships/media" Target="../media/media65.m4a"/><Relationship Id="rId5" Type="http://schemas.openxmlformats.org/officeDocument/2006/relationships/image" Target="../media/image3.png"/><Relationship Id="rId4" Type="http://schemas.openxmlformats.org/officeDocument/2006/relationships/notesSlide" Target="../notesSlides/notesSlide55.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6.m4a"/><Relationship Id="rId1" Type="http://schemas.microsoft.com/office/2007/relationships/media" Target="../media/media66.m4a"/><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7.m4a"/><Relationship Id="rId1" Type="http://schemas.microsoft.com/office/2007/relationships/media" Target="../media/media67.m4a"/><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8.m4a"/><Relationship Id="rId1" Type="http://schemas.microsoft.com/office/2007/relationships/media" Target="../media/media68.m4a"/><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7.xml"/><Relationship Id="rId7" Type="http://schemas.openxmlformats.org/officeDocument/2006/relationships/image" Target="../media/image8.jpg"/><Relationship Id="rId2" Type="http://schemas.openxmlformats.org/officeDocument/2006/relationships/audio" Target="../media/media69.m4a"/><Relationship Id="rId1" Type="http://schemas.microsoft.com/office/2007/relationships/media" Target="../media/media69.m4a"/><Relationship Id="rId6" Type="http://schemas.openxmlformats.org/officeDocument/2006/relationships/image" Target="../media/image7.jpg"/><Relationship Id="rId5" Type="http://schemas.openxmlformats.org/officeDocument/2006/relationships/image" Target="../media/image1.GIF"/><Relationship Id="rId10" Type="http://schemas.openxmlformats.org/officeDocument/2006/relationships/comments" Target="../comments/comment25.xml"/><Relationship Id="rId4" Type="http://schemas.openxmlformats.org/officeDocument/2006/relationships/notesSlide" Target="../notesSlides/notesSlide57.xml"/><Relationship Id="rId9" Type="http://schemas.openxmlformats.org/officeDocument/2006/relationships/image" Target="../media/image3.png"/></Relationships>
</file>

<file path=ppt/slides/_rels/slide7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70.m4a"/><Relationship Id="rId1" Type="http://schemas.microsoft.com/office/2007/relationships/media" Target="../media/media70.m4a"/><Relationship Id="rId6" Type="http://schemas.openxmlformats.org/officeDocument/2006/relationships/image" Target="../media/image11.jpg"/><Relationship Id="rId5" Type="http://schemas.openxmlformats.org/officeDocument/2006/relationships/image" Target="../media/image10.GIF"/><Relationship Id="rId4"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1.m4a"/><Relationship Id="rId1" Type="http://schemas.microsoft.com/office/2007/relationships/media" Target="../media/media71.m4a"/><Relationship Id="rId6" Type="http://schemas.openxmlformats.org/officeDocument/2006/relationships/image" Target="../media/image3.png"/><Relationship Id="rId5" Type="http://schemas.openxmlformats.org/officeDocument/2006/relationships/image" Target="../media/image14.jpg"/><Relationship Id="rId4" Type="http://schemas.openxmlformats.org/officeDocument/2006/relationships/notesSlide" Target="../notesSlides/notesSlide5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2.m4a"/><Relationship Id="rId1" Type="http://schemas.microsoft.com/office/2007/relationships/media" Target="../media/media72.m4a"/><Relationship Id="rId5" Type="http://schemas.openxmlformats.org/officeDocument/2006/relationships/image" Target="../media/image3.png"/><Relationship Id="rId4" Type="http://schemas.openxmlformats.org/officeDocument/2006/relationships/image" Target="../media/image15.jpg"/></Relationships>
</file>

<file path=ppt/slides/_rels/slide8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audio" Target="../media/media73.m4a"/><Relationship Id="rId1" Type="http://schemas.microsoft.com/office/2007/relationships/media" Target="../media/media73.m4a"/><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60.xml"/><Relationship Id="rId9"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4.m4a"/><Relationship Id="rId1" Type="http://schemas.microsoft.com/office/2007/relationships/media" Target="../media/media74.m4a"/><Relationship Id="rId5" Type="http://schemas.openxmlformats.org/officeDocument/2006/relationships/image" Target="../media/image3.png"/><Relationship Id="rId4" Type="http://schemas.openxmlformats.org/officeDocument/2006/relationships/notesSlide" Target="../notesSlides/notesSlide61.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5.m4a"/><Relationship Id="rId1" Type="http://schemas.microsoft.com/office/2007/relationships/media" Target="../media/media75.m4a"/><Relationship Id="rId6" Type="http://schemas.openxmlformats.org/officeDocument/2006/relationships/comments" Target="../comments/comment26.xml"/><Relationship Id="rId5" Type="http://schemas.openxmlformats.org/officeDocument/2006/relationships/image" Target="../media/image3.png"/><Relationship Id="rId4" Type="http://schemas.openxmlformats.org/officeDocument/2006/relationships/notesSlide" Target="../notesSlides/notesSlide6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6.m4a"/><Relationship Id="rId1" Type="http://schemas.microsoft.com/office/2007/relationships/media" Target="../media/media76.m4a"/><Relationship Id="rId6" Type="http://schemas.openxmlformats.org/officeDocument/2006/relationships/comments" Target="../comments/comment27.xml"/><Relationship Id="rId5" Type="http://schemas.openxmlformats.org/officeDocument/2006/relationships/image" Target="../media/image3.png"/><Relationship Id="rId4" Type="http://schemas.openxmlformats.org/officeDocument/2006/relationships/notesSlide" Target="../notesSlides/notesSlide63.xml"/></Relationships>
</file>

<file path=ppt/slides/_rels/slide8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7.m4a"/><Relationship Id="rId1" Type="http://schemas.microsoft.com/office/2007/relationships/media" Target="../media/media77.m4a"/><Relationship Id="rId5" Type="http://schemas.openxmlformats.org/officeDocument/2006/relationships/image" Target="../media/image3.png"/><Relationship Id="rId4" Type="http://schemas.openxmlformats.org/officeDocument/2006/relationships/notesSlide" Target="../notesSlides/notesSlide65.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8.m4a"/><Relationship Id="rId1" Type="http://schemas.microsoft.com/office/2007/relationships/media" Target="../media/media78.m4a"/><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notesSlide" Target="../notesSlides/notesSlide66.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9.m4a"/><Relationship Id="rId1" Type="http://schemas.microsoft.com/office/2007/relationships/media" Target="../media/media79.m4a"/><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0.m4a"/><Relationship Id="rId1" Type="http://schemas.microsoft.com/office/2007/relationships/media" Target="../media/media80.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7.xml"/><Relationship Id="rId7" Type="http://schemas.openxmlformats.org/officeDocument/2006/relationships/image" Target="../media/image8.jp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jpg"/><Relationship Id="rId5" Type="http://schemas.openxmlformats.org/officeDocument/2006/relationships/image" Target="../media/image1.GIF"/><Relationship Id="rId10" Type="http://schemas.openxmlformats.org/officeDocument/2006/relationships/comments" Target="../comments/comment3.xml"/><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1.m4a"/><Relationship Id="rId1" Type="http://schemas.microsoft.com/office/2007/relationships/media" Target="../media/media81.m4a"/><Relationship Id="rId6" Type="http://schemas.openxmlformats.org/officeDocument/2006/relationships/image" Target="../media/image3.png"/><Relationship Id="rId5" Type="http://schemas.openxmlformats.org/officeDocument/2006/relationships/image" Target="../media/image49.jpeg"/><Relationship Id="rId4" Type="http://schemas.openxmlformats.org/officeDocument/2006/relationships/notesSlide" Target="../notesSlides/notesSlide67.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2.m4a"/><Relationship Id="rId1" Type="http://schemas.microsoft.com/office/2007/relationships/media" Target="../media/media82.m4a"/><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3.m4a"/><Relationship Id="rId1" Type="http://schemas.microsoft.com/office/2007/relationships/media" Target="../media/media83.m4a"/><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4.m4a"/><Relationship Id="rId1" Type="http://schemas.microsoft.com/office/2007/relationships/media" Target="../media/media84.m4a"/><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5.m4a"/><Relationship Id="rId1" Type="http://schemas.microsoft.com/office/2007/relationships/media" Target="../media/media85.m4a"/><Relationship Id="rId5" Type="http://schemas.openxmlformats.org/officeDocument/2006/relationships/image" Target="../media/image3.png"/><Relationship Id="rId4" Type="http://schemas.openxmlformats.org/officeDocument/2006/relationships/notesSlide" Target="../notesSlides/notesSlide68.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6.m4a"/><Relationship Id="rId1" Type="http://schemas.microsoft.com/office/2007/relationships/media" Target="../media/media86.m4a"/><Relationship Id="rId5" Type="http://schemas.openxmlformats.org/officeDocument/2006/relationships/image" Target="../media/image3.png"/><Relationship Id="rId4" Type="http://schemas.openxmlformats.org/officeDocument/2006/relationships/notesSlide" Target="../notesSlides/notesSlide69.xml"/></Relationships>
</file>

<file path=ppt/slides/_rels/slide96.xml.rels><?xml version="1.0" encoding="UTF-8" standalone="yes"?>
<Relationships xmlns="http://schemas.openxmlformats.org/package/2006/relationships"><Relationship Id="rId8" Type="http://schemas.openxmlformats.org/officeDocument/2006/relationships/comments" Target="../comments/comment28.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87.m4a"/><Relationship Id="rId1" Type="http://schemas.microsoft.com/office/2007/relationships/media" Target="../media/media87.m4a"/><Relationship Id="rId6" Type="http://schemas.openxmlformats.org/officeDocument/2006/relationships/image" Target="../media/image2.jpg"/><Relationship Id="rId5" Type="http://schemas.openxmlformats.org/officeDocument/2006/relationships/image" Target="../media/image1.GIF"/><Relationship Id="rId4" Type="http://schemas.openxmlformats.org/officeDocument/2006/relationships/notesSlide" Target="../notesSlides/notesSlide70.xml"/></Relationships>
</file>

<file path=ppt/slides/_rels/slide97.xml.rels><?xml version="1.0" encoding="UTF-8" standalone="yes"?>
<Relationships xmlns="http://schemas.openxmlformats.org/package/2006/relationships"><Relationship Id="rId8" Type="http://schemas.openxmlformats.org/officeDocument/2006/relationships/comments" Target="../comments/comment29.xml"/><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88.m4a"/><Relationship Id="rId1" Type="http://schemas.microsoft.com/office/2007/relationships/media" Target="../media/media88.m4a"/><Relationship Id="rId6" Type="http://schemas.openxmlformats.org/officeDocument/2006/relationships/image" Target="../media/image2.jpg"/><Relationship Id="rId5" Type="http://schemas.openxmlformats.org/officeDocument/2006/relationships/image" Target="../media/image4.GIF"/><Relationship Id="rId4" Type="http://schemas.openxmlformats.org/officeDocument/2006/relationships/notesSlide" Target="../notesSlides/notesSlide71.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9.m4a"/><Relationship Id="rId1" Type="http://schemas.microsoft.com/office/2007/relationships/media" Target="../media/media89.m4a"/><Relationship Id="rId5" Type="http://schemas.openxmlformats.org/officeDocument/2006/relationships/image" Target="../media/image3.png"/><Relationship Id="rId4" Type="http://schemas.openxmlformats.org/officeDocument/2006/relationships/notesSlide" Target="../notesSlides/notesSlide7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5740" y="-1159364"/>
            <a:ext cx="6175234" cy="4851287"/>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 Poor Utility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Economic </a:t>
            </a:r>
            <a:r>
              <a:rPr lang="en-US" sz="3900" b="1" dirty="0">
                <a:solidFill>
                  <a:srgbClr val="7030A0"/>
                </a:solidFill>
              </a:rPr>
              <a:t>Dispatch</a:t>
            </a:r>
          </a:p>
          <a:p>
            <a:pPr>
              <a:lnSpc>
                <a:spcPct val="110000"/>
              </a:lnSpc>
            </a:pPr>
            <a:r>
              <a:rPr lang="en-US" sz="3900" b="1" dirty="0" smtClean="0">
                <a:solidFill>
                  <a:srgbClr val="0070C0"/>
                </a:solidFill>
              </a:rPr>
              <a:t>Try to be 100% Reliable</a:t>
            </a:r>
          </a:p>
          <a:p>
            <a:pPr>
              <a:lnSpc>
                <a:spcPct val="110000"/>
              </a:lnSpc>
            </a:pPr>
            <a:r>
              <a:rPr lang="en-US" sz="3900" b="1" dirty="0">
                <a:solidFill>
                  <a:srgbClr val="FF0000"/>
                </a:solidFill>
              </a:rPr>
              <a:t>Erroneous Retail </a:t>
            </a:r>
            <a:r>
              <a:rPr lang="en-US" sz="3900" b="1" dirty="0" smtClean="0">
                <a:solidFill>
                  <a:srgbClr val="FF0000"/>
                </a:solidFill>
              </a:rPr>
              <a:t>Prices</a:t>
            </a:r>
            <a:endParaRPr lang="en-US" sz="3900" b="1" dirty="0">
              <a:solidFill>
                <a:srgbClr val="FF0000"/>
              </a:solidFill>
            </a:endParaRPr>
          </a:p>
          <a:p>
            <a:pPr>
              <a:lnSpc>
                <a:spcPct val="110000"/>
              </a:lnSpc>
            </a:pPr>
            <a:r>
              <a:rPr lang="en-US" sz="3900" b="1" dirty="0" smtClean="0">
                <a:solidFill>
                  <a:srgbClr val="7030A0"/>
                </a:solidFill>
              </a:rPr>
              <a:t>Cross-Subsidized Rate Classes</a:t>
            </a:r>
            <a:endParaRPr lang="en-US" sz="3900" b="1" dirty="0">
              <a:solidFill>
                <a:srgbClr val="7030A0"/>
              </a:solidFill>
            </a:endParaRPr>
          </a:p>
          <a:p>
            <a:pPr>
              <a:lnSpc>
                <a:spcPct val="110000"/>
              </a:lnSpc>
            </a:pPr>
            <a:r>
              <a:rPr lang="en-US" sz="3900" b="1" dirty="0">
                <a:solidFill>
                  <a:srgbClr val="FF0000"/>
                </a:solidFill>
              </a:rPr>
              <a:t>Mistaken Demand Charges</a:t>
            </a:r>
          </a:p>
          <a:p>
            <a:pPr>
              <a:lnSpc>
                <a:spcPct val="110000"/>
              </a:lnSpc>
            </a:pPr>
            <a:r>
              <a:rPr lang="en-US" sz="3900" b="1" dirty="0" smtClean="0">
                <a:solidFill>
                  <a:srgbClr val="7030A0"/>
                </a:solidFill>
              </a:rPr>
              <a:t>Stuck on Energy Efficiency</a:t>
            </a:r>
          </a:p>
          <a:p>
            <a:pPr>
              <a:lnSpc>
                <a:spcPct val="110000"/>
              </a:lnSpc>
            </a:pPr>
            <a:r>
              <a:rPr lang="en-US" sz="3900" b="1" dirty="0">
                <a:solidFill>
                  <a:srgbClr val="FF0000"/>
                </a:solidFill>
              </a:rPr>
              <a:t>Weak Demand </a:t>
            </a:r>
            <a:r>
              <a:rPr lang="en-US" sz="3900" b="1" dirty="0" smtClean="0">
                <a:solidFill>
                  <a:srgbClr val="FF0000"/>
                </a:solidFill>
              </a:rPr>
              <a:t>Response</a:t>
            </a:r>
            <a:endParaRPr lang="en-US" sz="3900" b="1" dirty="0">
              <a:solidFill>
                <a:srgbClr val="FF0000"/>
              </a:solidFill>
            </a:endParaRPr>
          </a:p>
          <a:p>
            <a:pPr>
              <a:lnSpc>
                <a:spcPct val="110000"/>
              </a:lnSpc>
            </a:pPr>
            <a:r>
              <a:rPr lang="en-US" sz="3900" b="1" dirty="0">
                <a:solidFill>
                  <a:srgbClr val="FF0000"/>
                </a:solidFill>
              </a:rPr>
              <a:t>Poor Performance Incentives</a:t>
            </a:r>
          </a:p>
          <a:p>
            <a:pPr>
              <a:lnSpc>
                <a:spcPct val="110000"/>
              </a:lnSpc>
            </a:pPr>
            <a:r>
              <a:rPr lang="en-US" sz="3900" b="1" dirty="0">
                <a:solidFill>
                  <a:srgbClr val="0070C0"/>
                </a:solidFill>
              </a:rPr>
              <a:t>Won’t Buy Electricity Services</a:t>
            </a:r>
          </a:p>
          <a:p>
            <a:endParaRPr lang="en-US" dirty="0"/>
          </a:p>
        </p:txBody>
      </p:sp>
      <p:sp>
        <p:nvSpPr>
          <p:cNvPr id="4" name="TextBox 3"/>
          <p:cNvSpPr txBox="1"/>
          <p:nvPr/>
        </p:nvSpPr>
        <p:spPr>
          <a:xfrm>
            <a:off x="6808305" y="1315198"/>
            <a:ext cx="5032513" cy="6793655"/>
          </a:xfrm>
          <a:prstGeom prst="rect">
            <a:avLst/>
          </a:prstGeom>
          <a:noFill/>
        </p:spPr>
        <p:txBody>
          <a:bodyPr wrap="square" rtlCol="0">
            <a:spAutoFit/>
          </a:bodyPr>
          <a:lstStyle/>
          <a:p>
            <a:pPr>
              <a:lnSpc>
                <a:spcPct val="90000"/>
              </a:lnSpc>
              <a:spcBef>
                <a:spcPts val="1000"/>
              </a:spcBef>
            </a:pPr>
            <a:r>
              <a:rPr lang="en-US" sz="3000" b="1" dirty="0" smtClean="0"/>
              <a:t>                                   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Leaky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Less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Poor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Retrofits</a:t>
            </a:r>
          </a:p>
          <a:p>
            <a:pPr marL="457200" indent="-457200" algn="r">
              <a:lnSpc>
                <a:spcPct val="90000"/>
              </a:lnSpc>
              <a:spcBef>
                <a:spcPts val="1000"/>
              </a:spcBef>
              <a:buFont typeface="Arial" panose="020B0604020202020204" pitchFamily="34" charset="0"/>
              <a:buChar char="•"/>
            </a:pPr>
            <a:r>
              <a:rPr lang="en-US" sz="3000" b="1" dirty="0">
                <a:solidFill>
                  <a:srgbClr val="7030A0"/>
                </a:solidFill>
              </a:rPr>
              <a:t>Stymied 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Misallocation </a:t>
            </a:r>
            <a:r>
              <a:rPr lang="en-US" sz="3000" b="1" dirty="0">
                <a:solidFill>
                  <a:srgbClr val="0070C0"/>
                </a:solidFill>
              </a:rPr>
              <a:t>of Capital</a:t>
            </a: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49616">
            <a:off x="2712033" y="1182331"/>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15387">
            <a:off x="7464711" y="841816"/>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524152662"/>
      </p:ext>
    </p:extLst>
  </p:cSld>
  <p:clrMapOvr>
    <a:masterClrMapping/>
  </p:clrMapOvr>
  <mc:AlternateContent xmlns:mc="http://schemas.openxmlformats.org/markup-compatibility/2006" xmlns:p14="http://schemas.microsoft.com/office/powerpoint/2010/main">
    <mc:Choice Requires="p14">
      <p:transition spd="slow" p14:dur="2000" advTm="2751"/>
    </mc:Choice>
    <mc:Fallback xmlns="">
      <p:transition spd="slow" advTm="2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0540" y="-6017"/>
            <a:ext cx="2882214" cy="6858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8225" y="0"/>
            <a:ext cx="5340205" cy="6860650"/>
          </a:xfrm>
          <a:prstGeom prst="rect">
            <a:avLst/>
          </a:prstGeom>
        </p:spPr>
      </p:pic>
      <p:sp>
        <p:nvSpPr>
          <p:cNvPr id="3" name="TextBox 2"/>
          <p:cNvSpPr txBox="1"/>
          <p:nvPr/>
        </p:nvSpPr>
        <p:spPr>
          <a:xfrm>
            <a:off x="7691150" y="4738143"/>
            <a:ext cx="1511300" cy="1384995"/>
          </a:xfrm>
          <a:prstGeom prst="rect">
            <a:avLst/>
          </a:prstGeom>
          <a:noFill/>
        </p:spPr>
        <p:txBody>
          <a:bodyPr wrap="square" rtlCol="0">
            <a:spAutoFit/>
          </a:bodyPr>
          <a:lstStyle/>
          <a:p>
            <a:r>
              <a:rPr lang="en-US" sz="2800" dirty="0"/>
              <a:t>MISO on</a:t>
            </a:r>
          </a:p>
          <a:p>
            <a:r>
              <a:rPr lang="en-US" sz="2800" dirty="0"/>
              <a:t>09-11-14</a:t>
            </a:r>
          </a:p>
          <a:p>
            <a:r>
              <a:rPr lang="en-US" sz="2800" dirty="0"/>
              <a:t>@ 01:50</a:t>
            </a:r>
          </a:p>
        </p:txBody>
      </p:sp>
      <p:sp>
        <p:nvSpPr>
          <p:cNvPr id="4" name="TextBox 3"/>
          <p:cNvSpPr txBox="1"/>
          <p:nvPr/>
        </p:nvSpPr>
        <p:spPr>
          <a:xfrm>
            <a:off x="7991560" y="2763836"/>
            <a:ext cx="1760095" cy="523220"/>
          </a:xfrm>
          <a:prstGeom prst="rect">
            <a:avLst/>
          </a:prstGeom>
          <a:noFill/>
        </p:spPr>
        <p:txBody>
          <a:bodyPr wrap="square" rtlCol="0">
            <a:spAutoFit/>
          </a:bodyPr>
          <a:lstStyle/>
          <a:p>
            <a:r>
              <a:rPr lang="en-US" sz="2800" dirty="0"/>
              <a:t>1¢/kWh</a:t>
            </a:r>
          </a:p>
        </p:txBody>
      </p:sp>
      <p:sp>
        <p:nvSpPr>
          <p:cNvPr id="5" name="TextBox 4"/>
          <p:cNvSpPr txBox="1"/>
          <p:nvPr/>
        </p:nvSpPr>
        <p:spPr>
          <a:xfrm>
            <a:off x="8949176" y="3649729"/>
            <a:ext cx="1760095" cy="523220"/>
          </a:xfrm>
          <a:prstGeom prst="rect">
            <a:avLst/>
          </a:prstGeom>
          <a:noFill/>
        </p:spPr>
        <p:txBody>
          <a:bodyPr wrap="square" rtlCol="0">
            <a:spAutoFit/>
          </a:bodyPr>
          <a:lstStyle/>
          <a:p>
            <a:r>
              <a:rPr lang="en-US" sz="2800" dirty="0"/>
              <a:t>3¢/kWh</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16" y="-14684"/>
            <a:ext cx="5511610" cy="6915216"/>
          </a:xfrm>
          <a:prstGeom prst="rect">
            <a:avLst/>
          </a:prstGeom>
        </p:spPr>
      </p:pic>
      <p:sp>
        <p:nvSpPr>
          <p:cNvPr id="11" name="TextBox 10"/>
          <p:cNvSpPr txBox="1"/>
          <p:nvPr/>
        </p:nvSpPr>
        <p:spPr>
          <a:xfrm>
            <a:off x="3820294" y="0"/>
            <a:ext cx="1760095" cy="523220"/>
          </a:xfrm>
          <a:prstGeom prst="rect">
            <a:avLst/>
          </a:prstGeom>
          <a:noFill/>
        </p:spPr>
        <p:txBody>
          <a:bodyPr wrap="square" rtlCol="0">
            <a:spAutoFit/>
          </a:bodyPr>
          <a:lstStyle/>
          <a:p>
            <a:r>
              <a:rPr lang="en-US" sz="2800" dirty="0"/>
              <a:t>1¢/kWh</a:t>
            </a:r>
          </a:p>
        </p:txBody>
      </p:sp>
      <p:sp>
        <p:nvSpPr>
          <p:cNvPr id="13" name="TextBox 12"/>
          <p:cNvSpPr txBox="1"/>
          <p:nvPr/>
        </p:nvSpPr>
        <p:spPr>
          <a:xfrm>
            <a:off x="4064085" y="4698321"/>
            <a:ext cx="1683895" cy="523220"/>
          </a:xfrm>
          <a:prstGeom prst="rect">
            <a:avLst/>
          </a:prstGeom>
          <a:noFill/>
        </p:spPr>
        <p:txBody>
          <a:bodyPr wrap="square" rtlCol="0">
            <a:spAutoFit/>
          </a:bodyPr>
          <a:lstStyle/>
          <a:p>
            <a:r>
              <a:rPr lang="en-US" sz="2800" dirty="0"/>
              <a:t>25¢/kWh</a:t>
            </a:r>
          </a:p>
        </p:txBody>
      </p:sp>
      <p:sp>
        <p:nvSpPr>
          <p:cNvPr id="14" name="TextBox 13"/>
          <p:cNvSpPr txBox="1"/>
          <p:nvPr/>
        </p:nvSpPr>
        <p:spPr>
          <a:xfrm>
            <a:off x="909148" y="4743683"/>
            <a:ext cx="1612900" cy="1384995"/>
          </a:xfrm>
          <a:prstGeom prst="rect">
            <a:avLst/>
          </a:prstGeom>
          <a:noFill/>
        </p:spPr>
        <p:txBody>
          <a:bodyPr wrap="square" rtlCol="0">
            <a:spAutoFit/>
          </a:bodyPr>
          <a:lstStyle/>
          <a:p>
            <a:r>
              <a:rPr lang="en-US" sz="2800" dirty="0">
                <a:latin typeface="Calibri" panose="020F0502020204030204" pitchFamily="34" charset="0"/>
              </a:rPr>
              <a:t>MISO on </a:t>
            </a:r>
          </a:p>
          <a:p>
            <a:r>
              <a:rPr lang="en-US" sz="2800" dirty="0">
                <a:latin typeface="Calibri" panose="020F0502020204030204" pitchFamily="34" charset="0"/>
              </a:rPr>
              <a:t>09-10-14</a:t>
            </a:r>
          </a:p>
          <a:p>
            <a:r>
              <a:rPr lang="en-US" sz="2800" dirty="0">
                <a:latin typeface="Calibri" panose="020F0502020204030204" pitchFamily="34" charset="0"/>
              </a:rPr>
              <a:t>@18:10</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27614357"/>
      </p:ext>
    </p:extLst>
  </p:cSld>
  <p:clrMapOvr>
    <a:masterClrMapping/>
  </p:clrMapOvr>
  <mc:AlternateContent xmlns:mc="http://schemas.openxmlformats.org/markup-compatibility/2006" xmlns:p14="http://schemas.microsoft.com/office/powerpoint/2010/main">
    <mc:Choice Requires="p14">
      <p:transition spd="med" p14:dur="700" advTm="148">
        <p:fade/>
      </p:transition>
    </mc:Choice>
    <mc:Fallback xmlns="">
      <p:transition spd="med" advTm="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2"/>
          <p:cNvSpPr txBox="1">
            <a:spLocks/>
          </p:cNvSpPr>
          <p:nvPr/>
        </p:nvSpPr>
        <p:spPr bwMode="auto">
          <a:xfrm>
            <a:off x="1543986" y="104931"/>
            <a:ext cx="9436308" cy="604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3900" b="1" kern="0" dirty="0" smtClean="0">
                <a:latin typeface="Tw Cen MT" panose="020B0602020104020603" pitchFamily="34" charset="0"/>
              </a:rPr>
              <a:t>	</a:t>
            </a:r>
          </a:p>
          <a:p>
            <a:pPr marL="0" indent="0">
              <a:buNone/>
            </a:pPr>
            <a:r>
              <a:rPr lang="en-US" sz="3300" b="1" kern="0" dirty="0" smtClean="0">
                <a:solidFill>
                  <a:schemeClr val="bg1"/>
                </a:solidFill>
                <a:latin typeface="Aharoni" panose="02010803020104030203" pitchFamily="2" charset="-79"/>
                <a:cs typeface="Aharoni" panose="02010803020104030203" pitchFamily="2" charset="-79"/>
              </a:rPr>
              <a:t>	What </a:t>
            </a:r>
            <a:r>
              <a:rPr lang="en-US" sz="3300" b="1" kern="0" dirty="0">
                <a:solidFill>
                  <a:schemeClr val="bg1"/>
                </a:solidFill>
                <a:latin typeface="Aharoni" panose="02010803020104030203" pitchFamily="2" charset="-79"/>
                <a:cs typeface="Aharoni" panose="02010803020104030203" pitchFamily="2" charset="-79"/>
              </a:rPr>
              <a:t>is offered here is a new perspective for energy professionals, one that will increase our effectiveness and achieve greater benefit to the </a:t>
            </a:r>
            <a:r>
              <a:rPr lang="en-US" sz="3300" b="1" kern="0" dirty="0" smtClean="0">
                <a:solidFill>
                  <a:schemeClr val="bg1"/>
                </a:solidFill>
                <a:latin typeface="Aharoni" panose="02010803020104030203" pitchFamily="2" charset="-79"/>
                <a:cs typeface="Aharoni" panose="02010803020104030203" pitchFamily="2" charset="-79"/>
              </a:rPr>
              <a:t>consumer, the </a:t>
            </a:r>
            <a:r>
              <a:rPr lang="en-US" sz="3300" b="1" kern="0" dirty="0">
                <a:solidFill>
                  <a:schemeClr val="bg1"/>
                </a:solidFill>
                <a:latin typeface="Aharoni" panose="02010803020104030203" pitchFamily="2" charset="-79"/>
                <a:cs typeface="Aharoni" panose="02010803020104030203" pitchFamily="2" charset="-79"/>
              </a:rPr>
              <a:t>utility and society.  Although it </a:t>
            </a:r>
            <a:r>
              <a:rPr lang="en-US" sz="3300" b="1" kern="0" dirty="0" smtClean="0">
                <a:solidFill>
                  <a:srgbClr val="002060"/>
                </a:solidFill>
                <a:latin typeface="Aharoni" panose="02010803020104030203" pitchFamily="2" charset="-79"/>
                <a:cs typeface="Aharoni" panose="02010803020104030203" pitchFamily="2" charset="-79"/>
              </a:rPr>
              <a:t>redefines</a:t>
            </a:r>
            <a:r>
              <a:rPr lang="en-US" sz="3300" b="1" kern="0" dirty="0" smtClean="0">
                <a:solidFill>
                  <a:schemeClr val="bg1"/>
                </a:solidFill>
                <a:latin typeface="Aharoni" panose="02010803020104030203" pitchFamily="2" charset="-79"/>
                <a:cs typeface="Aharoni" panose="02010803020104030203" pitchFamily="2" charset="-79"/>
              </a:rPr>
              <a:t> </a:t>
            </a:r>
            <a:r>
              <a:rPr lang="en-US" sz="3300" b="1" kern="0" dirty="0">
                <a:solidFill>
                  <a:srgbClr val="002060"/>
                </a:solidFill>
                <a:latin typeface="Aharoni" panose="02010803020104030203" pitchFamily="2" charset="-79"/>
                <a:cs typeface="Aharoni" panose="02010803020104030203" pitchFamily="2" charset="-79"/>
              </a:rPr>
              <a:t>energy efficiency</a:t>
            </a:r>
            <a:r>
              <a:rPr lang="en-US" sz="3300" b="1" kern="0" dirty="0">
                <a:solidFill>
                  <a:schemeClr val="bg1"/>
                </a:solidFill>
                <a:latin typeface="Aharoni" panose="02010803020104030203" pitchFamily="2" charset="-79"/>
                <a:cs typeface="Aharoni" panose="02010803020104030203" pitchFamily="2" charset="-79"/>
              </a:rPr>
              <a:t>, it is not that radical, and </a:t>
            </a:r>
            <a:r>
              <a:rPr lang="en-US" sz="3300" b="1" kern="0" dirty="0" smtClean="0">
                <a:solidFill>
                  <a:schemeClr val="bg1"/>
                </a:solidFill>
                <a:latin typeface="Aharoni" panose="02010803020104030203" pitchFamily="2" charset="-79"/>
                <a:cs typeface="Aharoni" panose="02010803020104030203" pitchFamily="2" charset="-79"/>
              </a:rPr>
              <a:t>it </a:t>
            </a:r>
            <a:r>
              <a:rPr lang="en-US" sz="3300" b="1" kern="0" dirty="0">
                <a:solidFill>
                  <a:schemeClr val="bg1"/>
                </a:solidFill>
                <a:latin typeface="Aharoni" panose="02010803020104030203" pitchFamily="2" charset="-79"/>
                <a:cs typeface="Aharoni" panose="02010803020104030203" pitchFamily="2" charset="-79"/>
              </a:rPr>
              <a:t>better aligns all parties in a common effort to minimize environmental </a:t>
            </a:r>
            <a:r>
              <a:rPr lang="en-US" sz="3300" b="1" kern="0" dirty="0" smtClean="0">
                <a:solidFill>
                  <a:schemeClr val="bg1"/>
                </a:solidFill>
                <a:latin typeface="Aharoni" panose="02010803020104030203" pitchFamily="2" charset="-79"/>
                <a:cs typeface="Aharoni" panose="02010803020104030203" pitchFamily="2" charset="-79"/>
              </a:rPr>
              <a:t>impacts.  </a:t>
            </a:r>
            <a:r>
              <a:rPr lang="en-US" sz="3300" b="1" kern="0" dirty="0">
                <a:solidFill>
                  <a:schemeClr val="bg1"/>
                </a:solidFill>
                <a:latin typeface="Aharoni" panose="02010803020104030203" pitchFamily="2" charset="-79"/>
                <a:cs typeface="Aharoni" panose="02010803020104030203" pitchFamily="2" charset="-79"/>
              </a:rPr>
              <a:t>I</a:t>
            </a:r>
            <a:r>
              <a:rPr lang="en-US" sz="3300" b="1" kern="0" dirty="0" smtClean="0">
                <a:solidFill>
                  <a:schemeClr val="bg1"/>
                </a:solidFill>
                <a:latin typeface="Aharoni" panose="02010803020104030203" pitchFamily="2" charset="-79"/>
                <a:cs typeface="Aharoni" panose="02010803020104030203" pitchFamily="2" charset="-79"/>
              </a:rPr>
              <a:t>t </a:t>
            </a:r>
            <a:r>
              <a:rPr lang="en-US" sz="3300" b="1" kern="0" dirty="0">
                <a:solidFill>
                  <a:schemeClr val="bg1"/>
                </a:solidFill>
                <a:latin typeface="Aharoni" panose="02010803020104030203" pitchFamily="2" charset="-79"/>
                <a:cs typeface="Aharoni" panose="02010803020104030203" pitchFamily="2" charset="-79"/>
              </a:rPr>
              <a:t>more clearly </a:t>
            </a:r>
            <a:r>
              <a:rPr lang="en-US" sz="3300" b="1" kern="0" dirty="0">
                <a:solidFill>
                  <a:srgbClr val="002060"/>
                </a:solidFill>
                <a:latin typeface="Aharoni" panose="02010803020104030203" pitchFamily="2" charset="-79"/>
                <a:cs typeface="Aharoni" panose="02010803020104030203" pitchFamily="2" charset="-79"/>
              </a:rPr>
              <a:t>focuses our efforts upon reducing fossil-fuel consumption.</a:t>
            </a:r>
            <a:r>
              <a:rPr lang="en-US" sz="3300" b="1" kern="0" dirty="0">
                <a:solidFill>
                  <a:schemeClr val="bg1"/>
                </a:solidFill>
                <a:latin typeface="Aharoni" panose="02010803020104030203" pitchFamily="2" charset="-79"/>
                <a:cs typeface="Aharoni" panose="02010803020104030203" pitchFamily="2" charset="-79"/>
              </a:rPr>
              <a:t> </a:t>
            </a:r>
            <a:endParaRPr lang="en-US" sz="3300" b="1" kern="0" dirty="0" smtClean="0">
              <a:solidFill>
                <a:schemeClr val="bg1"/>
              </a:solidFill>
              <a:latin typeface="Aharoni" panose="02010803020104030203" pitchFamily="2" charset="-79"/>
              <a:cs typeface="Aharoni" panose="02010803020104030203" pitchFamily="2" charset="-79"/>
            </a:endParaRPr>
          </a:p>
          <a:p>
            <a:pPr marL="0" indent="0" algn="r">
              <a:spcBef>
                <a:spcPts val="0"/>
              </a:spcBef>
              <a:buNone/>
            </a:pPr>
            <a:r>
              <a:rPr lang="en-US" b="1" kern="0" dirty="0" smtClean="0">
                <a:solidFill>
                  <a:schemeClr val="bg1"/>
                </a:solidFill>
                <a:latin typeface="Tw Cen MT" panose="020B0602020104020603" pitchFamily="34" charset="0"/>
              </a:rPr>
              <a:t> </a:t>
            </a:r>
            <a:r>
              <a:rPr lang="en-US" sz="4000" kern="0" dirty="0" smtClean="0">
                <a:solidFill>
                  <a:schemeClr val="bg1"/>
                </a:solidFill>
                <a:latin typeface="Tw Cen MT" panose="020B0602020104020603" pitchFamily="34" charset="0"/>
              </a:rPr>
              <a:t>—</a:t>
            </a:r>
            <a:r>
              <a:rPr lang="en-US" sz="4000" b="1" kern="0" dirty="0" smtClean="0">
                <a:solidFill>
                  <a:schemeClr val="bg1"/>
                </a:solidFill>
                <a:latin typeface="Tw Cen MT" panose="020B0602020104020603" pitchFamily="34" charset="0"/>
              </a:rPr>
              <a:t>  </a:t>
            </a:r>
            <a:r>
              <a:rPr lang="en-US" sz="4000" kern="0" dirty="0" smtClean="0">
                <a:solidFill>
                  <a:schemeClr val="bg1"/>
                </a:solidFill>
                <a:latin typeface="Tw Cen MT" panose="020B0602020104020603" pitchFamily="34" charset="0"/>
              </a:rPr>
              <a:t>Michael Holtz</a:t>
            </a:r>
            <a:r>
              <a:rPr lang="en-US" sz="2800" kern="0" dirty="0" smtClean="0">
                <a:solidFill>
                  <a:schemeClr val="bg1"/>
                </a:solidFill>
              </a:rPr>
              <a:t> </a:t>
            </a:r>
          </a:p>
          <a:p>
            <a:endParaRPr lang="en-US" kern="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186603042"/>
      </p:ext>
    </p:extLst>
  </p:cSld>
  <p:clrMapOvr>
    <a:masterClrMapping/>
  </p:clrMapOvr>
  <mc:AlternateContent xmlns:mc="http://schemas.openxmlformats.org/markup-compatibility/2006" xmlns:p14="http://schemas.microsoft.com/office/powerpoint/2010/main">
    <mc:Choice Requires="p14">
      <p:transition spd="med" p14:dur="700" advTm="475">
        <p:fade/>
      </p:transition>
    </mc:Choice>
    <mc:Fallback xmlns="">
      <p:transition spd="med" advTm="4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03358" y="-118439"/>
            <a:ext cx="6956526" cy="6980882"/>
          </a:xfrm>
        </p:spPr>
      </p:pic>
      <p:sp>
        <p:nvSpPr>
          <p:cNvPr id="6" name="Rectangle 5"/>
          <p:cNvSpPr/>
          <p:nvPr/>
        </p:nvSpPr>
        <p:spPr>
          <a:xfrm>
            <a:off x="2758190" y="427973"/>
            <a:ext cx="6518814" cy="2308324"/>
          </a:xfrm>
          <a:prstGeom prst="rect">
            <a:avLst/>
          </a:prstGeom>
        </p:spPr>
        <p:txBody>
          <a:bodyPr wrap="square">
            <a:spAutoFit/>
          </a:bodyPr>
          <a:lstStyle/>
          <a:p>
            <a:r>
              <a:rPr lang="en-US" sz="3600" dirty="0" smtClean="0">
                <a:latin typeface="Tw Cen MT" panose="020B0602020104020603" pitchFamily="34" charset="0"/>
                <a:ea typeface="Times New Roman" panose="02020603050405020304" pitchFamily="18" charset="0"/>
              </a:rPr>
              <a:t>  Change tracks by switching the </a:t>
            </a:r>
            <a:r>
              <a:rPr lang="en-US" sz="3600" dirty="0">
                <a:latin typeface="Tw Cen MT" panose="020B0602020104020603" pitchFamily="34" charset="0"/>
                <a:ea typeface="Times New Roman" panose="02020603050405020304" pitchFamily="18" charset="0"/>
              </a:rPr>
              <a:t>goal </a:t>
            </a:r>
            <a:r>
              <a:rPr lang="en-US" sz="3600" dirty="0" smtClean="0">
                <a:latin typeface="Tw Cen MT" panose="020B0602020104020603" pitchFamily="34" charset="0"/>
                <a:ea typeface="Times New Roman" panose="02020603050405020304" pitchFamily="18" charset="0"/>
              </a:rPr>
              <a:t>from </a:t>
            </a:r>
            <a:r>
              <a:rPr lang="en-US" sz="3600" b="1" i="1" dirty="0" smtClean="0">
                <a:latin typeface="Tw Cen MT" panose="020B0602020104020603" pitchFamily="34" charset="0"/>
                <a:ea typeface="Times New Roman" panose="02020603050405020304" pitchFamily="18" charset="0"/>
              </a:rPr>
              <a:t>Energy Efficiency </a:t>
            </a:r>
            <a:r>
              <a:rPr lang="en-US" sz="3600" dirty="0" smtClean="0">
                <a:latin typeface="Tw Cen MT" panose="020B0602020104020603" pitchFamily="34" charset="0"/>
                <a:ea typeface="Times New Roman" panose="02020603050405020304" pitchFamily="18" charset="0"/>
              </a:rPr>
              <a:t>(using fewer kWh) to </a:t>
            </a:r>
            <a:r>
              <a:rPr lang="en-US" sz="3600" b="1" i="1" dirty="0" smtClean="0">
                <a:latin typeface="Tw Cen MT" panose="020B0602020104020603" pitchFamily="34" charset="0"/>
                <a:ea typeface="Times New Roman" panose="02020603050405020304" pitchFamily="18" charset="0"/>
              </a:rPr>
              <a:t>Primary Energy Conservation </a:t>
            </a:r>
            <a:r>
              <a:rPr lang="en-US" sz="3600" dirty="0" smtClean="0">
                <a:latin typeface="Tw Cen MT" panose="020B0602020104020603" pitchFamily="34" charset="0"/>
                <a:ea typeface="Times New Roman" panose="02020603050405020304" pitchFamily="18" charset="0"/>
              </a:rPr>
              <a:t>(generating </a:t>
            </a:r>
            <a:r>
              <a:rPr lang="en-US" sz="3600" dirty="0">
                <a:latin typeface="Tw Cen MT" panose="020B0602020104020603" pitchFamily="34" charset="0"/>
                <a:ea typeface="Times New Roman" panose="02020603050405020304" pitchFamily="18" charset="0"/>
              </a:rPr>
              <a:t>less </a:t>
            </a:r>
            <a:r>
              <a:rPr lang="en-US" sz="3600" dirty="0" smtClean="0">
                <a:latin typeface="Tw Cen MT" panose="020B0602020104020603" pitchFamily="34" charset="0"/>
                <a:ea typeface="Times New Roman" panose="02020603050405020304" pitchFamily="18" charset="0"/>
              </a:rPr>
              <a:t>CO</a:t>
            </a:r>
            <a:r>
              <a:rPr lang="en-US" sz="3600" baseline="-25000" dirty="0" smtClean="0">
                <a:latin typeface="Tw Cen MT" panose="020B0602020104020603" pitchFamily="34" charset="0"/>
                <a:ea typeface="Times New Roman" panose="02020603050405020304" pitchFamily="18" charset="0"/>
              </a:rPr>
              <a:t>2</a:t>
            </a:r>
            <a:r>
              <a:rPr lang="en-US" sz="3600" dirty="0">
                <a:latin typeface="Tw Cen MT" panose="020B0602020104020603" pitchFamily="34" charset="0"/>
                <a:ea typeface="Times New Roman" panose="02020603050405020304" pitchFamily="18" charset="0"/>
              </a:rPr>
              <a: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108252247"/>
      </p:ext>
    </p:extLst>
  </p:cSld>
  <p:clrMapOvr>
    <a:masterClrMapping/>
  </p:clrMapOvr>
  <mc:AlternateContent xmlns:mc="http://schemas.openxmlformats.org/markup-compatibility/2006" xmlns:p14="http://schemas.microsoft.com/office/powerpoint/2010/main">
    <mc:Choice Requires="p14">
      <p:transition spd="med" p14:dur="700" advTm="609">
        <p:fade/>
      </p:transition>
    </mc:Choice>
    <mc:Fallback xmlns="">
      <p:transition spd="med" advTm="6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64239" y="42204"/>
            <a:ext cx="8813408" cy="6962591"/>
          </a:xfrm>
        </p:spPr>
      </p:pic>
      <p:sp>
        <p:nvSpPr>
          <p:cNvPr id="3" name="Rectangle 2"/>
          <p:cNvSpPr/>
          <p:nvPr/>
        </p:nvSpPr>
        <p:spPr>
          <a:xfrm>
            <a:off x="-70329" y="357363"/>
            <a:ext cx="11662117" cy="2554545"/>
          </a:xfrm>
          <a:prstGeom prst="rect">
            <a:avLst/>
          </a:prstGeom>
        </p:spPr>
        <p:txBody>
          <a:bodyPr wrap="square">
            <a:spAutoFit/>
          </a:bodyPr>
          <a:lstStyle/>
          <a:p>
            <a:pPr algn="r"/>
            <a:r>
              <a:rPr lang="en-US" sz="4000" b="1" i="1" dirty="0" smtClean="0">
                <a:latin typeface="Tw Cen MT" panose="020B0602020104020603" pitchFamily="34" charset="0"/>
                <a:ea typeface="Times New Roman" panose="02020603050405020304" pitchFamily="18" charset="0"/>
              </a:rPr>
              <a:t>Any </a:t>
            </a:r>
            <a:r>
              <a:rPr lang="en-US" sz="4000" b="1" i="1" dirty="0">
                <a:latin typeface="Tw Cen MT" panose="020B0602020104020603" pitchFamily="34" charset="0"/>
                <a:ea typeface="Times New Roman" panose="02020603050405020304" pitchFamily="18" charset="0"/>
              </a:rPr>
              <a:t>method that conserves primary energy because the energy service is provided </a:t>
            </a:r>
            <a:r>
              <a:rPr lang="en-US" sz="4000" b="1" i="1" u="sng" dirty="0">
                <a:latin typeface="Tw Cen MT" panose="020B0602020104020603" pitchFamily="34" charset="0"/>
                <a:ea typeface="Times New Roman" panose="02020603050405020304" pitchFamily="18" charset="0"/>
              </a:rPr>
              <a:t>after</a:t>
            </a:r>
            <a:r>
              <a:rPr lang="en-US" sz="4000" b="1" i="1" dirty="0">
                <a:latin typeface="Tw Cen MT" panose="020B0602020104020603" pitchFamily="34" charset="0"/>
                <a:ea typeface="Times New Roman" panose="02020603050405020304" pitchFamily="18" charset="0"/>
              </a:rPr>
              <a:t> the energy is stored, </a:t>
            </a:r>
            <a:r>
              <a:rPr lang="en-US" sz="4000" b="1" i="1" dirty="0" smtClean="0">
                <a:latin typeface="Tw Cen MT" panose="020B0602020104020603" pitchFamily="34" charset="0"/>
                <a:ea typeface="Times New Roman" panose="02020603050405020304" pitchFamily="18" charset="0"/>
              </a:rPr>
              <a:t>collected, </a:t>
            </a:r>
            <a:r>
              <a:rPr lang="en-US" sz="4000" b="1" i="1" dirty="0">
                <a:latin typeface="Tw Cen MT" panose="020B0602020104020603" pitchFamily="34" charset="0"/>
                <a:ea typeface="Times New Roman" panose="02020603050405020304" pitchFamily="18" charset="0"/>
              </a:rPr>
              <a:t>or </a:t>
            </a:r>
            <a:r>
              <a:rPr lang="en-US" sz="4000" b="1" i="1" dirty="0" smtClean="0">
                <a:latin typeface="Tw Cen MT" panose="020B0602020104020603" pitchFamily="34" charset="0"/>
                <a:ea typeface="Times New Roman" panose="02020603050405020304" pitchFamily="18" charset="0"/>
              </a:rPr>
              <a:t>produced</a:t>
            </a:r>
          </a:p>
          <a:p>
            <a:pPr algn="r"/>
            <a:r>
              <a:rPr lang="en-US" sz="4000" b="1" i="1" dirty="0" smtClean="0">
                <a:latin typeface="Tw Cen MT" panose="020B0602020104020603" pitchFamily="34" charset="0"/>
              </a:rPr>
              <a:t>is called</a:t>
            </a:r>
          </a:p>
        </p:txBody>
      </p:sp>
      <p:sp>
        <p:nvSpPr>
          <p:cNvPr id="4" name="TextBox 3"/>
          <p:cNvSpPr txBox="1"/>
          <p:nvPr/>
        </p:nvSpPr>
        <p:spPr>
          <a:xfrm>
            <a:off x="8818967" y="3228530"/>
            <a:ext cx="3004631" cy="2800767"/>
          </a:xfrm>
          <a:prstGeom prst="rect">
            <a:avLst/>
          </a:prstGeom>
          <a:noFill/>
        </p:spPr>
        <p:txBody>
          <a:bodyPr wrap="square" rtlCol="0">
            <a:spAutoFit/>
          </a:bodyPr>
          <a:lstStyle/>
          <a:p>
            <a:pPr algn="ctr"/>
            <a:r>
              <a:rPr lang="en-US" sz="4400" b="1" i="1" dirty="0">
                <a:latin typeface="Tw Cen MT" panose="020B0602020104020603" pitchFamily="34" charset="0"/>
              </a:rPr>
              <a:t>Energy   </a:t>
            </a:r>
          </a:p>
          <a:p>
            <a:pPr algn="ctr"/>
            <a:r>
              <a:rPr lang="en-US" sz="4400" b="1" i="1" dirty="0">
                <a:latin typeface="Tw Cen MT" panose="020B0602020104020603" pitchFamily="34" charset="0"/>
              </a:rPr>
              <a:t>Conservation </a:t>
            </a:r>
          </a:p>
          <a:p>
            <a:pPr algn="ctr"/>
            <a:r>
              <a:rPr lang="en-US" sz="4400" b="1" i="1" dirty="0">
                <a:latin typeface="Tw Cen MT" panose="020B0602020104020603" pitchFamily="34" charset="0"/>
              </a:rPr>
              <a:t>by</a:t>
            </a:r>
          </a:p>
          <a:p>
            <a:pPr algn="ctr"/>
            <a:r>
              <a:rPr lang="en-US" sz="4400" b="1" i="1" dirty="0">
                <a:latin typeface="Tw Cen MT" panose="020B0602020104020603" pitchFamily="34" charset="0"/>
              </a:rPr>
              <a:t>Timing</a:t>
            </a:r>
            <a:endParaRPr lang="en-US" sz="44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58877113"/>
      </p:ext>
    </p:extLst>
  </p:cSld>
  <p:clrMapOvr>
    <a:masterClrMapping/>
  </p:clrMapOvr>
  <mc:AlternateContent xmlns:mc="http://schemas.openxmlformats.org/markup-compatibility/2006" xmlns:p14="http://schemas.microsoft.com/office/powerpoint/2010/main">
    <mc:Choice Requires="p14">
      <p:transition spd="med" p14:dur="700" advTm="668">
        <p:fade/>
      </p:transition>
    </mc:Choice>
    <mc:Fallback xmlns="">
      <p:transition spd="med" advTm="6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ChangeArrowheads="1"/>
          </p:cNvSpPr>
          <p:nvPr>
            <p:ph type="title"/>
          </p:nvPr>
        </p:nvSpPr>
        <p:spPr>
          <a:xfrm>
            <a:off x="7264278" y="5280074"/>
            <a:ext cx="3006969" cy="1143000"/>
          </a:xfrm>
        </p:spPr>
        <p:txBody>
          <a:bodyPr>
            <a:normAutofit fontScale="90000"/>
          </a:bodyPr>
          <a:lstStyle/>
          <a:p>
            <a:pPr algn="ctr"/>
            <a:r>
              <a:rPr lang="en-US" sz="6000" dirty="0" smtClean="0">
                <a:latin typeface="Tw Cen MT Condensed Extra Bold" panose="020B0803020202020204" pitchFamily="34" charset="0"/>
              </a:rPr>
              <a:t>Examples of Timing</a:t>
            </a:r>
          </a:p>
        </p:txBody>
      </p:sp>
      <p:pic>
        <p:nvPicPr>
          <p:cNvPr id="363522" name="Picture 7" descr="th?id=H"/>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28800" y="533401"/>
            <a:ext cx="1905000" cy="1787525"/>
          </a:xfrm>
          <a:prstGeom prst="rect">
            <a:avLst/>
          </a:prstGeom>
          <a:noFill/>
          <a:ln w="9525">
            <a:noFill/>
            <a:miter lim="800000"/>
            <a:headEnd/>
            <a:tailEnd/>
          </a:ln>
        </p:spPr>
      </p:pic>
      <p:pic>
        <p:nvPicPr>
          <p:cNvPr id="363523" name="Picture 13" descr="th?id=H"/>
          <p:cNvPicPr>
            <a:picLocks noChangeAspect="1" noChangeArrowheads="1"/>
          </p:cNvPicPr>
          <p:nvPr/>
        </p:nvPicPr>
        <p:blipFill>
          <a:blip r:embed="rId6"/>
          <a:srcRect/>
          <a:stretch>
            <a:fillRect/>
          </a:stretch>
        </p:blipFill>
        <p:spPr bwMode="auto">
          <a:xfrm>
            <a:off x="8359344" y="304800"/>
            <a:ext cx="3362325" cy="4572000"/>
          </a:xfrm>
          <a:prstGeom prst="rect">
            <a:avLst/>
          </a:prstGeom>
          <a:noFill/>
          <a:ln w="9525">
            <a:noFill/>
            <a:miter lim="800000"/>
            <a:headEnd/>
            <a:tailEnd/>
          </a:ln>
        </p:spPr>
      </p:pic>
      <p:pic>
        <p:nvPicPr>
          <p:cNvPr id="363524" name="Picture 15" descr="photo_06"/>
          <p:cNvPicPr>
            <a:picLocks noChangeAspect="1" noChangeArrowheads="1"/>
          </p:cNvPicPr>
          <p:nvPr/>
        </p:nvPicPr>
        <p:blipFill>
          <a:blip r:embed="rId7"/>
          <a:srcRect/>
          <a:stretch>
            <a:fillRect/>
          </a:stretch>
        </p:blipFill>
        <p:spPr bwMode="auto">
          <a:xfrm>
            <a:off x="609600" y="2765426"/>
            <a:ext cx="5181600" cy="4092575"/>
          </a:xfrm>
          <a:prstGeom prst="rect">
            <a:avLst/>
          </a:prstGeom>
          <a:noFill/>
          <a:ln w="9525">
            <a:noFill/>
            <a:miter lim="800000"/>
            <a:headEnd/>
            <a:tailEnd/>
          </a:ln>
        </p:spPr>
      </p:pic>
      <p:pic>
        <p:nvPicPr>
          <p:cNvPr id="363525" name="Picture 20" descr="ANd9GcQSaNLuRgRODnqU5rVkNptUkhm8rzRZJ-C1ODwKsxJIng7kztbVbQ"/>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505200" y="1"/>
            <a:ext cx="4724400" cy="3819525"/>
          </a:xfrm>
          <a:prstGeom prst="rect">
            <a:avLst/>
          </a:prstGeom>
          <a:noFill/>
          <a:ln w="9525">
            <a:noFill/>
            <a:miter lim="800000"/>
            <a:headEnd/>
            <a:tailEnd/>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613063779"/>
      </p:ext>
    </p:extLst>
  </p:cSld>
  <p:clrMapOvr>
    <a:masterClrMapping/>
  </p:clrMapOvr>
  <mc:AlternateContent xmlns:mc="http://schemas.openxmlformats.org/markup-compatibility/2006" xmlns:p14="http://schemas.microsoft.com/office/powerpoint/2010/main">
    <mc:Choice Requires="p14">
      <p:transition spd="med" p14:dur="700" advTm="647">
        <p:fade/>
      </p:transition>
    </mc:Choice>
    <mc:Fallback xmlns="">
      <p:transition spd="med" advTm="6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30706" y="-2286000"/>
            <a:ext cx="10637303" cy="10295739"/>
          </a:xfrm>
        </p:spPr>
      </p:pic>
      <p:sp>
        <p:nvSpPr>
          <p:cNvPr id="5" name="TextBox 4"/>
          <p:cNvSpPr txBox="1"/>
          <p:nvPr/>
        </p:nvSpPr>
        <p:spPr>
          <a:xfrm>
            <a:off x="1494981" y="182881"/>
            <a:ext cx="4694804" cy="4031873"/>
          </a:xfrm>
          <a:prstGeom prst="rect">
            <a:avLst/>
          </a:prstGeom>
          <a:noFill/>
        </p:spPr>
        <p:txBody>
          <a:bodyPr wrap="square" rtlCol="0">
            <a:spAutoFit/>
          </a:bodyPr>
          <a:lstStyle/>
          <a:p>
            <a:r>
              <a:rPr lang="en-US" sz="3200" b="1" dirty="0" smtClean="0">
                <a:latin typeface="Tw Cen MT" panose="020B0602020104020603" pitchFamily="34" charset="0"/>
                <a:ea typeface="Times New Roman" panose="02020603050405020304" pitchFamily="18" charset="0"/>
              </a:rPr>
              <a:t>A </a:t>
            </a:r>
            <a:r>
              <a:rPr lang="en-US" sz="3200" b="1" dirty="0">
                <a:latin typeface="Tw Cen MT" panose="020B0602020104020603" pitchFamily="34" charset="0"/>
                <a:ea typeface="Times New Roman" panose="02020603050405020304" pitchFamily="18" charset="0"/>
              </a:rPr>
              <a:t>typical, domestic heat pump water heater runs like a window AC with a    ½ ton compressor</a:t>
            </a:r>
            <a:r>
              <a:rPr lang="en-US" sz="3200" b="1" dirty="0" smtClean="0">
                <a:latin typeface="Tw Cen MT" panose="020B0602020104020603" pitchFamily="34" charset="0"/>
                <a:ea typeface="Times New Roman" panose="02020603050405020304" pitchFamily="18" charset="0"/>
              </a:rPr>
              <a:t>. It takes </a:t>
            </a:r>
            <a:r>
              <a:rPr lang="en-US" sz="3200" b="1" dirty="0">
                <a:latin typeface="Tw Cen MT" panose="020B0602020104020603" pitchFamily="34" charset="0"/>
                <a:ea typeface="Times New Roman" panose="02020603050405020304" pitchFamily="18" charset="0"/>
              </a:rPr>
              <a:t>about </a:t>
            </a:r>
            <a:r>
              <a:rPr lang="en-US" sz="3200" b="1" dirty="0" smtClean="0">
                <a:latin typeface="Tw Cen MT" panose="020B0602020104020603" pitchFamily="34" charset="0"/>
                <a:ea typeface="Times New Roman" panose="02020603050405020304" pitchFamily="18" charset="0"/>
              </a:rPr>
              <a:t>1.5 hours </a:t>
            </a:r>
            <a:r>
              <a:rPr lang="en-US" sz="3200" b="1" dirty="0">
                <a:latin typeface="Tw Cen MT" panose="020B0602020104020603" pitchFamily="34" charset="0"/>
                <a:ea typeface="Times New Roman" panose="02020603050405020304" pitchFamily="18" charset="0"/>
              </a:rPr>
              <a:t>to reheat 25 gallons of water </a:t>
            </a:r>
            <a:r>
              <a:rPr lang="en-US" sz="3200" b="1" dirty="0" smtClean="0">
                <a:latin typeface="Tw Cen MT" panose="020B0602020104020603" pitchFamily="34" charset="0"/>
                <a:ea typeface="Times New Roman" panose="02020603050405020304" pitchFamily="18" charset="0"/>
              </a:rPr>
              <a:t>to</a:t>
            </a:r>
          </a:p>
          <a:p>
            <a:r>
              <a:rPr lang="en-US" sz="3200" b="1" dirty="0" smtClean="0">
                <a:latin typeface="Tw Cen MT" panose="020B0602020104020603" pitchFamily="34" charset="0"/>
                <a:ea typeface="Times New Roman" panose="02020603050405020304" pitchFamily="18" charset="0"/>
              </a:rPr>
              <a:t> 120</a:t>
            </a:r>
            <a:r>
              <a:rPr lang="en-US" sz="3200" b="1" dirty="0">
                <a:latin typeface="Tw Cen MT" panose="020B0602020104020603" pitchFamily="34" charset="0"/>
                <a:ea typeface="Times New Roman" panose="02020603050405020304" pitchFamily="18" charset="0"/>
              </a:rPr>
              <a:t>˚F          </a:t>
            </a:r>
            <a:r>
              <a:rPr lang="en-US" sz="3200" b="1" dirty="0" smtClean="0">
                <a:latin typeface="Tw Cen MT" panose="020B0602020104020603" pitchFamily="34" charset="0"/>
                <a:ea typeface="Times New Roman" panose="02020603050405020304" pitchFamily="18" charset="0"/>
              </a:rPr>
              <a:t>from </a:t>
            </a:r>
          </a:p>
          <a:p>
            <a:r>
              <a:rPr lang="en-US" sz="3200" b="1" dirty="0">
                <a:latin typeface="Tw Cen MT" panose="020B0602020104020603" pitchFamily="34" charset="0"/>
                <a:ea typeface="Times New Roman" panose="02020603050405020304" pitchFamily="18" charset="0"/>
              </a:rPr>
              <a:t> </a:t>
            </a:r>
            <a:r>
              <a:rPr lang="en-US" sz="3200" b="1" dirty="0" smtClean="0">
                <a:latin typeface="Tw Cen MT" panose="020B0602020104020603" pitchFamily="34" charset="0"/>
                <a:ea typeface="Times New Roman" panose="02020603050405020304" pitchFamily="18" charset="0"/>
              </a:rPr>
              <a:t>  80</a:t>
            </a:r>
            <a:r>
              <a:rPr lang="en-US" sz="3200" b="1" dirty="0">
                <a:latin typeface="Tw Cen MT" panose="020B0602020104020603" pitchFamily="34" charset="0"/>
                <a:ea typeface="Times New Roman" panose="02020603050405020304" pitchFamily="18" charset="0"/>
              </a:rPr>
              <a:t>˚F </a:t>
            </a:r>
            <a:r>
              <a:rPr lang="en-US" sz="3200" b="1" dirty="0" smtClean="0">
                <a:latin typeface="Tw Cen MT" panose="020B0602020104020603" pitchFamily="34" charset="0"/>
                <a:ea typeface="Times New Roman" panose="02020603050405020304" pitchFamily="18" charset="0"/>
              </a:rPr>
              <a:t>         input</a:t>
            </a:r>
            <a:r>
              <a:rPr lang="en-US" sz="3200" b="1" dirty="0">
                <a:latin typeface="Tw Cen MT" panose="020B0602020104020603" pitchFamily="34" charset="0"/>
                <a:ea typeface="Times New Roman" panose="02020603050405020304" pitchFamily="18" charset="0"/>
              </a:rPr>
              <a:t>. </a:t>
            </a:r>
            <a:endParaRPr lang="en-US" sz="3200" b="1"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002359845"/>
      </p:ext>
    </p:extLst>
  </p:cSld>
  <p:clrMapOvr>
    <a:masterClrMapping/>
  </p:clrMapOvr>
  <mc:AlternateContent xmlns:mc="http://schemas.openxmlformats.org/markup-compatibility/2006" xmlns:p14="http://schemas.microsoft.com/office/powerpoint/2010/main">
    <mc:Choice Requires="p14">
      <p:transition spd="slow" p14:dur="2000" advTm="383"/>
    </mc:Choice>
    <mc:Fallback xmlns="">
      <p:transition spd="slow" advTm="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445" y="1278614"/>
            <a:ext cx="11511115" cy="4231928"/>
          </a:xfrm>
          <a:prstGeom prst="rect">
            <a:avLst/>
          </a:prstGeom>
        </p:spPr>
        <p:txBody>
          <a:bodyPr wrap="square">
            <a:spAutoFit/>
          </a:bodyPr>
          <a:lstStyle/>
          <a:p>
            <a:pPr algn="ctr">
              <a:tabLst>
                <a:tab pos="-914400" algn="l"/>
                <a:tab pos="-457200" algn="l"/>
                <a:tab pos="0" algn="l"/>
                <a:tab pos="457200" algn="l"/>
                <a:tab pos="685800" algn="l"/>
                <a:tab pos="1371600" algn="l"/>
              </a:tabLst>
            </a:pPr>
            <a:r>
              <a:rPr lang="en-US" sz="3400" b="1" dirty="0">
                <a:latin typeface="Tw Cen MT Condensed Extra Bold" panose="020B0803020202020204" pitchFamily="34" charset="0"/>
              </a:rPr>
              <a:t>IMPROVE THE ECONOMY WHILE CUTTING CARBON EMISSIONS</a:t>
            </a:r>
          </a:p>
          <a:p>
            <a:pPr algn="ctr">
              <a:spcAft>
                <a:spcPts val="600"/>
              </a:spcAft>
            </a:pPr>
            <a:r>
              <a:rPr lang="en-US" sz="3500" b="1" dirty="0" smtClean="0">
                <a:latin typeface="Times New Roman" panose="02020603050405020304" pitchFamily="18" charset="0"/>
                <a:cs typeface="Times New Roman" panose="02020603050405020304" pitchFamily="18" charset="0"/>
              </a:rPr>
              <a:t>Inverted </a:t>
            </a:r>
            <a:r>
              <a:rPr lang="en-US" sz="3500" b="1" dirty="0">
                <a:latin typeface="Times New Roman" panose="02020603050405020304" pitchFamily="18" charset="0"/>
                <a:cs typeface="Times New Roman" panose="02020603050405020304" pitchFamily="18" charset="0"/>
              </a:rPr>
              <a:t>Demand Compliant Construction		</a:t>
            </a:r>
            <a:endParaRPr lang="en-US" sz="3500" b="1" dirty="0" smtClean="0">
              <a:latin typeface="Times New Roman" panose="02020603050405020304" pitchFamily="18" charset="0"/>
              <a:cs typeface="Times New Roman" panose="02020603050405020304" pitchFamily="18" charset="0"/>
            </a:endParaRPr>
          </a:p>
          <a:p>
            <a:pPr algn="ctr">
              <a:spcAft>
                <a:spcPts val="600"/>
              </a:spcAft>
            </a:pPr>
            <a:r>
              <a:rPr lang="en-US" sz="3500" b="1" dirty="0" smtClean="0">
                <a:latin typeface="Times New Roman" panose="02020603050405020304" pitchFamily="18" charset="0"/>
                <a:cs typeface="Times New Roman" panose="02020603050405020304" pitchFamily="18" charset="0"/>
              </a:rPr>
              <a:t>Second Part</a:t>
            </a:r>
          </a:p>
          <a:p>
            <a:pPr>
              <a:spcAft>
                <a:spcPts val="600"/>
              </a:spcAft>
              <a:tabLst>
                <a:tab pos="2227263" algn="l"/>
              </a:tabLst>
            </a:pPr>
            <a:r>
              <a:rPr lang="en-US" sz="3500" b="1" dirty="0" smtClean="0">
                <a:latin typeface="Times New Roman" panose="02020603050405020304" pitchFamily="18" charset="0"/>
                <a:cs typeface="Times New Roman" panose="02020603050405020304" pitchFamily="18" charset="0"/>
              </a:rPr>
              <a:t> </a:t>
            </a:r>
          </a:p>
          <a:p>
            <a:pPr marL="457200" indent="-457200">
              <a:spcAft>
                <a:spcPts val="600"/>
              </a:spcAft>
              <a:buFont typeface="Arial" panose="020B0604020202020204" pitchFamily="34" charset="0"/>
              <a:buChar char="•"/>
              <a:tabLst>
                <a:tab pos="2227263" algn="l"/>
              </a:tabLst>
            </a:pPr>
            <a:r>
              <a:rPr lang="en-US" sz="3500" b="1" dirty="0" smtClean="0"/>
              <a:t>What </a:t>
            </a:r>
            <a:r>
              <a:rPr lang="en-US" sz="3500" b="1" dirty="0"/>
              <a:t>is IDCC?     </a:t>
            </a:r>
            <a:endParaRPr lang="en-US" sz="3500" b="1" dirty="0" smtClean="0"/>
          </a:p>
          <a:p>
            <a:pPr marL="457200" indent="-457200">
              <a:spcAft>
                <a:spcPts val="600"/>
              </a:spcAft>
              <a:buFont typeface="Arial" panose="020B0604020202020204" pitchFamily="34" charset="0"/>
              <a:buChar char="•"/>
              <a:tabLst>
                <a:tab pos="2227263" algn="l"/>
              </a:tabLst>
            </a:pPr>
            <a:r>
              <a:rPr lang="en-US" sz="3500" b="1" dirty="0" smtClean="0"/>
              <a:t>Why </a:t>
            </a:r>
            <a:r>
              <a:rPr lang="en-US" sz="3500" b="1" dirty="0"/>
              <a:t>is it so defined</a:t>
            </a:r>
            <a:r>
              <a:rPr lang="en-US" sz="3500" b="1" dirty="0" smtClean="0"/>
              <a:t>?</a:t>
            </a:r>
          </a:p>
          <a:p>
            <a:pPr marL="457200" indent="-457200">
              <a:spcAft>
                <a:spcPts val="600"/>
              </a:spcAft>
              <a:buFont typeface="Arial" panose="020B0604020202020204" pitchFamily="34" charset="0"/>
              <a:buChar char="•"/>
              <a:tabLst>
                <a:tab pos="2227263" algn="l"/>
              </a:tabLst>
            </a:pPr>
            <a:r>
              <a:rPr lang="en-US" sz="3500" b="1" dirty="0" smtClean="0"/>
              <a:t>Why </a:t>
            </a:r>
            <a:r>
              <a:rPr lang="en-US" sz="3500" b="1" dirty="0"/>
              <a:t>does it cost &lt; $0?</a:t>
            </a:r>
          </a:p>
        </p:txBody>
      </p:sp>
      <p:sp>
        <p:nvSpPr>
          <p:cNvPr id="3" name="TextBox 2"/>
          <p:cNvSpPr txBox="1"/>
          <p:nvPr/>
        </p:nvSpPr>
        <p:spPr>
          <a:xfrm>
            <a:off x="6264879" y="3620527"/>
            <a:ext cx="4992130" cy="1836465"/>
          </a:xfrm>
          <a:prstGeom prst="rect">
            <a:avLst/>
          </a:prstGeom>
          <a:noFill/>
        </p:spPr>
        <p:txBody>
          <a:bodyPr wrap="square" rtlCol="0">
            <a:spAutoFit/>
          </a:bodyPr>
          <a:lstStyle/>
          <a:p>
            <a:pPr>
              <a:lnSpc>
                <a:spcPts val="4600"/>
              </a:lnSpc>
            </a:pPr>
            <a:r>
              <a:rPr lang="en-US" sz="3600" b="1" dirty="0" smtClean="0"/>
              <a:t>Store electricity when it is cheap for use when it is expensive.</a:t>
            </a:r>
            <a:endParaRPr lang="en-US" sz="3600" b="1" dirty="0"/>
          </a:p>
        </p:txBody>
      </p:sp>
    </p:spTree>
    <p:extLst>
      <p:ext uri="{BB962C8B-B14F-4D97-AF65-F5344CB8AC3E}">
        <p14:creationId xmlns:p14="http://schemas.microsoft.com/office/powerpoint/2010/main" val="4178157858"/>
      </p:ext>
    </p:extLst>
  </p:cSld>
  <p:clrMapOvr>
    <a:masterClrMapping/>
  </p:clrMapOvr>
  <mc:AlternateContent xmlns:mc="http://schemas.openxmlformats.org/markup-compatibility/2006" xmlns:p14="http://schemas.microsoft.com/office/powerpoint/2010/main">
    <mc:Choice Requires="p14">
      <p:transition spd="slow" p14:dur="2000" advTm="696"/>
    </mc:Choice>
    <mc:Fallback xmlns="">
      <p:transition spd="slow" advTm="69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3726" y="-286358"/>
            <a:ext cx="8647773" cy="15978931"/>
          </a:xfrm>
        </p:spPr>
      </p:pic>
    </p:spTree>
    <p:extLst>
      <p:ext uri="{BB962C8B-B14F-4D97-AF65-F5344CB8AC3E}">
        <p14:creationId xmlns:p14="http://schemas.microsoft.com/office/powerpoint/2010/main" val="2231606974"/>
      </p:ext>
    </p:extLst>
  </p:cSld>
  <p:clrMapOvr>
    <a:masterClrMapping/>
  </p:clrMapOvr>
  <mc:AlternateContent xmlns:mc="http://schemas.openxmlformats.org/markup-compatibility/2006" xmlns:p14="http://schemas.microsoft.com/office/powerpoint/2010/main">
    <mc:Choice Requires="p14">
      <p:transition spd="slow" p14:dur="2000" advTm="707"/>
    </mc:Choice>
    <mc:Fallback xmlns="">
      <p:transition spd="slow" advTm="70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1178" y="-8047755"/>
            <a:ext cx="8386151" cy="15495519"/>
          </a:xfrm>
        </p:spPr>
      </p:pic>
    </p:spTree>
    <p:extLst>
      <p:ext uri="{BB962C8B-B14F-4D97-AF65-F5344CB8AC3E}">
        <p14:creationId xmlns:p14="http://schemas.microsoft.com/office/powerpoint/2010/main" val="1773411837"/>
      </p:ext>
    </p:extLst>
  </p:cSld>
  <p:clrMapOvr>
    <a:masterClrMapping/>
  </p:clrMapOvr>
  <mc:AlternateContent xmlns:mc="http://schemas.openxmlformats.org/markup-compatibility/2006" xmlns:p14="http://schemas.microsoft.com/office/powerpoint/2010/main">
    <mc:Choice Requires="p14">
      <p:transition spd="slow" p14:dur="2000" advTm="61"/>
    </mc:Choice>
    <mc:Fallback xmlns="">
      <p:transition spd="slow" advTm="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33400"/>
            <a:ext cx="14859000" cy="9906000"/>
          </a:xfrm>
          <a:prstGeom prst="rect">
            <a:avLst/>
          </a:prstGeom>
        </p:spPr>
      </p:pic>
      <p:sp>
        <p:nvSpPr>
          <p:cNvPr id="2" name="Rectangle 1"/>
          <p:cNvSpPr/>
          <p:nvPr/>
        </p:nvSpPr>
        <p:spPr>
          <a:xfrm>
            <a:off x="4218039" y="2355272"/>
            <a:ext cx="4291780" cy="3416320"/>
          </a:xfrm>
          <a:prstGeom prst="rect">
            <a:avLst/>
          </a:prstGeom>
        </p:spPr>
        <p:txBody>
          <a:bodyPr wrap="square">
            <a:spAutoFit/>
          </a:bodyPr>
          <a:lstStyle/>
          <a:p>
            <a:pPr algn="ctr"/>
            <a:r>
              <a:rPr lang="en-US" sz="3600" dirty="0">
                <a:solidFill>
                  <a:srgbClr val="000000"/>
                </a:solidFill>
                <a:latin typeface="Tw Cen MT Condensed Extra Bold" panose="020B0803020202020204" pitchFamily="34" charset="0"/>
                <a:ea typeface="Times New Roman" panose="02020603050405020304" pitchFamily="18" charset="0"/>
              </a:rPr>
              <a:t>The need for Reliability makes Backup Power </a:t>
            </a:r>
            <a:r>
              <a:rPr lang="en-US" sz="3600" dirty="0" smtClean="0">
                <a:solidFill>
                  <a:srgbClr val="000000"/>
                </a:solidFill>
                <a:latin typeface="Tw Cen MT Condensed Extra Bold" panose="020B0803020202020204" pitchFamily="34" charset="0"/>
                <a:ea typeface="Times New Roman" panose="02020603050405020304" pitchFamily="18" charset="0"/>
              </a:rPr>
              <a:t>economical NOW for </a:t>
            </a:r>
            <a:r>
              <a:rPr lang="en-US" sz="3600" dirty="0">
                <a:solidFill>
                  <a:srgbClr val="000000"/>
                </a:solidFill>
                <a:latin typeface="Tw Cen MT Condensed Extra Bold" panose="020B0803020202020204" pitchFamily="34" charset="0"/>
                <a:ea typeface="Times New Roman" panose="02020603050405020304" pitchFamily="18" charset="0"/>
              </a:rPr>
              <a:t>many buildings; perhaps those that use most of US electricity. </a:t>
            </a:r>
            <a:endParaRPr lang="en-US" sz="3600" dirty="0">
              <a:latin typeface="Tw Cen MT Condensed Extra Bold" panose="020B0803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6686480"/>
      </p:ext>
    </p:extLst>
  </p:cSld>
  <p:clrMapOvr>
    <a:masterClrMapping/>
  </p:clrMapOvr>
  <mc:AlternateContent xmlns:mc="http://schemas.openxmlformats.org/markup-compatibility/2006" xmlns:p14="http://schemas.microsoft.com/office/powerpoint/2010/main">
    <mc:Choice Requires="p14">
      <p:transition spd="med" p14:dur="700" advTm="117">
        <p:fade/>
      </p:transition>
    </mc:Choice>
    <mc:Fallback xmlns="">
      <p:transition spd="med" advTm="1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8729" y="-850329"/>
            <a:ext cx="5825252" cy="4423211"/>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Good Utility </a:t>
            </a:r>
            <a:r>
              <a:rPr lang="en-US" b="1" dirty="0" smtClean="0"/>
              <a:t>					</a:t>
            </a:r>
            <a:r>
              <a:rPr lang="en-US" b="1" dirty="0"/>
              <a:t>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Less Economic </a:t>
            </a:r>
            <a:r>
              <a:rPr lang="en-US" sz="3900" b="1" dirty="0">
                <a:solidFill>
                  <a:srgbClr val="7030A0"/>
                </a:solidFill>
              </a:rPr>
              <a:t>Dispatch</a:t>
            </a:r>
          </a:p>
          <a:p>
            <a:pPr>
              <a:lnSpc>
                <a:spcPct val="110000"/>
              </a:lnSpc>
            </a:pPr>
            <a:r>
              <a:rPr lang="en-US" sz="3900" b="1" dirty="0" smtClean="0">
                <a:solidFill>
                  <a:srgbClr val="0070C0"/>
                </a:solidFill>
              </a:rPr>
              <a:t>4-hour Grid Reliability</a:t>
            </a:r>
          </a:p>
          <a:p>
            <a:pPr>
              <a:lnSpc>
                <a:spcPct val="110000"/>
              </a:lnSpc>
            </a:pPr>
            <a:r>
              <a:rPr lang="en-US" sz="3900" b="1" dirty="0" smtClean="0">
                <a:solidFill>
                  <a:srgbClr val="FF0000"/>
                </a:solidFill>
              </a:rPr>
              <a:t>Smart Retail Prices</a:t>
            </a:r>
            <a:endParaRPr lang="en-US" sz="3900" b="1" dirty="0">
              <a:solidFill>
                <a:srgbClr val="FF0000"/>
              </a:solidFill>
            </a:endParaRPr>
          </a:p>
          <a:p>
            <a:pPr>
              <a:lnSpc>
                <a:spcPct val="110000"/>
              </a:lnSpc>
            </a:pPr>
            <a:r>
              <a:rPr lang="en-US" sz="3900" b="1" dirty="0" smtClean="0">
                <a:solidFill>
                  <a:srgbClr val="7030A0"/>
                </a:solidFill>
              </a:rPr>
              <a:t>Independent Rate Classes</a:t>
            </a:r>
            <a:endParaRPr lang="en-US" sz="3900" b="1" dirty="0">
              <a:solidFill>
                <a:srgbClr val="7030A0"/>
              </a:solidFill>
            </a:endParaRPr>
          </a:p>
          <a:p>
            <a:pPr>
              <a:lnSpc>
                <a:spcPct val="110000"/>
              </a:lnSpc>
            </a:pPr>
            <a:r>
              <a:rPr lang="en-US" sz="3900" b="1" dirty="0" smtClean="0">
                <a:solidFill>
                  <a:srgbClr val="FF0000"/>
                </a:solidFill>
              </a:rPr>
              <a:t>Smart Demand </a:t>
            </a:r>
            <a:r>
              <a:rPr lang="en-US" sz="3900" b="1" dirty="0">
                <a:solidFill>
                  <a:srgbClr val="FF0000"/>
                </a:solidFill>
              </a:rPr>
              <a:t>Charges</a:t>
            </a:r>
          </a:p>
          <a:p>
            <a:pPr>
              <a:lnSpc>
                <a:spcPct val="110000"/>
              </a:lnSpc>
            </a:pPr>
            <a:r>
              <a:rPr lang="en-US" sz="3900" b="1" dirty="0" smtClean="0">
                <a:solidFill>
                  <a:srgbClr val="7030A0"/>
                </a:solidFill>
              </a:rPr>
              <a:t>Reward Timing &amp; EE</a:t>
            </a:r>
          </a:p>
          <a:p>
            <a:pPr>
              <a:lnSpc>
                <a:spcPct val="110000"/>
              </a:lnSpc>
            </a:pPr>
            <a:r>
              <a:rPr lang="en-US" sz="3900" b="1" dirty="0" smtClean="0">
                <a:solidFill>
                  <a:srgbClr val="FF0000"/>
                </a:solidFill>
              </a:rPr>
              <a:t>Smart Demand Response</a:t>
            </a:r>
            <a:endParaRPr lang="en-US" sz="3900" b="1" dirty="0">
              <a:solidFill>
                <a:srgbClr val="FF0000"/>
              </a:solidFill>
            </a:endParaRPr>
          </a:p>
          <a:p>
            <a:pPr>
              <a:lnSpc>
                <a:spcPct val="110000"/>
              </a:lnSpc>
            </a:pPr>
            <a:r>
              <a:rPr lang="en-US" sz="3900" b="1" dirty="0" smtClean="0">
                <a:solidFill>
                  <a:srgbClr val="FF0000"/>
                </a:solidFill>
              </a:rPr>
              <a:t>Smart Performance </a:t>
            </a:r>
            <a:r>
              <a:rPr lang="en-US" sz="3900" b="1" dirty="0">
                <a:solidFill>
                  <a:srgbClr val="FF0000"/>
                </a:solidFill>
              </a:rPr>
              <a:t>Incentives</a:t>
            </a:r>
          </a:p>
          <a:p>
            <a:pPr>
              <a:lnSpc>
                <a:spcPct val="110000"/>
              </a:lnSpc>
            </a:pPr>
            <a:r>
              <a:rPr lang="en-US" sz="3900" b="1" dirty="0" smtClean="0">
                <a:solidFill>
                  <a:srgbClr val="0070C0"/>
                </a:solidFill>
              </a:rPr>
              <a:t>Buy </a:t>
            </a:r>
            <a:r>
              <a:rPr lang="en-US" sz="3900" b="1" dirty="0">
                <a:solidFill>
                  <a:srgbClr val="0070C0"/>
                </a:solidFill>
              </a:rPr>
              <a:t>Electricity Services</a:t>
            </a:r>
          </a:p>
          <a:p>
            <a:endParaRPr lang="en-US" dirty="0"/>
          </a:p>
        </p:txBody>
      </p:sp>
      <p:sp>
        <p:nvSpPr>
          <p:cNvPr id="4" name="TextBox 3"/>
          <p:cNvSpPr txBox="1"/>
          <p:nvPr/>
        </p:nvSpPr>
        <p:spPr>
          <a:xfrm>
            <a:off x="6808305" y="1315198"/>
            <a:ext cx="5032513" cy="6765955"/>
          </a:xfrm>
          <a:prstGeom prst="rect">
            <a:avLst/>
          </a:prstGeom>
          <a:noFill/>
        </p:spPr>
        <p:txBody>
          <a:bodyPr wrap="square" rtlCol="0">
            <a:spAutoFit/>
          </a:bodyPr>
          <a:lstStyle/>
          <a:p>
            <a:pPr algn="ctr">
              <a:lnSpc>
                <a:spcPct val="90000"/>
              </a:lnSpc>
              <a:spcBef>
                <a:spcPts val="1000"/>
              </a:spcBef>
            </a:pPr>
            <a:r>
              <a:rPr lang="en-US" sz="3000" b="1" dirty="0" smtClean="0"/>
              <a:t>                        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Stronger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No 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More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Better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Retrofits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Advanced </a:t>
            </a:r>
            <a:r>
              <a:rPr lang="en-US" sz="3000" b="1" dirty="0">
                <a:solidFill>
                  <a:srgbClr val="7030A0"/>
                </a:solidFill>
              </a:rPr>
              <a:t>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Invest on Demand Side</a:t>
            </a:r>
            <a:endParaRPr lang="en-US" sz="3000" b="1" dirty="0">
              <a:solidFill>
                <a:srgbClr val="0070C0"/>
              </a:solidFill>
            </a:endParaRP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88433">
            <a:off x="2712033" y="1211359"/>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03212">
            <a:off x="7153628" y="901840"/>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138174595"/>
      </p:ext>
    </p:extLst>
  </p:cSld>
  <p:clrMapOvr>
    <a:masterClrMapping/>
  </p:clrMapOvr>
  <mc:AlternateContent xmlns:mc="http://schemas.openxmlformats.org/markup-compatibility/2006" xmlns:p14="http://schemas.microsoft.com/office/powerpoint/2010/main">
    <mc:Choice Requires="p14">
      <p:transition spd="slow" p14:dur="2000" advTm="831"/>
    </mc:Choice>
    <mc:Fallback xmlns="">
      <p:transition spd="slow" advTm="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000" y="1379219"/>
            <a:ext cx="8697685" cy="5402580"/>
          </a:xfrm>
          <a:prstGeom prst="rect">
            <a:avLst/>
          </a:prstGeom>
        </p:spPr>
      </p:pic>
      <p:sp>
        <p:nvSpPr>
          <p:cNvPr id="2" name="Rectangle 1"/>
          <p:cNvSpPr/>
          <p:nvPr/>
        </p:nvSpPr>
        <p:spPr>
          <a:xfrm>
            <a:off x="1" y="469969"/>
            <a:ext cx="12010768" cy="7217360"/>
          </a:xfrm>
          <a:prstGeom prst="rect">
            <a:avLst/>
          </a:prstGeom>
        </p:spPr>
        <p:txBody>
          <a:bodyPr wrap="square">
            <a:spAutoFit/>
          </a:bodyPr>
          <a:lstStyle/>
          <a:p>
            <a:pPr algn="ctr"/>
            <a:r>
              <a:rPr lang="en-US" sz="4400" dirty="0" smtClean="0">
                <a:latin typeface="Tw Cen MT" panose="020B0602020104020603" pitchFamily="34" charset="0"/>
                <a:ea typeface="Times New Roman" panose="02020603050405020304" pitchFamily="18" charset="0"/>
              </a:rPr>
              <a:t>Fossil-fueled </a:t>
            </a:r>
            <a:r>
              <a:rPr lang="en-US" sz="4400" dirty="0">
                <a:latin typeface="Tw Cen MT" panose="020B0602020104020603" pitchFamily="34" charset="0"/>
                <a:ea typeface="Times New Roman" panose="02020603050405020304" pitchFamily="18" charset="0"/>
              </a:rPr>
              <a:t>Backup Power </a:t>
            </a:r>
            <a:r>
              <a:rPr lang="en-US" sz="4400" dirty="0" smtClean="0">
                <a:latin typeface="Tw Cen MT" panose="020B0602020104020603" pitchFamily="34" charset="0"/>
                <a:ea typeface="Times New Roman" panose="02020603050405020304" pitchFamily="18" charset="0"/>
              </a:rPr>
              <a:t>Ruled Out</a:t>
            </a:r>
          </a:p>
          <a:p>
            <a:r>
              <a:rPr lang="en-US" sz="3800" b="1" dirty="0">
                <a:latin typeface="Tw Cen MT" panose="020B0602020104020603" pitchFamily="34" charset="0"/>
                <a:ea typeface="Times New Roman" panose="02020603050405020304" pitchFamily="18" charset="0"/>
              </a:rPr>
              <a:t>	</a:t>
            </a:r>
            <a:r>
              <a:rPr lang="en-US" sz="3800" b="1" dirty="0" smtClean="0">
                <a:ea typeface="Times New Roman" panose="02020603050405020304" pitchFamily="18" charset="0"/>
              </a:rPr>
              <a:t> </a:t>
            </a:r>
            <a:r>
              <a:rPr lang="en-US" sz="3300" b="1" dirty="0" smtClean="0">
                <a:ea typeface="Times New Roman" panose="02020603050405020304" pitchFamily="18" charset="0"/>
              </a:rPr>
              <a:t>Much more </a:t>
            </a:r>
            <a:r>
              <a:rPr lang="en-US" sz="3300" b="1" dirty="0">
                <a:ea typeface="Times New Roman" panose="02020603050405020304" pitchFamily="18" charset="0"/>
              </a:rPr>
              <a:t>expensive </a:t>
            </a:r>
            <a:r>
              <a:rPr lang="en-US" sz="3300" b="1" dirty="0" smtClean="0">
                <a:ea typeface="Times New Roman" panose="02020603050405020304" pitchFamily="18" charset="0"/>
              </a:rPr>
              <a:t>	       1/2 </a:t>
            </a:r>
            <a:r>
              <a:rPr lang="en-US" sz="3300" b="1" dirty="0">
                <a:ea typeface="Times New Roman" panose="02020603050405020304" pitchFamily="18" charset="0"/>
              </a:rPr>
              <a:t>as </a:t>
            </a:r>
            <a:r>
              <a:rPr lang="en-US" sz="3300" b="1" dirty="0" smtClean="0">
                <a:ea typeface="Times New Roman" panose="02020603050405020304" pitchFamily="18" charset="0"/>
              </a:rPr>
              <a:t>efficient as utility equip</a:t>
            </a:r>
          </a:p>
          <a:p>
            <a:r>
              <a:rPr lang="en-US" sz="3200" dirty="0">
                <a:ea typeface="Times New Roman" panose="02020603050405020304" pitchFamily="18" charset="0"/>
              </a:rPr>
              <a:t> </a:t>
            </a:r>
            <a:r>
              <a:rPr lang="en-US" sz="3200" dirty="0" smtClean="0">
                <a:ea typeface="Times New Roman" panose="02020603050405020304" pitchFamily="18" charset="0"/>
              </a:rPr>
              <a:t>                       	      	                         </a:t>
            </a:r>
            <a:r>
              <a:rPr lang="en-US" sz="3300" b="1" dirty="0" smtClean="0">
                <a:ea typeface="Times New Roman" panose="02020603050405020304" pitchFamily="18" charset="0"/>
              </a:rPr>
              <a:t>“Eyesore,” </a:t>
            </a:r>
            <a:r>
              <a:rPr lang="en-US" sz="3300" b="1" dirty="0">
                <a:ea typeface="Times New Roman" panose="02020603050405020304" pitchFamily="18" charset="0"/>
              </a:rPr>
              <a:t>weather </a:t>
            </a:r>
            <a:r>
              <a:rPr lang="en-US" sz="3300" b="1" dirty="0" smtClean="0">
                <a:ea typeface="Times New Roman" panose="02020603050405020304" pitchFamily="18" charset="0"/>
              </a:rPr>
              <a:t>beaten,  </a:t>
            </a:r>
          </a:p>
          <a:p>
            <a:r>
              <a:rPr lang="en-US" sz="3200" b="1" dirty="0">
                <a:ea typeface="Times New Roman" panose="02020603050405020304" pitchFamily="18" charset="0"/>
              </a:rPr>
              <a:t> </a:t>
            </a:r>
            <a:r>
              <a:rPr lang="en-US" sz="3200" b="1" dirty="0" smtClean="0">
                <a:ea typeface="Times New Roman" panose="02020603050405020304" pitchFamily="18" charset="0"/>
              </a:rPr>
              <a:t>                                	                              </a:t>
            </a:r>
            <a:r>
              <a:rPr lang="en-US" sz="3300" b="1" dirty="0" smtClean="0">
                <a:ea typeface="Times New Roman" panose="02020603050405020304" pitchFamily="18" charset="0"/>
              </a:rPr>
              <a:t>bulky, noisy, hard to maintain  </a:t>
            </a:r>
            <a:r>
              <a:rPr lang="en-US" sz="3200" b="1" dirty="0" smtClean="0">
                <a:ea typeface="Times New Roman" panose="02020603050405020304" pitchFamily="18" charset="0"/>
              </a:rPr>
              <a:t>                                           </a:t>
            </a:r>
          </a:p>
          <a:p>
            <a:r>
              <a:rPr lang="en-US" sz="3200" b="1" dirty="0" smtClean="0">
                <a:ea typeface="Times New Roman" panose="02020603050405020304" pitchFamily="18" charset="0"/>
              </a:rPr>
              <a:t> </a:t>
            </a:r>
            <a:r>
              <a:rPr lang="en-US" sz="2800" b="1" dirty="0" smtClean="0">
                <a:ea typeface="Times New Roman" panose="02020603050405020304" pitchFamily="18" charset="0"/>
              </a:rPr>
              <a:t>                                      	                               </a:t>
            </a:r>
            <a:r>
              <a:rPr lang="en-US" sz="3200" b="1" dirty="0" smtClean="0">
                <a:ea typeface="Times New Roman" panose="02020603050405020304" pitchFamily="18" charset="0"/>
              </a:rPr>
              <a:t>Unreliable equipment &amp; fuel  </a:t>
            </a:r>
          </a:p>
          <a:p>
            <a:r>
              <a:rPr lang="en-US" sz="3200" b="1" dirty="0">
                <a:ea typeface="Times New Roman" panose="02020603050405020304" pitchFamily="18" charset="0"/>
              </a:rPr>
              <a:t> </a:t>
            </a:r>
            <a:r>
              <a:rPr lang="en-US" sz="3200" b="1" dirty="0" smtClean="0">
                <a:ea typeface="Times New Roman" panose="02020603050405020304" pitchFamily="18" charset="0"/>
              </a:rPr>
              <a:t>                                  	                              </a:t>
            </a:r>
            <a:r>
              <a:rPr lang="en-US" sz="3300" b="1" dirty="0" smtClean="0">
                <a:ea typeface="Times New Roman" panose="02020603050405020304" pitchFamily="18" charset="0"/>
              </a:rPr>
              <a:t>source</a:t>
            </a:r>
          </a:p>
          <a:p>
            <a:r>
              <a:rPr lang="en-US" sz="3200" b="1" dirty="0" smtClean="0">
                <a:ea typeface="Times New Roman" panose="02020603050405020304" pitchFamily="18" charset="0"/>
              </a:rPr>
              <a:t>                                            	                 </a:t>
            </a:r>
            <a:r>
              <a:rPr lang="en-US" sz="3300" b="1" dirty="0" smtClean="0">
                <a:ea typeface="Times New Roman" panose="02020603050405020304" pitchFamily="18" charset="0"/>
              </a:rPr>
              <a:t>Can be dangerous                                                                               </a:t>
            </a:r>
          </a:p>
          <a:p>
            <a:r>
              <a:rPr lang="en-US" sz="3200" b="1" dirty="0">
                <a:ea typeface="Times New Roman" panose="02020603050405020304" pitchFamily="18" charset="0"/>
              </a:rPr>
              <a:t> </a:t>
            </a:r>
            <a:r>
              <a:rPr lang="en-US" sz="3200" b="1" dirty="0" smtClean="0">
                <a:ea typeface="Times New Roman" panose="02020603050405020304" pitchFamily="18" charset="0"/>
              </a:rPr>
              <a:t>                                          	                 </a:t>
            </a:r>
            <a:r>
              <a:rPr lang="en-US" sz="3300" b="1" dirty="0" smtClean="0">
                <a:ea typeface="Times New Roman" panose="02020603050405020304" pitchFamily="18" charset="0"/>
              </a:rPr>
              <a:t>No tax subsidy </a:t>
            </a:r>
          </a:p>
          <a:p>
            <a:r>
              <a:rPr lang="en-US" sz="2800" b="1" dirty="0" smtClean="0">
                <a:ea typeface="Times New Roman" panose="02020603050405020304" pitchFamily="18" charset="0"/>
              </a:rPr>
              <a:t>                                              	                   </a:t>
            </a:r>
            <a:r>
              <a:rPr lang="en-US" sz="3300" b="1" dirty="0" smtClean="0">
                <a:ea typeface="Times New Roman" panose="02020603050405020304" pitchFamily="18" charset="0"/>
              </a:rPr>
              <a:t>No </a:t>
            </a:r>
            <a:r>
              <a:rPr lang="en-US" sz="3300" b="1" dirty="0">
                <a:ea typeface="Times New Roman" panose="02020603050405020304" pitchFamily="18" charset="0"/>
              </a:rPr>
              <a:t>benefit </a:t>
            </a:r>
            <a:r>
              <a:rPr lang="en-US" sz="3300" b="1" dirty="0" smtClean="0">
                <a:ea typeface="Times New Roman" panose="02020603050405020304" pitchFamily="18" charset="0"/>
              </a:rPr>
              <a:t>if no power outage </a:t>
            </a:r>
            <a:endParaRPr lang="en-US" sz="3300" b="1" dirty="0">
              <a:ea typeface="Times New Roman" panose="02020603050405020304" pitchFamily="18" charset="0"/>
            </a:endParaRPr>
          </a:p>
          <a:p>
            <a:r>
              <a:rPr lang="en-US" sz="3200" b="1" dirty="0" smtClean="0">
                <a:ea typeface="Times New Roman" panose="02020603050405020304" pitchFamily="18" charset="0"/>
              </a:rPr>
              <a:t>                                       		                 </a:t>
            </a:r>
            <a:r>
              <a:rPr lang="en-US" sz="3300" b="1" dirty="0" smtClean="0">
                <a:ea typeface="Times New Roman" panose="02020603050405020304" pitchFamily="18" charset="0"/>
              </a:rPr>
              <a:t>No “in-home” energy </a:t>
            </a:r>
          </a:p>
          <a:p>
            <a:r>
              <a:rPr lang="en-US" sz="3200" b="1" dirty="0">
                <a:ea typeface="Times New Roman" panose="02020603050405020304" pitchFamily="18" charset="0"/>
              </a:rPr>
              <a:t> </a:t>
            </a:r>
            <a:r>
              <a:rPr lang="en-US" sz="3200" b="1" dirty="0" smtClean="0">
                <a:ea typeface="Times New Roman" panose="02020603050405020304" pitchFamily="18" charset="0"/>
              </a:rPr>
              <a:t>                                       	                     </a:t>
            </a:r>
            <a:r>
              <a:rPr lang="en-US" sz="3300" b="1" dirty="0" smtClean="0">
                <a:ea typeface="Times New Roman" panose="02020603050405020304" pitchFamily="18" charset="0"/>
              </a:rPr>
              <a:t>conservation incentive</a:t>
            </a:r>
          </a:p>
          <a:p>
            <a:r>
              <a:rPr lang="en-US" sz="3200" b="1" dirty="0">
                <a:ea typeface="Times New Roman" panose="02020603050405020304" pitchFamily="18" charset="0"/>
              </a:rPr>
              <a:t> </a:t>
            </a:r>
            <a:r>
              <a:rPr lang="en-US" sz="3200" b="1" dirty="0" smtClean="0">
                <a:ea typeface="Times New Roman" panose="02020603050405020304" pitchFamily="18" charset="0"/>
              </a:rPr>
              <a:t>                                       	                 </a:t>
            </a:r>
            <a:r>
              <a:rPr lang="en-US" sz="3300" b="1" dirty="0" smtClean="0">
                <a:ea typeface="Times New Roman" panose="02020603050405020304" pitchFamily="18" charset="0"/>
              </a:rPr>
              <a:t>Can’t reduce </a:t>
            </a:r>
            <a:r>
              <a:rPr lang="en-US" sz="3300" b="1" dirty="0">
                <a:ea typeface="Times New Roman" panose="02020603050405020304" pitchFamily="18" charset="0"/>
              </a:rPr>
              <a:t>CO</a:t>
            </a:r>
            <a:r>
              <a:rPr lang="en-US" sz="3300" b="1" baseline="-25000" dirty="0">
                <a:ea typeface="Times New Roman" panose="02020603050405020304" pitchFamily="18" charset="0"/>
              </a:rPr>
              <a:t>2</a:t>
            </a:r>
            <a:r>
              <a:rPr lang="en-US" sz="3300" b="1" dirty="0">
                <a:ea typeface="Times New Roman" panose="02020603050405020304" pitchFamily="18" charset="0"/>
              </a:rPr>
              <a:t> </a:t>
            </a:r>
          </a:p>
          <a:p>
            <a:pPr marL="914400" lvl="1" indent="-457200">
              <a:buFont typeface="Arial" panose="020B0604020202020204" pitchFamily="34" charset="0"/>
              <a:buChar char="•"/>
            </a:pPr>
            <a:endParaRPr lang="en-US" sz="2800" dirty="0">
              <a:latin typeface="Times New Roman" panose="02020603050405020304" pitchFamily="18" charset="0"/>
              <a:ea typeface="Times New Roman" panose="02020603050405020304" pitchFamily="18" charset="0"/>
            </a:endParaRPr>
          </a:p>
          <a:p>
            <a:pPr lvl="1"/>
            <a:endParaRPr lang="en-US" sz="2800" dirty="0">
              <a:latin typeface="Times New Roman" panose="02020603050405020304" pitchFamily="18" charset="0"/>
              <a:ea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188374783"/>
      </p:ext>
    </p:extLst>
  </p:cSld>
  <p:clrMapOvr>
    <a:masterClrMapping/>
  </p:clrMapOvr>
  <mc:AlternateContent xmlns:mc="http://schemas.openxmlformats.org/markup-compatibility/2006" xmlns:p14="http://schemas.microsoft.com/office/powerpoint/2010/main">
    <mc:Choice Requires="p14">
      <p:transition spd="slow" p14:dur="3400" advTm="157">
        <p14:reveal/>
      </p:transition>
    </mc:Choice>
    <mc:Fallback xmlns="">
      <p:transition spd="slow" advTm="1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yron\Documents\InvertedDemandCompliantConstruction\Images\MK-ESD-WholeSystem.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885071" y="-324937"/>
            <a:ext cx="9338603" cy="7453008"/>
          </a:xfrm>
        </p:spPr>
      </p:pic>
      <p:sp>
        <p:nvSpPr>
          <p:cNvPr id="4" name="TextBox 3"/>
          <p:cNvSpPr txBox="1"/>
          <p:nvPr/>
        </p:nvSpPr>
        <p:spPr>
          <a:xfrm>
            <a:off x="3432517" y="637081"/>
            <a:ext cx="4360985" cy="4524315"/>
          </a:xfrm>
          <a:prstGeom prst="rect">
            <a:avLst/>
          </a:prstGeom>
          <a:noFill/>
        </p:spPr>
        <p:txBody>
          <a:bodyPr wrap="square" rtlCol="0">
            <a:spAutoFit/>
          </a:bodyPr>
          <a:lstStyle/>
          <a:p>
            <a:r>
              <a:rPr lang="en-US" sz="7200" dirty="0" smtClean="0">
                <a:solidFill>
                  <a:schemeClr val="bg1"/>
                </a:solidFill>
              </a:rPr>
              <a:t>BATTERY BANK    &amp;  INVERTER / CHARGER</a:t>
            </a:r>
            <a:endParaRPr lang="en-US" sz="7200" dirty="0">
              <a:solidFill>
                <a:schemeClr val="bg1"/>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64266073"/>
      </p:ext>
    </p:extLst>
  </p:cSld>
  <p:clrMapOvr>
    <a:masterClrMapping/>
  </p:clrMapOvr>
  <mc:AlternateContent xmlns:mc="http://schemas.openxmlformats.org/markup-compatibility/2006" xmlns:p14="http://schemas.microsoft.com/office/powerpoint/2010/main">
    <mc:Choice Requires="p14">
      <p:transition spd="slow" p14:dur="2000" advTm="344"/>
    </mc:Choice>
    <mc:Fallback xmlns="">
      <p:transition spd="slow" advTm="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381000"/>
            <a:ext cx="8229600" cy="1143000"/>
          </a:xfrm>
        </p:spPr>
        <p:txBody>
          <a:bodyPr/>
          <a:lstStyle/>
          <a:p>
            <a:pPr algn="ctr" eaLnBrk="1" hangingPunct="1"/>
            <a:r>
              <a:rPr lang="en-US" altLang="en-US" sz="5400" dirty="0">
                <a:latin typeface="Tw Cen MT Condensed Extra Bold" panose="020B0803020202020204" pitchFamily="34" charset="0"/>
              </a:rPr>
              <a:t>Emergency Backup Mode</a:t>
            </a:r>
          </a:p>
        </p:txBody>
      </p:sp>
      <p:sp>
        <p:nvSpPr>
          <p:cNvPr id="40963" name="Rectangle 3"/>
          <p:cNvSpPr>
            <a:spLocks noGrp="1" noChangeArrowheads="1"/>
          </p:cNvSpPr>
          <p:nvPr>
            <p:ph type="body" idx="1"/>
          </p:nvPr>
        </p:nvSpPr>
        <p:spPr>
          <a:xfrm>
            <a:off x="1981200" y="1600200"/>
            <a:ext cx="8229600" cy="4953000"/>
          </a:xfrm>
        </p:spPr>
        <p:txBody>
          <a:bodyPr/>
          <a:lstStyle/>
          <a:p>
            <a:pPr eaLnBrk="1" hangingPunct="1">
              <a:lnSpc>
                <a:spcPct val="80000"/>
              </a:lnSpc>
              <a:spcBef>
                <a:spcPct val="50000"/>
              </a:spcBef>
              <a:spcAft>
                <a:spcPct val="15000"/>
              </a:spcAft>
            </a:pPr>
            <a:endParaRPr lang="en-US" altLang="en-US" sz="700" dirty="0"/>
          </a:p>
          <a:p>
            <a:pPr eaLnBrk="1" hangingPunct="1">
              <a:lnSpc>
                <a:spcPct val="80000"/>
              </a:lnSpc>
              <a:spcAft>
                <a:spcPct val="15000"/>
              </a:spcAft>
            </a:pPr>
            <a:endParaRPr lang="en-US" altLang="en-US" dirty="0"/>
          </a:p>
        </p:txBody>
      </p:sp>
      <p:pic>
        <p:nvPicPr>
          <p:cNvPr id="40964" name="Picture 1" descr="C:\Users\Myron\Documents\InvertedDemandCompliantConstruction\Images\Essential-backup-load-schemat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389" y="1676953"/>
            <a:ext cx="12174665" cy="511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15107566"/>
      </p:ext>
    </p:extLst>
  </p:cSld>
  <p:clrMapOvr>
    <a:masterClrMapping/>
  </p:clrMapOvr>
  <mc:AlternateContent xmlns:mc="http://schemas.openxmlformats.org/markup-compatibility/2006" xmlns:p14="http://schemas.microsoft.com/office/powerpoint/2010/main">
    <mc:Choice Requires="p14">
      <p:transition spd="med" p14:dur="700" advTm="484">
        <p:fade/>
      </p:transition>
    </mc:Choice>
    <mc:Fallback xmlns="">
      <p:transition spd="med" advTm="4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9738" y="704153"/>
            <a:ext cx="5257800" cy="4133850"/>
          </a:xfrm>
          <a:prstGeom prst="rect">
            <a:avLst/>
          </a:prstGeom>
        </p:spPr>
      </p:pic>
      <p:pic>
        <p:nvPicPr>
          <p:cNvPr id="28677" name="Picture 1" descr="C:\Users\Myron\Documents\InvertedDemandCompliantConstruction\Images\Peak-between-3-7pm-larger-font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4" y="-1485899"/>
            <a:ext cx="6581774" cy="807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p:txBody>
          <a:bodyPr>
            <a:normAutofit fontScale="90000"/>
          </a:bodyPr>
          <a:lstStyle/>
          <a:p>
            <a:pPr algn="ctr"/>
            <a:r>
              <a:rPr lang="en-US" altLang="en-US" dirty="0" smtClean="0">
                <a:latin typeface="Tw Cen MT Condensed Extra Bold" panose="020B0803020202020204" pitchFamily="34" charset="0"/>
              </a:rPr>
              <a:t>Demand During a </a:t>
            </a:r>
            <a:r>
              <a:rPr lang="en-US" altLang="en-US" dirty="0">
                <a:latin typeface="Tw Cen MT Condensed Extra Bold" panose="020B0803020202020204" pitchFamily="34" charset="0"/>
              </a:rPr>
              <a:t>Day</a:t>
            </a:r>
            <a:br>
              <a:rPr lang="en-US" altLang="en-US" dirty="0">
                <a:latin typeface="Tw Cen MT Condensed Extra Bold" panose="020B0803020202020204" pitchFamily="34" charset="0"/>
              </a:rPr>
            </a:br>
            <a:r>
              <a:rPr lang="en-US" altLang="en-US" dirty="0" smtClean="0">
                <a:latin typeface="Tw Cen MT Condensed Extra Bold" panose="020B0803020202020204" pitchFamily="34" charset="0"/>
              </a:rPr>
              <a:t>Typical							</a:t>
            </a:r>
            <a:r>
              <a:rPr lang="en-US" altLang="en-US" dirty="0">
                <a:latin typeface="Tw Cen MT Condensed Extra Bold" panose="020B0803020202020204" pitchFamily="34" charset="0"/>
              </a:rPr>
              <a:t> </a:t>
            </a:r>
            <a:r>
              <a:rPr lang="en-US" altLang="en-US" dirty="0" smtClean="0">
                <a:latin typeface="Tw Cen MT Condensed Extra Bold" panose="020B0803020202020204" pitchFamily="34" charset="0"/>
              </a:rPr>
              <a:t>Atypical</a:t>
            </a:r>
            <a:br>
              <a:rPr lang="en-US" altLang="en-US" dirty="0" smtClean="0">
                <a:latin typeface="Tw Cen MT Condensed Extra Bold" panose="020B0803020202020204" pitchFamily="34" charset="0"/>
              </a:rPr>
            </a:br>
            <a:endParaRPr lang="en-US" altLang="en-US" dirty="0" smtClean="0">
              <a:latin typeface="Tw Cen MT Condensed Extra Bold" panose="020B0803020202020204" pitchFamily="34" charset="0"/>
            </a:endParaRPr>
          </a:p>
        </p:txBody>
      </p:sp>
      <p:sp>
        <p:nvSpPr>
          <p:cNvPr id="28675" name="Rectangle 3"/>
          <p:cNvSpPr>
            <a:spLocks noGrp="1" noChangeArrowheads="1"/>
          </p:cNvSpPr>
          <p:nvPr>
            <p:ph type="body" idx="1"/>
          </p:nvPr>
        </p:nvSpPr>
        <p:spPr/>
        <p:txBody>
          <a:bodyPr/>
          <a:lstStyle/>
          <a:p>
            <a:pPr eaLnBrk="1" hangingPunct="1"/>
            <a:endParaRPr lang="en-US" altLang="en-US" dirty="0" smtClean="0"/>
          </a:p>
        </p:txBody>
      </p:sp>
      <p:sp>
        <p:nvSpPr>
          <p:cNvPr id="28676" name="Rectangle 8"/>
          <p:cNvSpPr>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en-US" altLang="en-US" sz="3200" b="0" dirty="0">
              <a:solidFill>
                <a:schemeClr val="tx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16227401"/>
      </p:ext>
    </p:extLst>
  </p:cSld>
  <p:clrMapOvr>
    <a:masterClrMapping/>
  </p:clrMapOvr>
  <mc:AlternateContent xmlns:mc="http://schemas.openxmlformats.org/markup-compatibility/2006" xmlns:p14="http://schemas.microsoft.com/office/powerpoint/2010/main">
    <mc:Choice Requires="p14">
      <p:transition spd="slow" p14:dur="2000" advTm="294"/>
    </mc:Choice>
    <mc:Fallback xmlns="">
      <p:transition spd="slow" advTm="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0" y="-1470256"/>
            <a:ext cx="13057500" cy="20732877"/>
          </a:xfrm>
          <a:prstGeom prst="rect">
            <a:avLst/>
          </a:prstGeom>
        </p:spPr>
      </p:pic>
      <p:sp>
        <p:nvSpPr>
          <p:cNvPr id="6" name="Content Placeholder 2"/>
          <p:cNvSpPr>
            <a:spLocks noGrp="1"/>
          </p:cNvSpPr>
          <p:nvPr>
            <p:ph idx="1"/>
          </p:nvPr>
        </p:nvSpPr>
        <p:spPr>
          <a:xfrm>
            <a:off x="3665135" y="1248717"/>
            <a:ext cx="9318622" cy="6698451"/>
          </a:xfrm>
        </p:spPr>
        <p:txBody>
          <a:bodyPr>
            <a:noAutofit/>
          </a:bodyPr>
          <a:lstStyle/>
          <a:p>
            <a:pPr marL="914400" indent="-914400">
              <a:spcBef>
                <a:spcPts val="0"/>
              </a:spcBef>
              <a:buAutoNum type="arabicPeriod"/>
            </a:pPr>
            <a:r>
              <a:rPr lang="en-US" altLang="en-US" sz="4800" dirty="0" smtClean="0">
                <a:solidFill>
                  <a:srgbClr val="002060"/>
                </a:solidFill>
                <a:cs typeface="Arial" panose="020B0604020202020204" pitchFamily="34" charset="0"/>
              </a:rPr>
              <a:t>it has a battery and</a:t>
            </a:r>
          </a:p>
          <a:p>
            <a:pPr marL="914400" indent="-914400">
              <a:spcBef>
                <a:spcPts val="0"/>
              </a:spcBef>
              <a:buFont typeface="+mj-lt"/>
              <a:buAutoNum type="arabicPeriod"/>
            </a:pPr>
            <a:r>
              <a:rPr lang="en-US" altLang="en-US" sz="4800" dirty="0" smtClean="0">
                <a:solidFill>
                  <a:srgbClr val="002060"/>
                </a:solidFill>
                <a:cs typeface="Arial" panose="020B0604020202020204" pitchFamily="34" charset="0"/>
              </a:rPr>
              <a:t>inverter/charger system </a:t>
            </a:r>
          </a:p>
          <a:p>
            <a:pPr marL="914400" indent="-914400">
              <a:spcBef>
                <a:spcPts val="0"/>
              </a:spcBef>
              <a:buFont typeface="+mj-lt"/>
              <a:buAutoNum type="arabicPeriod"/>
            </a:pPr>
            <a:r>
              <a:rPr lang="en-US" altLang="en-US" sz="4800" dirty="0" smtClean="0">
                <a:solidFill>
                  <a:srgbClr val="002060"/>
                </a:solidFill>
                <a:cs typeface="Arial" panose="020B0604020202020204" pitchFamily="34" charset="0"/>
              </a:rPr>
              <a:t>which collect energy </a:t>
            </a:r>
          </a:p>
          <a:p>
            <a:pPr marL="914400" indent="-914400">
              <a:spcBef>
                <a:spcPts val="0"/>
              </a:spcBef>
              <a:buFont typeface="+mj-lt"/>
              <a:buAutoNum type="arabicPeriod"/>
            </a:pPr>
            <a:r>
              <a:rPr lang="en-US" altLang="en-US" sz="4800" dirty="0" smtClean="0">
                <a:solidFill>
                  <a:srgbClr val="002060"/>
                </a:solidFill>
                <a:cs typeface="Arial" panose="020B0604020202020204" pitchFamily="34" charset="0"/>
              </a:rPr>
              <a:t>during 4 hours in early a.m.</a:t>
            </a:r>
          </a:p>
          <a:p>
            <a:pPr marL="914400" indent="-914400">
              <a:spcBef>
                <a:spcPts val="0"/>
              </a:spcBef>
              <a:buFont typeface="+mj-lt"/>
              <a:buAutoNum type="arabicPeriod"/>
            </a:pPr>
            <a:r>
              <a:rPr lang="en-US" altLang="en-US" sz="4800" dirty="0" smtClean="0">
                <a:solidFill>
                  <a:srgbClr val="002060"/>
                </a:solidFill>
                <a:cs typeface="Arial" panose="020B0604020202020204" pitchFamily="34" charset="0"/>
              </a:rPr>
              <a:t>which allow off-grid </a:t>
            </a:r>
          </a:p>
          <a:p>
            <a:pPr marL="0" indent="0">
              <a:spcBef>
                <a:spcPts val="0"/>
              </a:spcBef>
              <a:buNone/>
            </a:pPr>
            <a:r>
              <a:rPr lang="en-US" altLang="en-US" sz="4800" dirty="0">
                <a:solidFill>
                  <a:srgbClr val="002060"/>
                </a:solidFill>
                <a:cs typeface="Arial" panose="020B0604020202020204" pitchFamily="34" charset="0"/>
              </a:rPr>
              <a:t> </a:t>
            </a:r>
            <a:r>
              <a:rPr lang="en-US" altLang="en-US" sz="4800" dirty="0" smtClean="0">
                <a:solidFill>
                  <a:srgbClr val="002060"/>
                </a:solidFill>
                <a:cs typeface="Arial" panose="020B0604020202020204" pitchFamily="34" charset="0"/>
              </a:rPr>
              <a:t>  operation during the </a:t>
            </a:r>
          </a:p>
          <a:p>
            <a:pPr marL="0" indent="0">
              <a:spcBef>
                <a:spcPts val="0"/>
              </a:spcBef>
              <a:buNone/>
            </a:pPr>
            <a:r>
              <a:rPr lang="en-US" altLang="en-US" sz="4800" dirty="0">
                <a:solidFill>
                  <a:srgbClr val="002060"/>
                </a:solidFill>
                <a:cs typeface="Arial" panose="020B0604020202020204" pitchFamily="34" charset="0"/>
              </a:rPr>
              <a:t> </a:t>
            </a:r>
            <a:r>
              <a:rPr lang="en-US" altLang="en-US" sz="4800" dirty="0" smtClean="0">
                <a:solidFill>
                  <a:srgbClr val="002060"/>
                </a:solidFill>
                <a:cs typeface="Arial" panose="020B0604020202020204" pitchFamily="34" charset="0"/>
              </a:rPr>
              <a:t>  remaining 20 hours  </a:t>
            </a:r>
          </a:p>
          <a:p>
            <a:pPr marL="914400" indent="-914400">
              <a:spcBef>
                <a:spcPts val="0"/>
              </a:spcBef>
              <a:buFont typeface="+mj-lt"/>
              <a:buAutoNum type="arabicParenR"/>
            </a:pPr>
            <a:endParaRPr lang="en-US" sz="4800" b="1" dirty="0">
              <a:solidFill>
                <a:srgbClr val="002060"/>
              </a:solidFill>
            </a:endParaRPr>
          </a:p>
        </p:txBody>
      </p:sp>
      <p:sp>
        <p:nvSpPr>
          <p:cNvPr id="2" name="TextBox 1"/>
          <p:cNvSpPr txBox="1"/>
          <p:nvPr/>
        </p:nvSpPr>
        <p:spPr>
          <a:xfrm>
            <a:off x="3229897" y="331839"/>
            <a:ext cx="8962103" cy="830997"/>
          </a:xfrm>
          <a:prstGeom prst="rect">
            <a:avLst/>
          </a:prstGeom>
          <a:noFill/>
        </p:spPr>
        <p:txBody>
          <a:bodyPr wrap="square" rtlCol="0">
            <a:spAutoFit/>
          </a:bodyPr>
          <a:lstStyle/>
          <a:p>
            <a:r>
              <a:rPr lang="en-US" altLang="en-US" sz="4800" b="1" dirty="0">
                <a:solidFill>
                  <a:srgbClr val="002060"/>
                </a:solidFill>
                <a:cs typeface="Arial" panose="020B0604020202020204" pitchFamily="34" charset="0"/>
              </a:rPr>
              <a:t>A Building has Inverted Demand if</a:t>
            </a:r>
            <a:endParaRPr lang="en-US" sz="4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362850381"/>
      </p:ext>
    </p:extLst>
  </p:cSld>
  <p:clrMapOvr>
    <a:masterClrMapping/>
  </p:clrMapOvr>
  <mc:AlternateContent xmlns:mc="http://schemas.openxmlformats.org/markup-compatibility/2006" xmlns:p14="http://schemas.microsoft.com/office/powerpoint/2010/main">
    <mc:Choice Requires="p14">
      <p:transition spd="med" p14:dur="700" advTm="71">
        <p:fade/>
      </p:transition>
    </mc:Choice>
    <mc:Fallback xmlns="">
      <p:transition spd="med" advTm="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878547" y="-1244457"/>
            <a:ext cx="13057500" cy="20732877"/>
          </a:xfrm>
          <a:prstGeom prst="rect">
            <a:avLst/>
          </a:prstGeom>
        </p:spPr>
      </p:pic>
      <p:sp>
        <p:nvSpPr>
          <p:cNvPr id="3" name="Content Placeholder 2"/>
          <p:cNvSpPr>
            <a:spLocks noGrp="1"/>
          </p:cNvSpPr>
          <p:nvPr>
            <p:ph idx="1"/>
          </p:nvPr>
        </p:nvSpPr>
        <p:spPr>
          <a:xfrm>
            <a:off x="3092246" y="543868"/>
            <a:ext cx="9658946" cy="5793233"/>
          </a:xfrm>
        </p:spPr>
        <p:txBody>
          <a:bodyPr>
            <a:normAutofit fontScale="92500" lnSpcReduction="10000"/>
          </a:bodyPr>
          <a:lstStyle/>
          <a:p>
            <a:pPr marL="0" indent="0">
              <a:spcBef>
                <a:spcPts val="0"/>
              </a:spcBef>
              <a:buNone/>
            </a:pPr>
            <a:r>
              <a:rPr lang="en-US" sz="4800" dirty="0" smtClean="0">
                <a:solidFill>
                  <a:srgbClr val="002060"/>
                </a:solidFill>
                <a:ea typeface="Times New Roman" panose="02020603050405020304" pitchFamily="18" charset="0"/>
              </a:rPr>
              <a:t>An </a:t>
            </a:r>
            <a:r>
              <a:rPr lang="en-US" sz="4800" b="1" dirty="0">
                <a:solidFill>
                  <a:srgbClr val="002060"/>
                </a:solidFill>
                <a:ea typeface="Times New Roman" panose="02020603050405020304" pitchFamily="18" charset="0"/>
              </a:rPr>
              <a:t>IDCC </a:t>
            </a:r>
            <a:r>
              <a:rPr lang="en-US" sz="4800" b="1" dirty="0" smtClean="0">
                <a:solidFill>
                  <a:srgbClr val="002060"/>
                </a:solidFill>
                <a:ea typeface="Times New Roman" panose="02020603050405020304" pitchFamily="18" charset="0"/>
              </a:rPr>
              <a:t>Building </a:t>
            </a:r>
            <a:r>
              <a:rPr lang="en-US" sz="4800" dirty="0" smtClean="0">
                <a:solidFill>
                  <a:srgbClr val="002060"/>
                </a:solidFill>
                <a:ea typeface="Times New Roman" panose="02020603050405020304" pitchFamily="18" charset="0"/>
              </a:rPr>
              <a:t>has </a:t>
            </a:r>
          </a:p>
          <a:p>
            <a:pPr marL="0" indent="0">
              <a:spcBef>
                <a:spcPts val="0"/>
              </a:spcBef>
              <a:buNone/>
            </a:pPr>
            <a:endParaRPr lang="en-US" sz="1100" dirty="0" smtClean="0">
              <a:solidFill>
                <a:srgbClr val="002060"/>
              </a:solidFill>
              <a:ea typeface="Times New Roman" panose="02020603050405020304" pitchFamily="18" charset="0"/>
            </a:endParaRPr>
          </a:p>
          <a:p>
            <a:pPr marL="914400" indent="-914400">
              <a:spcBef>
                <a:spcPts val="0"/>
              </a:spcBef>
              <a:buAutoNum type="arabicPeriod"/>
            </a:pPr>
            <a:r>
              <a:rPr lang="en-US" sz="4800" b="1" dirty="0" smtClean="0">
                <a:solidFill>
                  <a:srgbClr val="002060"/>
                </a:solidFill>
                <a:ea typeface="Times New Roman" panose="02020603050405020304" pitchFamily="18" charset="0"/>
              </a:rPr>
              <a:t>Inverted Demand</a:t>
            </a:r>
            <a:r>
              <a:rPr lang="en-US" sz="4800" dirty="0" smtClean="0">
                <a:solidFill>
                  <a:srgbClr val="002060"/>
                </a:solidFill>
                <a:ea typeface="Times New Roman" panose="02020603050405020304" pitchFamily="18" charset="0"/>
              </a:rPr>
              <a:t> and </a:t>
            </a:r>
          </a:p>
          <a:p>
            <a:pPr marL="914400" indent="-914400">
              <a:spcBef>
                <a:spcPts val="0"/>
              </a:spcBef>
              <a:buFont typeface="+mj-lt"/>
              <a:buAutoNum type="arabicPeriod"/>
            </a:pPr>
            <a:r>
              <a:rPr lang="en-US" sz="4800" dirty="0">
                <a:solidFill>
                  <a:srgbClr val="002060"/>
                </a:solidFill>
                <a:ea typeface="Times New Roman" panose="02020603050405020304" pitchFamily="18" charset="0"/>
              </a:rPr>
              <a:t>i</a:t>
            </a:r>
            <a:r>
              <a:rPr lang="en-US" sz="4800" dirty="0" smtClean="0">
                <a:solidFill>
                  <a:srgbClr val="002060"/>
                </a:solidFill>
                <a:ea typeface="Times New Roman" panose="02020603050405020304" pitchFamily="18" charset="0"/>
              </a:rPr>
              <a:t>t is </a:t>
            </a:r>
            <a:r>
              <a:rPr lang="en-US" sz="4800" b="1" dirty="0" smtClean="0">
                <a:solidFill>
                  <a:srgbClr val="002060"/>
                </a:solidFill>
                <a:ea typeface="Times New Roman" panose="02020603050405020304" pitchFamily="18" charset="0"/>
              </a:rPr>
              <a:t>Compliant</a:t>
            </a:r>
            <a:r>
              <a:rPr lang="en-US" sz="4800" dirty="0" smtClean="0">
                <a:solidFill>
                  <a:srgbClr val="002060"/>
                </a:solidFill>
                <a:ea typeface="Times New Roman" panose="02020603050405020304" pitchFamily="18" charset="0"/>
              </a:rPr>
              <a:t> to</a:t>
            </a:r>
          </a:p>
          <a:p>
            <a:pPr marL="0" indent="0">
              <a:spcBef>
                <a:spcPts val="0"/>
              </a:spcBef>
              <a:buNone/>
            </a:pPr>
            <a:r>
              <a:rPr lang="en-US" sz="4800" dirty="0">
                <a:solidFill>
                  <a:srgbClr val="002060"/>
                </a:solidFill>
                <a:ea typeface="Times New Roman" panose="02020603050405020304" pitchFamily="18" charset="0"/>
              </a:rPr>
              <a:t> </a:t>
            </a:r>
            <a:r>
              <a:rPr lang="en-US" sz="4800" dirty="0" smtClean="0">
                <a:solidFill>
                  <a:srgbClr val="002060"/>
                </a:solidFill>
                <a:ea typeface="Times New Roman" panose="02020603050405020304" pitchFamily="18" charset="0"/>
              </a:rPr>
              <a:t>      requests by the remote operator </a:t>
            </a:r>
          </a:p>
          <a:p>
            <a:pPr marL="0" indent="0">
              <a:spcBef>
                <a:spcPts val="0"/>
              </a:spcBef>
              <a:buNone/>
            </a:pPr>
            <a:r>
              <a:rPr lang="en-US" sz="4800" dirty="0">
                <a:solidFill>
                  <a:srgbClr val="002060"/>
                </a:solidFill>
                <a:ea typeface="Times New Roman" panose="02020603050405020304" pitchFamily="18" charset="0"/>
              </a:rPr>
              <a:t> </a:t>
            </a:r>
            <a:r>
              <a:rPr lang="en-US" sz="4800" dirty="0" smtClean="0">
                <a:solidFill>
                  <a:srgbClr val="002060"/>
                </a:solidFill>
                <a:ea typeface="Times New Roman" panose="02020603050405020304" pitchFamily="18" charset="0"/>
              </a:rPr>
              <a:t>      to decrease demand or supply</a:t>
            </a:r>
          </a:p>
          <a:p>
            <a:pPr marL="0" indent="0">
              <a:spcBef>
                <a:spcPts val="0"/>
              </a:spcBef>
              <a:buNone/>
            </a:pPr>
            <a:r>
              <a:rPr lang="en-US" sz="4800" dirty="0" smtClean="0">
                <a:solidFill>
                  <a:srgbClr val="002060"/>
                </a:solidFill>
                <a:ea typeface="Times New Roman" panose="02020603050405020304" pitchFamily="18" charset="0"/>
              </a:rPr>
              <a:t>       electricity. </a:t>
            </a:r>
          </a:p>
          <a:p>
            <a:pPr marL="0" indent="0">
              <a:spcBef>
                <a:spcPts val="0"/>
              </a:spcBef>
              <a:buNone/>
            </a:pPr>
            <a:r>
              <a:rPr lang="en-US" sz="4800" dirty="0" smtClean="0">
                <a:solidFill>
                  <a:srgbClr val="002060"/>
                </a:solidFill>
                <a:ea typeface="Times New Roman" panose="02020603050405020304" pitchFamily="18" charset="0"/>
              </a:rPr>
              <a:t>3.    These are called</a:t>
            </a:r>
            <a:endParaRPr lang="en-US" sz="4800" dirty="0">
              <a:solidFill>
                <a:srgbClr val="002060"/>
              </a:solidFill>
              <a:ea typeface="Times New Roman" panose="02020603050405020304" pitchFamily="18" charset="0"/>
            </a:endParaRPr>
          </a:p>
          <a:p>
            <a:pPr marL="400050" lvl="1" indent="0">
              <a:spcBef>
                <a:spcPts val="0"/>
              </a:spcBef>
              <a:buNone/>
            </a:pPr>
            <a:r>
              <a:rPr lang="en-US" sz="4800" b="1" i="1" dirty="0" smtClean="0">
                <a:solidFill>
                  <a:srgbClr val="002060"/>
                </a:solidFill>
                <a:ea typeface="Times New Roman" panose="02020603050405020304" pitchFamily="18" charset="0"/>
              </a:rPr>
              <a:t>    Demand Response</a:t>
            </a:r>
            <a:r>
              <a:rPr lang="en-US" sz="4800" dirty="0" smtClean="0">
                <a:solidFill>
                  <a:srgbClr val="002060"/>
                </a:solidFill>
                <a:ea typeface="Times New Roman" panose="02020603050405020304" pitchFamily="18" charset="0"/>
              </a:rPr>
              <a:t> and </a:t>
            </a:r>
          </a:p>
          <a:p>
            <a:pPr marL="400050" lvl="1" indent="0">
              <a:spcBef>
                <a:spcPts val="0"/>
              </a:spcBef>
              <a:buNone/>
            </a:pPr>
            <a:r>
              <a:rPr lang="en-US" sz="4800" b="1" i="1" dirty="0" smtClean="0">
                <a:solidFill>
                  <a:srgbClr val="002060"/>
                </a:solidFill>
                <a:ea typeface="Times New Roman" panose="02020603050405020304" pitchFamily="18" charset="0"/>
              </a:rPr>
              <a:t>    Supply Response</a:t>
            </a:r>
            <a:r>
              <a:rPr lang="en-US" sz="4800" dirty="0">
                <a:solidFill>
                  <a:srgbClr val="002060"/>
                </a:solidFill>
                <a:ea typeface="Times New Roman" panose="02020603050405020304" pitchFamily="18" charset="0"/>
              </a:rPr>
              <a:t>, </a:t>
            </a:r>
            <a:endParaRPr lang="en-US" sz="4800" dirty="0" smtClean="0">
              <a:solidFill>
                <a:srgbClr val="002060"/>
              </a:solidFill>
              <a:ea typeface="Times New Roman" panose="02020603050405020304" pitchFamily="18" charset="0"/>
            </a:endParaRPr>
          </a:p>
          <a:p>
            <a:pPr marL="400050" lvl="1" indent="0">
              <a:spcBef>
                <a:spcPts val="0"/>
              </a:spcBef>
              <a:buNone/>
            </a:pPr>
            <a:r>
              <a:rPr lang="en-US" sz="4800" dirty="0">
                <a:solidFill>
                  <a:srgbClr val="002060"/>
                </a:solidFill>
                <a:ea typeface="Times New Roman" panose="02020603050405020304" pitchFamily="18" charset="0"/>
              </a:rPr>
              <a:t> </a:t>
            </a:r>
            <a:r>
              <a:rPr lang="en-US" sz="4800" dirty="0" smtClean="0">
                <a:solidFill>
                  <a:srgbClr val="002060"/>
                </a:solidFill>
                <a:ea typeface="Times New Roman" panose="02020603050405020304" pitchFamily="18" charset="0"/>
              </a:rPr>
              <a:t>   respectively.</a:t>
            </a:r>
            <a:endParaRPr lang="en-US" sz="4800" dirty="0">
              <a:solidFill>
                <a:srgbClr val="002060"/>
              </a:solidFill>
              <a:ea typeface="Times New Roman" panose="02020603050405020304" pitchFamily="18" charset="0"/>
            </a:endParaRPr>
          </a:p>
          <a:p>
            <a:pPr marL="0" indent="0">
              <a:spcBef>
                <a:spcPts val="0"/>
              </a:spcBef>
              <a:buNone/>
            </a:pPr>
            <a:endParaRPr lang="en-US" dirty="0">
              <a:latin typeface="Tw Cen MT" panose="020B0602020104020603" pitchFamily="34" charset="0"/>
              <a:ea typeface="Times New Roman" panose="02020603050405020304" pitchFamily="18" charset="0"/>
            </a:endParaRPr>
          </a:p>
          <a:p>
            <a:pPr marL="0" indent="0">
              <a:buNone/>
            </a:pPr>
            <a:endParaRPr lang="en-US" sz="3200" b="1" dirty="0">
              <a:solidFill>
                <a:srgbClr val="002060"/>
              </a:solidFill>
              <a:latin typeface="Tw Cen MT" panose="020B0602020104020603"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63161208"/>
      </p:ext>
    </p:extLst>
  </p:cSld>
  <p:clrMapOvr>
    <a:masterClrMapping/>
  </p:clrMapOvr>
  <mc:AlternateContent xmlns:mc="http://schemas.openxmlformats.org/markup-compatibility/2006" xmlns:p14="http://schemas.microsoft.com/office/powerpoint/2010/main">
    <mc:Choice Requires="p14">
      <p:transition spd="med" p14:dur="700" advTm="37">
        <p:fade/>
      </p:transition>
    </mc:Choice>
    <mc:Fallback xmlns="">
      <p:transition spd="med" advTm="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6795674" y="-153589"/>
            <a:ext cx="20720222" cy="20732877"/>
          </a:xfrm>
          <a:prstGeom prst="rect">
            <a:avLst/>
          </a:prstGeom>
        </p:spPr>
      </p:pic>
      <p:sp>
        <p:nvSpPr>
          <p:cNvPr id="3" name="Content Placeholder 2"/>
          <p:cNvSpPr>
            <a:spLocks noGrp="1"/>
          </p:cNvSpPr>
          <p:nvPr>
            <p:ph idx="1"/>
          </p:nvPr>
        </p:nvSpPr>
        <p:spPr>
          <a:xfrm>
            <a:off x="524656" y="265471"/>
            <a:ext cx="11436685" cy="5612232"/>
          </a:xfrm>
        </p:spPr>
        <p:txBody>
          <a:bodyPr>
            <a:noAutofit/>
          </a:bodyPr>
          <a:lstStyle/>
          <a:p>
            <a:pPr marL="0" indent="0">
              <a:buNone/>
            </a:pPr>
            <a:r>
              <a:rPr lang="en-US" sz="4800" b="1" dirty="0" smtClean="0">
                <a:solidFill>
                  <a:srgbClr val="002060"/>
                </a:solidFill>
                <a:ea typeface="Times New Roman" panose="02020603050405020304" pitchFamily="18" charset="0"/>
              </a:rPr>
              <a:t>  Inverted Demand Compliant Construction </a:t>
            </a:r>
            <a:endParaRPr lang="en-US" sz="300" b="1" dirty="0" smtClean="0">
              <a:solidFill>
                <a:srgbClr val="002060"/>
              </a:solidFill>
              <a:ea typeface="Times New Roman" panose="02020603050405020304" pitchFamily="18" charset="0"/>
            </a:endParaRPr>
          </a:p>
          <a:p>
            <a:r>
              <a:rPr lang="en-US" sz="4800" dirty="0" smtClean="0">
                <a:solidFill>
                  <a:srgbClr val="002060"/>
                </a:solidFill>
                <a:ea typeface="Times New Roman" panose="02020603050405020304" pitchFamily="18" charset="0"/>
              </a:rPr>
              <a:t>   </a:t>
            </a:r>
            <a:r>
              <a:rPr lang="en-US" sz="4300" dirty="0" smtClean="0">
                <a:solidFill>
                  <a:srgbClr val="002060"/>
                </a:solidFill>
                <a:ea typeface="Times New Roman" panose="02020603050405020304" pitchFamily="18" charset="0"/>
              </a:rPr>
              <a:t>Specifies grid-connected,</a:t>
            </a:r>
            <a:r>
              <a:rPr lang="en-US" sz="4300" i="1" dirty="0" smtClean="0">
                <a:solidFill>
                  <a:srgbClr val="002060"/>
                </a:solidFill>
                <a:ea typeface="Times New Roman" panose="02020603050405020304" pitchFamily="18" charset="0"/>
              </a:rPr>
              <a:t> </a:t>
            </a:r>
            <a:r>
              <a:rPr lang="en-US" sz="4300" dirty="0" smtClean="0">
                <a:solidFill>
                  <a:srgbClr val="002060"/>
                </a:solidFill>
                <a:ea typeface="Times New Roman" panose="02020603050405020304" pitchFamily="18" charset="0"/>
              </a:rPr>
              <a:t>hybrid, battery</a:t>
            </a:r>
          </a:p>
          <a:p>
            <a:pPr marL="0" indent="0">
              <a:buNone/>
            </a:pPr>
            <a:r>
              <a:rPr lang="en-US" sz="4300" dirty="0">
                <a:solidFill>
                  <a:srgbClr val="002060"/>
                </a:solidFill>
                <a:ea typeface="Times New Roman" panose="02020603050405020304" pitchFamily="18" charset="0"/>
              </a:rPr>
              <a:t> </a:t>
            </a:r>
            <a:r>
              <a:rPr lang="en-US" sz="4300" dirty="0" smtClean="0">
                <a:solidFill>
                  <a:srgbClr val="002060"/>
                </a:solidFill>
                <a:ea typeface="Times New Roman" panose="02020603050405020304" pitchFamily="18" charset="0"/>
              </a:rPr>
              <a:t>    backup </a:t>
            </a:r>
            <a:r>
              <a:rPr lang="en-US" sz="4300" dirty="0">
                <a:solidFill>
                  <a:srgbClr val="002060"/>
                </a:solidFill>
                <a:ea typeface="Times New Roman" panose="02020603050405020304" pitchFamily="18" charset="0"/>
              </a:rPr>
              <a:t>+</a:t>
            </a:r>
            <a:r>
              <a:rPr lang="en-US" sz="4300" dirty="0" smtClean="0">
                <a:solidFill>
                  <a:srgbClr val="002060"/>
                </a:solidFill>
                <a:ea typeface="Times New Roman" panose="02020603050405020304" pitchFamily="18" charset="0"/>
              </a:rPr>
              <a:t> full-time power supply,   </a:t>
            </a:r>
          </a:p>
          <a:p>
            <a:pPr lvl="1" indent="-685800"/>
            <a:r>
              <a:rPr lang="en-US" sz="4300" dirty="0" smtClean="0">
                <a:solidFill>
                  <a:srgbClr val="002060"/>
                </a:solidFill>
              </a:rPr>
              <a:t>Absorbs </a:t>
            </a:r>
            <a:r>
              <a:rPr lang="en-US" sz="4300" dirty="0" smtClean="0">
                <a:solidFill>
                  <a:srgbClr val="002060"/>
                </a:solidFill>
                <a:ea typeface="Times New Roman" panose="02020603050405020304" pitchFamily="18" charset="0"/>
              </a:rPr>
              <a:t>low-cost, </a:t>
            </a:r>
            <a:r>
              <a:rPr lang="en-US" sz="4300" dirty="0" smtClean="0">
                <a:solidFill>
                  <a:srgbClr val="002060"/>
                </a:solidFill>
              </a:rPr>
              <a:t>non-dispatchable, renewable energy, and thereby</a:t>
            </a:r>
            <a:r>
              <a:rPr lang="en-US" sz="4300" dirty="0">
                <a:solidFill>
                  <a:srgbClr val="002060"/>
                </a:solidFill>
              </a:rPr>
              <a:t> s</a:t>
            </a:r>
            <a:r>
              <a:rPr lang="en-US" sz="4300" dirty="0" smtClean="0">
                <a:solidFill>
                  <a:srgbClr val="002060"/>
                </a:solidFill>
                <a:ea typeface="Times New Roman" panose="02020603050405020304" pitchFamily="18" charset="0"/>
              </a:rPr>
              <a:t>aves </a:t>
            </a:r>
            <a:r>
              <a:rPr lang="en-US" sz="4300" b="1" dirty="0" smtClean="0">
                <a:solidFill>
                  <a:srgbClr val="002060"/>
                </a:solidFill>
                <a:ea typeface="Times New Roman" panose="02020603050405020304" pitchFamily="18" charset="0"/>
              </a:rPr>
              <a:t>$$</a:t>
            </a:r>
            <a:r>
              <a:rPr lang="en-US" sz="4300" dirty="0" smtClean="0">
                <a:solidFill>
                  <a:srgbClr val="002060"/>
                </a:solidFill>
                <a:ea typeface="Times New Roman" panose="02020603050405020304" pitchFamily="18" charset="0"/>
              </a:rPr>
              <a:t>.</a:t>
            </a:r>
          </a:p>
          <a:p>
            <a:pPr lvl="1" indent="-685800">
              <a:spcBef>
                <a:spcPts val="600"/>
              </a:spcBef>
            </a:pPr>
            <a:r>
              <a:rPr lang="en-US" sz="4300" dirty="0" smtClean="0">
                <a:solidFill>
                  <a:srgbClr val="002060"/>
                </a:solidFill>
              </a:rPr>
              <a:t>Improves </a:t>
            </a:r>
            <a:r>
              <a:rPr lang="en-US" sz="4300" dirty="0">
                <a:solidFill>
                  <a:srgbClr val="002060"/>
                </a:solidFill>
              </a:rPr>
              <a:t>electricity </a:t>
            </a:r>
            <a:r>
              <a:rPr lang="en-US" sz="4300" dirty="0" smtClean="0">
                <a:solidFill>
                  <a:srgbClr val="002060"/>
                </a:solidFill>
              </a:rPr>
              <a:t>reliability at lower cost than is projected for refurbishing the grid,</a:t>
            </a:r>
            <a:endParaRPr lang="en-US" sz="4300" dirty="0">
              <a:solidFill>
                <a:srgbClr val="002060"/>
              </a:solidFill>
            </a:endParaRPr>
          </a:p>
          <a:p>
            <a:pPr lvl="1" indent="-685800">
              <a:spcBef>
                <a:spcPts val="600"/>
              </a:spcBef>
            </a:pPr>
            <a:r>
              <a:rPr lang="en-US" sz="4300" dirty="0">
                <a:solidFill>
                  <a:srgbClr val="002060"/>
                </a:solidFill>
              </a:rPr>
              <a:t>Pays back better than </a:t>
            </a:r>
            <a:r>
              <a:rPr lang="en-US" sz="4300" dirty="0" smtClean="0">
                <a:solidFill>
                  <a:srgbClr val="002060"/>
                </a:solidFill>
              </a:rPr>
              <a:t>PV, and</a:t>
            </a:r>
            <a:endParaRPr lang="en-US" sz="4300" b="1" dirty="0">
              <a:solidFill>
                <a:srgbClr val="002060"/>
              </a:solidFill>
            </a:endParaRPr>
          </a:p>
          <a:p>
            <a:pPr lvl="1" indent="-685800">
              <a:spcBef>
                <a:spcPts val="600"/>
              </a:spcBef>
            </a:pPr>
            <a:r>
              <a:rPr lang="en-US" sz="4300" dirty="0" smtClean="0">
                <a:solidFill>
                  <a:srgbClr val="002060"/>
                </a:solidFill>
                <a:ea typeface="Times New Roman" panose="02020603050405020304" pitchFamily="18" charset="0"/>
              </a:rPr>
              <a:t>Produces </a:t>
            </a:r>
            <a:r>
              <a:rPr lang="en-US" sz="4300" dirty="0">
                <a:solidFill>
                  <a:srgbClr val="002060"/>
                </a:solidFill>
                <a:ea typeface="Times New Roman" panose="02020603050405020304" pitchFamily="18" charset="0"/>
              </a:rPr>
              <a:t>less </a:t>
            </a:r>
            <a:r>
              <a:rPr lang="en-US" sz="4300" dirty="0" smtClean="0">
                <a:solidFill>
                  <a:srgbClr val="002060"/>
                </a:solidFill>
                <a:ea typeface="Times New Roman" panose="02020603050405020304" pitchFamily="18" charset="0"/>
              </a:rPr>
              <a:t>CO</a:t>
            </a:r>
            <a:r>
              <a:rPr lang="en-US" sz="4300" baseline="-25000" dirty="0" smtClean="0">
                <a:solidFill>
                  <a:srgbClr val="002060"/>
                </a:solidFill>
                <a:ea typeface="Times New Roman" panose="02020603050405020304" pitchFamily="18" charset="0"/>
              </a:rPr>
              <a:t>2</a:t>
            </a:r>
            <a:r>
              <a:rPr lang="en-US" sz="4300" dirty="0" smtClean="0">
                <a:solidFill>
                  <a:srgbClr val="002060"/>
                </a:solidFill>
                <a:ea typeface="Times New Roman" panose="02020603050405020304" pitchFamily="18" charset="0"/>
              </a:rPr>
              <a:t>.</a:t>
            </a:r>
            <a:r>
              <a:rPr lang="en-US" sz="4300" dirty="0" smtClean="0">
                <a:solidFill>
                  <a:srgbClr val="002060"/>
                </a:solidFill>
              </a:rPr>
              <a:t> </a:t>
            </a:r>
            <a:endParaRPr lang="en-US" sz="4300" dirty="0">
              <a:solidFill>
                <a:srgbClr val="002060"/>
              </a:solidFill>
              <a:ea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94122166"/>
      </p:ext>
    </p:extLst>
  </p:cSld>
  <p:clrMapOvr>
    <a:masterClrMapping/>
  </p:clrMapOvr>
  <mc:AlternateContent xmlns:mc="http://schemas.openxmlformats.org/markup-compatibility/2006" xmlns:p14="http://schemas.microsoft.com/office/powerpoint/2010/main">
    <mc:Choice Requires="p14">
      <p:transition spd="med" p14:dur="700" advTm="34">
        <p:fade/>
      </p:transition>
    </mc:Choice>
    <mc:Fallback xmlns="">
      <p:transition spd="med" advTm="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yron\Documents\InvertedDemandCompliantConstruction\Images\MK-ESD-WholeSystem.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3675436" y="175445"/>
            <a:ext cx="8437906" cy="6734174"/>
          </a:xfrm>
        </p:spPr>
      </p:pic>
      <p:sp>
        <p:nvSpPr>
          <p:cNvPr id="41986" name="Rectangle 2"/>
          <p:cNvSpPr>
            <a:spLocks noChangeArrowheads="1"/>
          </p:cNvSpPr>
          <p:nvPr/>
        </p:nvSpPr>
        <p:spPr bwMode="auto">
          <a:xfrm>
            <a:off x="282011" y="593654"/>
            <a:ext cx="420452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4400" dirty="0">
                <a:latin typeface="Tw Cen MT Condensed Extra Bold" panose="020B0803020202020204" pitchFamily="34" charset="0"/>
              </a:rPr>
              <a:t>Less than $5000 </a:t>
            </a:r>
            <a:r>
              <a:rPr lang="en-US" altLang="en-US" sz="4400" dirty="0" smtClean="0">
                <a:latin typeface="Tw Cen MT Condensed Extra Bold" panose="020B0803020202020204" pitchFamily="34" charset="0"/>
              </a:rPr>
              <a:t> is sufficient</a:t>
            </a:r>
            <a:r>
              <a:rPr lang="en-US" altLang="en-US" sz="4400" dirty="0">
                <a:latin typeface="Tw Cen MT Condensed Extra Bold" panose="020B0803020202020204" pitchFamily="34" charset="0"/>
              </a:rPr>
              <a:t>. </a:t>
            </a:r>
          </a:p>
          <a:p>
            <a:pPr eaLnBrk="1" hangingPunct="1"/>
            <a:r>
              <a:rPr lang="en-US" altLang="en-US" sz="3600" b="0" dirty="0"/>
              <a:t> </a:t>
            </a:r>
            <a:r>
              <a:rPr lang="en-US" altLang="en-US" sz="3600" dirty="0"/>
              <a:t> </a:t>
            </a:r>
          </a:p>
          <a:p>
            <a:pPr eaLnBrk="1" hangingPunct="1"/>
            <a:r>
              <a:rPr lang="en-US" altLang="en-US" sz="3600" dirty="0"/>
              <a:t>  </a:t>
            </a:r>
          </a:p>
        </p:txBody>
      </p:sp>
      <p:sp>
        <p:nvSpPr>
          <p:cNvPr id="6" name="Content Placeholder 2"/>
          <p:cNvSpPr>
            <a:spLocks noGrp="1"/>
          </p:cNvSpPr>
          <p:nvPr>
            <p:ph idx="1"/>
          </p:nvPr>
        </p:nvSpPr>
        <p:spPr>
          <a:xfrm>
            <a:off x="538907" y="1998408"/>
            <a:ext cx="10205576" cy="6117186"/>
          </a:xfrm>
        </p:spPr>
        <p:txBody>
          <a:bodyPr>
            <a:normAutofit/>
          </a:bodyPr>
          <a:lstStyle/>
          <a:p>
            <a:pPr>
              <a:buFontTx/>
              <a:buNone/>
            </a:pPr>
            <a:r>
              <a:rPr lang="en-US" altLang="en-US" sz="3500" b="1" dirty="0">
                <a:latin typeface="Tw Cen MT" panose="020B0602020104020603" pitchFamily="34" charset="0"/>
              </a:rPr>
              <a:t>Inverter / Charger </a:t>
            </a:r>
            <a:r>
              <a:rPr lang="en-US" altLang="en-US" sz="3500" dirty="0" smtClean="0">
                <a:latin typeface="Tw Cen MT" panose="020B0602020104020603" pitchFamily="34" charset="0"/>
              </a:rPr>
              <a:t>	</a:t>
            </a:r>
            <a:r>
              <a:rPr lang="en-US" altLang="en-US" sz="3500" dirty="0">
                <a:latin typeface="Tw Cen MT" panose="020B0602020104020603" pitchFamily="34" charset="0"/>
              </a:rPr>
              <a:t>	</a:t>
            </a:r>
            <a:r>
              <a:rPr lang="en-US" altLang="en-US" sz="3500" dirty="0" smtClean="0">
                <a:latin typeface="Tw Cen MT" panose="020B0602020104020603" pitchFamily="34" charset="0"/>
              </a:rPr>
              <a:t> </a:t>
            </a:r>
            <a:r>
              <a:rPr lang="en-US" altLang="en-US" sz="3500" dirty="0" smtClean="0">
                <a:solidFill>
                  <a:schemeClr val="bg1"/>
                </a:solidFill>
                <a:latin typeface="Tw Cen MT" panose="020B0602020104020603" pitchFamily="34" charset="0"/>
              </a:rPr>
              <a:t>4 </a:t>
            </a:r>
            <a:r>
              <a:rPr lang="en-US" altLang="en-US" sz="3500" dirty="0">
                <a:solidFill>
                  <a:schemeClr val="bg1"/>
                </a:solidFill>
                <a:latin typeface="Tw Cen MT" panose="020B0602020104020603" pitchFamily="34" charset="0"/>
              </a:rPr>
              <a:t>kW</a:t>
            </a:r>
            <a:r>
              <a:rPr lang="en-US" altLang="en-US" sz="3500" dirty="0">
                <a:latin typeface="Tw Cen MT" panose="020B0602020104020603" pitchFamily="34" charset="0"/>
              </a:rPr>
              <a:t>		</a:t>
            </a:r>
            <a:r>
              <a:rPr lang="en-US" altLang="en-US" sz="3500" dirty="0">
                <a:solidFill>
                  <a:schemeClr val="bg1"/>
                </a:solidFill>
                <a:latin typeface="Tw Cen MT" panose="020B0602020104020603" pitchFamily="34" charset="0"/>
              </a:rPr>
              <a:t>$1500</a:t>
            </a:r>
          </a:p>
          <a:p>
            <a:pPr>
              <a:buFontTx/>
              <a:buNone/>
            </a:pPr>
            <a:r>
              <a:rPr lang="en-US" altLang="en-US" sz="3500" b="1" dirty="0">
                <a:latin typeface="Tw Cen MT" panose="020B0602020104020603" pitchFamily="34" charset="0"/>
              </a:rPr>
              <a:t>Transformer</a:t>
            </a:r>
            <a:r>
              <a:rPr lang="en-US" altLang="en-US" sz="3500" dirty="0">
                <a:latin typeface="Tw Cen MT" panose="020B0602020104020603" pitchFamily="34" charset="0"/>
              </a:rPr>
              <a:t>		</a:t>
            </a:r>
            <a:r>
              <a:rPr lang="en-US" altLang="en-US" sz="3500" dirty="0" smtClean="0">
                <a:latin typeface="Tw Cen MT" panose="020B0602020104020603" pitchFamily="34" charset="0"/>
              </a:rPr>
              <a:t>	 </a:t>
            </a:r>
            <a:r>
              <a:rPr lang="en-US" altLang="en-US" sz="3500" dirty="0" smtClean="0">
                <a:solidFill>
                  <a:schemeClr val="bg1"/>
                </a:solidFill>
                <a:latin typeface="Tw Cen MT" panose="020B0602020104020603" pitchFamily="34" charset="0"/>
              </a:rPr>
              <a:t>4 </a:t>
            </a:r>
            <a:r>
              <a:rPr lang="en-US" altLang="en-US" sz="3500" dirty="0">
                <a:solidFill>
                  <a:schemeClr val="bg1"/>
                </a:solidFill>
                <a:latin typeface="Tw Cen MT" panose="020B0602020104020603" pitchFamily="34" charset="0"/>
              </a:rPr>
              <a:t>kW  </a:t>
            </a:r>
            <a:r>
              <a:rPr lang="en-US" altLang="en-US" sz="3500" dirty="0">
                <a:latin typeface="Tw Cen MT" panose="020B0602020104020603" pitchFamily="34" charset="0"/>
              </a:rPr>
              <a:t>		    </a:t>
            </a:r>
            <a:r>
              <a:rPr lang="en-US" altLang="en-US" sz="3500" dirty="0">
                <a:solidFill>
                  <a:schemeClr val="bg1"/>
                </a:solidFill>
                <a:latin typeface="Tw Cen MT" panose="020B0602020104020603" pitchFamily="34" charset="0"/>
              </a:rPr>
              <a:t>300</a:t>
            </a:r>
          </a:p>
          <a:p>
            <a:pPr>
              <a:buFontTx/>
              <a:buNone/>
            </a:pPr>
            <a:r>
              <a:rPr lang="en-US" altLang="en-US" sz="3500" b="1" dirty="0">
                <a:latin typeface="Tw Cen MT" panose="020B0602020104020603" pitchFamily="34" charset="0"/>
              </a:rPr>
              <a:t>Automatic </a:t>
            </a:r>
            <a:r>
              <a:rPr lang="en-US" altLang="en-US" sz="3500" b="1" dirty="0" smtClean="0">
                <a:latin typeface="Tw Cen MT" panose="020B0602020104020603" pitchFamily="34" charset="0"/>
              </a:rPr>
              <a:t>Transfer </a:t>
            </a:r>
            <a:r>
              <a:rPr lang="en-US" altLang="en-US" sz="3500" b="1" dirty="0" smtClean="0">
                <a:solidFill>
                  <a:schemeClr val="bg1"/>
                </a:solidFill>
                <a:latin typeface="Tw Cen MT" panose="020B0602020104020603" pitchFamily="34" charset="0"/>
              </a:rPr>
              <a:t>Switch</a:t>
            </a:r>
            <a:r>
              <a:rPr lang="en-US" altLang="en-US" sz="3500" b="1" dirty="0" smtClean="0">
                <a:latin typeface="Tw Cen MT" panose="020B0602020104020603" pitchFamily="34" charset="0"/>
              </a:rPr>
              <a:t> </a:t>
            </a:r>
            <a:r>
              <a:rPr lang="en-US" altLang="en-US" sz="3500" dirty="0" smtClean="0">
                <a:latin typeface="Tw Cen MT" panose="020B0602020104020603" pitchFamily="34" charset="0"/>
              </a:rPr>
              <a:t>	 </a:t>
            </a:r>
            <a:r>
              <a:rPr lang="en-US" altLang="en-US" sz="3500" dirty="0">
                <a:latin typeface="Tw Cen MT" panose="020B0602020104020603" pitchFamily="34" charset="0"/>
              </a:rPr>
              <a:t>	     	</a:t>
            </a:r>
            <a:r>
              <a:rPr lang="en-US" altLang="en-US" sz="3500" dirty="0">
                <a:solidFill>
                  <a:schemeClr val="bg1"/>
                </a:solidFill>
                <a:latin typeface="Tw Cen MT" panose="020B0602020104020603" pitchFamily="34" charset="0"/>
              </a:rPr>
              <a:t>      50</a:t>
            </a:r>
          </a:p>
          <a:p>
            <a:pPr>
              <a:buFontTx/>
              <a:buNone/>
            </a:pPr>
            <a:r>
              <a:rPr lang="en-US" altLang="en-US" sz="3500" b="1" dirty="0" smtClean="0">
                <a:latin typeface="Tw Cen MT" panose="020B0602020104020603" pitchFamily="34" charset="0"/>
              </a:rPr>
              <a:t>8 AGM† </a:t>
            </a:r>
            <a:r>
              <a:rPr lang="en-US" altLang="en-US" sz="3500" b="1" dirty="0">
                <a:latin typeface="Tw Cen MT" panose="020B0602020104020603" pitchFamily="34" charset="0"/>
              </a:rPr>
              <a:t>Batteries</a:t>
            </a:r>
            <a:r>
              <a:rPr lang="en-US" altLang="en-US" sz="3500" dirty="0">
                <a:latin typeface="Tw Cen MT" panose="020B0602020104020603" pitchFamily="34" charset="0"/>
              </a:rPr>
              <a:t>	 </a:t>
            </a:r>
            <a:r>
              <a:rPr lang="en-US" altLang="en-US" sz="3500" dirty="0" smtClean="0">
                <a:latin typeface="Tw Cen MT" panose="020B0602020104020603" pitchFamily="34" charset="0"/>
              </a:rPr>
              <a:t>	 </a:t>
            </a:r>
            <a:r>
              <a:rPr lang="en-US" altLang="en-US" sz="3500" dirty="0" smtClean="0">
                <a:solidFill>
                  <a:schemeClr val="bg1"/>
                </a:solidFill>
                <a:latin typeface="Tw Cen MT" panose="020B0602020104020603" pitchFamily="34" charset="0"/>
              </a:rPr>
              <a:t>20 </a:t>
            </a:r>
            <a:r>
              <a:rPr lang="en-US" altLang="en-US" sz="3500" dirty="0">
                <a:solidFill>
                  <a:schemeClr val="bg1"/>
                </a:solidFill>
                <a:latin typeface="Tw Cen MT" panose="020B0602020104020603" pitchFamily="34" charset="0"/>
              </a:rPr>
              <a:t>kWh</a:t>
            </a:r>
            <a:r>
              <a:rPr lang="en-US" altLang="en-US" sz="3500" dirty="0">
                <a:latin typeface="Tw Cen MT" panose="020B0602020104020603" pitchFamily="34" charset="0"/>
              </a:rPr>
              <a:t>		</a:t>
            </a:r>
            <a:r>
              <a:rPr lang="en-US" altLang="en-US" sz="3500" u="sng" dirty="0">
                <a:solidFill>
                  <a:schemeClr val="bg1"/>
                </a:solidFill>
                <a:latin typeface="Tw Cen MT" panose="020B0602020104020603" pitchFamily="34" charset="0"/>
              </a:rPr>
              <a:t>  3000</a:t>
            </a:r>
            <a:endParaRPr lang="en-US" altLang="en-US" sz="3500" dirty="0">
              <a:solidFill>
                <a:schemeClr val="bg1"/>
              </a:solidFill>
              <a:latin typeface="Tw Cen MT" panose="020B0602020104020603" pitchFamily="34" charset="0"/>
            </a:endParaRPr>
          </a:p>
          <a:p>
            <a:pPr>
              <a:buFontTx/>
              <a:buNone/>
            </a:pPr>
            <a:r>
              <a:rPr lang="en-US" altLang="en-US" sz="3500" b="1" dirty="0" smtClean="0">
                <a:latin typeface="Tw Cen MT" panose="020B0602020104020603" pitchFamily="34" charset="0"/>
              </a:rPr>
              <a:t>TOTAL			</a:t>
            </a:r>
            <a:r>
              <a:rPr lang="en-US" altLang="en-US" sz="3500" b="1" dirty="0">
                <a:latin typeface="Tw Cen MT" panose="020B0602020104020603" pitchFamily="34" charset="0"/>
              </a:rPr>
              <a:t>				</a:t>
            </a:r>
            <a:r>
              <a:rPr lang="en-US" altLang="en-US" sz="3500" b="1" dirty="0">
                <a:solidFill>
                  <a:schemeClr val="bg1"/>
                </a:solidFill>
                <a:latin typeface="Tw Cen MT" panose="020B0602020104020603" pitchFamily="34" charset="0"/>
              </a:rPr>
              <a:t>$</a:t>
            </a:r>
            <a:r>
              <a:rPr lang="en-US" altLang="en-US" sz="3500" b="1" dirty="0" smtClean="0">
                <a:solidFill>
                  <a:schemeClr val="bg1"/>
                </a:solidFill>
                <a:latin typeface="Tw Cen MT" panose="020B0602020104020603" pitchFamily="34" charset="0"/>
              </a:rPr>
              <a:t>4850</a:t>
            </a:r>
            <a:r>
              <a:rPr lang="en-US" altLang="en-US" sz="3500" dirty="0" smtClean="0">
                <a:solidFill>
                  <a:schemeClr val="bg1"/>
                </a:solidFill>
                <a:latin typeface="Tw Cen MT" panose="020B0602020104020603" pitchFamily="34" charset="0"/>
              </a:rPr>
              <a:t>*</a:t>
            </a:r>
          </a:p>
          <a:p>
            <a:pPr>
              <a:spcBef>
                <a:spcPts val="1800"/>
              </a:spcBef>
              <a:buNone/>
            </a:pPr>
            <a:r>
              <a:rPr lang="en-US" altLang="en-US" sz="3300" b="1" dirty="0" smtClean="0">
                <a:latin typeface="Tw Cen MT" panose="020B0602020104020603" pitchFamily="34" charset="0"/>
              </a:rPr>
              <a:t>†5 year</a:t>
            </a:r>
          </a:p>
          <a:p>
            <a:pPr>
              <a:spcBef>
                <a:spcPts val="600"/>
              </a:spcBef>
              <a:buNone/>
            </a:pPr>
            <a:r>
              <a:rPr lang="en-US" altLang="en-US" sz="3300" b="1" dirty="0" smtClean="0">
                <a:latin typeface="Tw Cen MT" panose="020B0602020104020603" pitchFamily="34" charset="0"/>
              </a:rPr>
              <a:t>*</a:t>
            </a:r>
            <a:r>
              <a:rPr lang="en-US" altLang="en-US" sz="3300" b="1" dirty="0">
                <a:latin typeface="Tw Cen MT" panose="020B0602020104020603" pitchFamily="34" charset="0"/>
              </a:rPr>
              <a:t>Eligible </a:t>
            </a:r>
            <a:r>
              <a:rPr lang="en-US" altLang="en-US" sz="3300" b="1" dirty="0" smtClean="0">
                <a:latin typeface="Tw Cen MT" panose="020B0602020104020603" pitchFamily="34" charset="0"/>
              </a:rPr>
              <a:t>for                                                                   80</a:t>
            </a:r>
            <a:r>
              <a:rPr lang="en-US" altLang="en-US" sz="3300" b="1" dirty="0">
                <a:latin typeface="Tw Cen MT" panose="020B0602020104020603" pitchFamily="34" charset="0"/>
              </a:rPr>
              <a:t>% t</a:t>
            </a:r>
            <a:r>
              <a:rPr lang="en-US" altLang="en-US" sz="3300" b="1" dirty="0" smtClean="0">
                <a:latin typeface="Tw Cen MT" panose="020B0602020104020603" pitchFamily="34" charset="0"/>
              </a:rPr>
              <a:t>ax credit</a:t>
            </a:r>
          </a:p>
          <a:p>
            <a:pPr>
              <a:spcBef>
                <a:spcPts val="1800"/>
              </a:spcBef>
              <a:buNone/>
            </a:pPr>
            <a:r>
              <a:rPr lang="en-US" altLang="en-US" sz="3600" dirty="0">
                <a:latin typeface="Tw Cen MT" panose="020B0602020104020603" pitchFamily="34" charset="0"/>
              </a:rPr>
              <a:t> </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2441823485"/>
      </p:ext>
    </p:extLst>
  </p:cSld>
  <p:clrMapOvr>
    <a:masterClrMapping/>
  </p:clrMapOvr>
  <mc:AlternateContent xmlns:mc="http://schemas.openxmlformats.org/markup-compatibility/2006" xmlns:p14="http://schemas.microsoft.com/office/powerpoint/2010/main">
    <mc:Choice Requires="p14">
      <p:transition spd="slow" p14:dur="2000" advTm="883"/>
    </mc:Choice>
    <mc:Fallback xmlns="">
      <p:transition spd="slow" advTm="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SolarCity-Equip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31" y="147483"/>
            <a:ext cx="9710823" cy="6533537"/>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p:cNvSpPr>
            <a:spLocks noGrp="1"/>
          </p:cNvSpPr>
          <p:nvPr>
            <p:ph type="title"/>
          </p:nvPr>
        </p:nvSpPr>
        <p:spPr>
          <a:xfrm>
            <a:off x="1417731" y="2396613"/>
            <a:ext cx="4626319" cy="1954559"/>
          </a:xfrm>
        </p:spPr>
        <p:txBody>
          <a:bodyPr>
            <a:normAutofit/>
          </a:bodyPr>
          <a:lstStyle/>
          <a:p>
            <a:pPr algn="l"/>
            <a:r>
              <a:rPr lang="en-US" altLang="en-US" sz="4800" dirty="0" smtClean="0">
                <a:latin typeface="Tw Cen MT Condensed Extra Bold" panose="020B0803020202020204" pitchFamily="34" charset="0"/>
              </a:rPr>
              <a:t>SolarCity’s </a:t>
            </a:r>
            <a:r>
              <a:rPr lang="en-US" altLang="en-US" sz="4800" i="1" dirty="0" smtClean="0">
                <a:latin typeface="Tw Cen MT Condensed Extra Bold" panose="020B0803020202020204" pitchFamily="34" charset="0"/>
              </a:rPr>
              <a:t>much</a:t>
            </a:r>
            <a:r>
              <a:rPr lang="en-US" altLang="en-US" sz="4800" dirty="0" smtClean="0">
                <a:latin typeface="Tw Cen MT Condensed Extra Bold" panose="020B0803020202020204" pitchFamily="34" charset="0"/>
              </a:rPr>
              <a:t> Smaller Footprint</a:t>
            </a:r>
          </a:p>
        </p:txBody>
      </p:sp>
      <p:sp>
        <p:nvSpPr>
          <p:cNvPr id="2" name="TextBox 1"/>
          <p:cNvSpPr txBox="1"/>
          <p:nvPr/>
        </p:nvSpPr>
        <p:spPr>
          <a:xfrm>
            <a:off x="7326725" y="616164"/>
            <a:ext cx="457754" cy="3108543"/>
          </a:xfrm>
          <a:prstGeom prst="rect">
            <a:avLst/>
          </a:prstGeom>
          <a:solidFill>
            <a:schemeClr val="bg1">
              <a:alpha val="47000"/>
            </a:schemeClr>
          </a:solidFill>
          <a:scene3d>
            <a:camera prst="orthographicFront">
              <a:rot lat="0" lon="0" rev="0"/>
            </a:camera>
            <a:lightRig rig="threePt" dir="t"/>
          </a:scene3d>
        </p:spPr>
        <p:txBody>
          <a:bodyPr wrap="square" rtlCol="0">
            <a:spAutoFit/>
          </a:bodyPr>
          <a:lstStyle/>
          <a:p>
            <a:r>
              <a:rPr lang="en-US" sz="2800" dirty="0" smtClean="0"/>
              <a:t>B</a:t>
            </a:r>
          </a:p>
          <a:p>
            <a:r>
              <a:rPr lang="en-US" sz="2800" dirty="0" smtClean="0"/>
              <a:t>A</a:t>
            </a:r>
          </a:p>
          <a:p>
            <a:r>
              <a:rPr lang="en-US" sz="2800" dirty="0" smtClean="0"/>
              <a:t>T</a:t>
            </a:r>
          </a:p>
          <a:p>
            <a:r>
              <a:rPr lang="en-US" sz="2800" dirty="0" smtClean="0"/>
              <a:t>T</a:t>
            </a:r>
          </a:p>
          <a:p>
            <a:r>
              <a:rPr lang="en-US" sz="2800" dirty="0" smtClean="0"/>
              <a:t>E</a:t>
            </a:r>
          </a:p>
          <a:p>
            <a:r>
              <a:rPr lang="en-US" sz="2800" dirty="0" smtClean="0"/>
              <a:t>R</a:t>
            </a:r>
          </a:p>
          <a:p>
            <a:r>
              <a:rPr lang="en-US" sz="2800" dirty="0" smtClean="0"/>
              <a:t>Y</a:t>
            </a:r>
            <a:endParaRPr lang="en-US" sz="2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115117195"/>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w Cen MT Condensed Extra Bold" panose="020B0803020202020204" pitchFamily="34" charset="0"/>
              </a:rPr>
              <a:t>What Cash Flow will Support this $5000 Purchase?</a:t>
            </a:r>
            <a:endParaRPr lang="en-US" sz="4000" dirty="0">
              <a:latin typeface="Tw Cen MT Condensed Extra Bold" panose="020B0803020202020204" pitchFamily="34" charset="0"/>
            </a:endParaRPr>
          </a:p>
        </p:txBody>
      </p:sp>
      <p:sp>
        <p:nvSpPr>
          <p:cNvPr id="3" name="Content Placeholder 2"/>
          <p:cNvSpPr>
            <a:spLocks noGrp="1"/>
          </p:cNvSpPr>
          <p:nvPr>
            <p:ph idx="1"/>
          </p:nvPr>
        </p:nvSpPr>
        <p:spPr/>
        <p:txBody>
          <a:bodyPr>
            <a:noAutofit/>
          </a:bodyPr>
          <a:lstStyle/>
          <a:p>
            <a:r>
              <a:rPr lang="en-US" sz="3200" dirty="0" smtClean="0"/>
              <a:t>The batteries in this example cost $3000 and should last about 5 years under the intended use.</a:t>
            </a:r>
          </a:p>
          <a:p>
            <a:r>
              <a:rPr lang="en-US" sz="3200" dirty="0" smtClean="0"/>
              <a:t>Although 20 kWh is the battery bank’s nominal storage capacity, only 50% depth of discharge is advisable for long economic life.  Therefore, 20 kWh works well with a home whose consumption peaks around 10 kWh / day.</a:t>
            </a:r>
          </a:p>
          <a:p>
            <a:r>
              <a:rPr lang="en-US" sz="3200" dirty="0" smtClean="0"/>
              <a:t>A five year payback on $5000 is $1000/year.</a:t>
            </a:r>
          </a:p>
          <a:p>
            <a:r>
              <a:rPr lang="en-US" sz="3200" dirty="0" smtClean="0"/>
              <a:t>Therefore $500 / year pays more than half of what is needed to pay for the recurring costs.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799851488"/>
      </p:ext>
    </p:extLst>
  </p:cSld>
  <p:clrMapOvr>
    <a:masterClrMapping/>
  </p:clrMapOvr>
  <mc:AlternateContent xmlns:mc="http://schemas.openxmlformats.org/markup-compatibility/2006" xmlns:p14="http://schemas.microsoft.com/office/powerpoint/2010/main">
    <mc:Choice Requires="p14">
      <p:transition spd="slow" p14:dur="2000" advTm="215"/>
    </mc:Choice>
    <mc:Fallback xmlns="">
      <p:transition spd="slow" advTm="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456" y="-241909"/>
            <a:ext cx="14859000" cy="9906000"/>
          </a:xfrm>
          <a:prstGeom prst="rect">
            <a:avLst/>
          </a:prstGeom>
        </p:spPr>
      </p:pic>
      <p:sp>
        <p:nvSpPr>
          <p:cNvPr id="2" name="Rectangle 1"/>
          <p:cNvSpPr/>
          <p:nvPr/>
        </p:nvSpPr>
        <p:spPr>
          <a:xfrm>
            <a:off x="3890698" y="2886581"/>
            <a:ext cx="4272247" cy="3416320"/>
          </a:xfrm>
          <a:prstGeom prst="rect">
            <a:avLst/>
          </a:prstGeom>
        </p:spPr>
        <p:txBody>
          <a:bodyPr wrap="square">
            <a:spAutoFit/>
          </a:bodyPr>
          <a:lstStyle/>
          <a:p>
            <a:pPr algn="ctr"/>
            <a:r>
              <a:rPr lang="en-US" sz="3600" b="1" dirty="0"/>
              <a:t>Improve the Economy while Cutting Carbon </a:t>
            </a:r>
            <a:r>
              <a:rPr lang="en-US" sz="3600" b="1" dirty="0" smtClean="0"/>
              <a:t> </a:t>
            </a:r>
          </a:p>
          <a:p>
            <a:pPr algn="ctr"/>
            <a:r>
              <a:rPr lang="en-US" sz="3600" b="1" dirty="0" smtClean="0">
                <a:latin typeface="Times New Roman" panose="02020603050405020304" pitchFamily="18" charset="0"/>
                <a:cs typeface="Times New Roman" panose="02020603050405020304" pitchFamily="18" charset="0"/>
              </a:rPr>
              <a:t>Part </a:t>
            </a:r>
            <a:r>
              <a:rPr lang="en-US" sz="3600" b="1" dirty="0">
                <a:latin typeface="Times New Roman" panose="02020603050405020304" pitchFamily="18" charset="0"/>
                <a:cs typeface="Times New Roman" panose="02020603050405020304" pitchFamily="18" charset="0"/>
              </a:rPr>
              <a:t>1</a:t>
            </a:r>
            <a:r>
              <a:rPr lang="en-US" sz="3600" b="1" dirty="0" smtClean="0"/>
              <a:t>. Inverted Demand Compliant Construction</a:t>
            </a:r>
            <a:endParaRPr lang="en-US" sz="3600"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905732098"/>
      </p:ext>
    </p:extLst>
  </p:cSld>
  <p:clrMapOvr>
    <a:masterClrMapping/>
  </p:clrMapOvr>
  <mc:AlternateContent xmlns:mc="http://schemas.openxmlformats.org/markup-compatibility/2006" xmlns:p14="http://schemas.microsoft.com/office/powerpoint/2010/main">
    <mc:Choice Requires="p14">
      <p:transition spd="med" p14:dur="700" advTm="541">
        <p:fade/>
      </p:transition>
    </mc:Choice>
    <mc:Fallback xmlns="">
      <p:transition spd="med" advTm="5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78" y="820993"/>
            <a:ext cx="11020425" cy="1143000"/>
          </a:xfrm>
        </p:spPr>
        <p:txBody>
          <a:bodyPr>
            <a:noAutofit/>
          </a:bodyPr>
          <a:lstStyle/>
          <a:p>
            <a:pPr algn="ctr"/>
            <a:r>
              <a:rPr lang="en-US" sz="4800" dirty="0" smtClean="0">
                <a:latin typeface="Tw Cen MT Condensed Extra Bold" panose="020B0803020202020204" pitchFamily="34" charset="0"/>
              </a:rPr>
              <a:t>Reliability is worth $520/</a:t>
            </a:r>
            <a:r>
              <a:rPr lang="en-US" sz="4800" dirty="0" err="1" smtClean="0">
                <a:latin typeface="Tw Cen MT Condensed Extra Bold" panose="020B0803020202020204" pitchFamily="34" charset="0"/>
              </a:rPr>
              <a:t>yr</a:t>
            </a:r>
            <a:r>
              <a:rPr lang="en-US" sz="4800" dirty="0" smtClean="0">
                <a:latin typeface="Tw Cen MT Condensed Extra Bold" panose="020B0803020202020204" pitchFamily="34" charset="0"/>
              </a:rPr>
              <a:t> </a:t>
            </a:r>
            <a:br>
              <a:rPr lang="en-US" sz="4800" dirty="0" smtClean="0">
                <a:latin typeface="Tw Cen MT Condensed Extra Bold" panose="020B0803020202020204" pitchFamily="34" charset="0"/>
              </a:rPr>
            </a:br>
            <a:r>
              <a:rPr lang="en-US" sz="4800" dirty="0" smtClean="0">
                <a:latin typeface="Tw Cen MT Condensed Extra Bold" panose="020B0803020202020204" pitchFamily="34" charset="0"/>
              </a:rPr>
              <a:t>and</a:t>
            </a:r>
            <a:br>
              <a:rPr lang="en-US" sz="4800" dirty="0" smtClean="0">
                <a:latin typeface="Tw Cen MT Condensed Extra Bold" panose="020B0803020202020204" pitchFamily="34" charset="0"/>
              </a:rPr>
            </a:br>
            <a:r>
              <a:rPr lang="en-US" sz="4800" dirty="0" smtClean="0">
                <a:latin typeface="Tw Cen MT Condensed Extra Bold" panose="020B0803020202020204" pitchFamily="34" charset="0"/>
              </a:rPr>
              <a:t>Can pay ½ cost of IDCC</a:t>
            </a:r>
            <a:endParaRPr lang="en-US" sz="4800" dirty="0">
              <a:latin typeface="Tw Cen MT Condensed Extra Bold" panose="020B0803020202020204" pitchFamily="34" charset="0"/>
            </a:endParaRPr>
          </a:p>
        </p:txBody>
      </p:sp>
      <p:sp>
        <p:nvSpPr>
          <p:cNvPr id="5" name="Rectangle 1"/>
          <p:cNvSpPr>
            <a:spLocks noGrp="1" noChangeArrowheads="1"/>
          </p:cNvSpPr>
          <p:nvPr>
            <p:ph sz="half" idx="1"/>
          </p:nvPr>
        </p:nvSpPr>
        <p:spPr bwMode="auto">
          <a:xfrm>
            <a:off x="766915" y="2747129"/>
            <a:ext cx="10847440" cy="330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1415" numCol="1" rtlCol="0"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100000"/>
              </a:lnSpc>
              <a:spcBef>
                <a:spcPct val="0"/>
              </a:spcBef>
              <a:spcAft>
                <a:spcPct val="0"/>
              </a:spcAft>
            </a:pPr>
            <a:r>
              <a:rPr lang="en-US" altLang="en-US" sz="4000" dirty="0">
                <a:solidFill>
                  <a:srgbClr val="2A2A2A"/>
                </a:solidFill>
                <a:latin typeface="Tw Cen MT" panose="020B0602020104020603" pitchFamily="34" charset="0"/>
              </a:rPr>
              <a:t>Maryland Public Service Commission fines </a:t>
            </a:r>
            <a:r>
              <a:rPr lang="en-US" altLang="en-US" sz="4000" dirty="0" smtClean="0">
                <a:solidFill>
                  <a:srgbClr val="2A2A2A"/>
                </a:solidFill>
                <a:latin typeface="Tw Cen MT" panose="020B0602020104020603" pitchFamily="34" charset="0"/>
              </a:rPr>
              <a:t>PEPCO    $</a:t>
            </a:r>
            <a:r>
              <a:rPr lang="en-US" altLang="en-US" sz="4000" dirty="0">
                <a:solidFill>
                  <a:srgbClr val="2A2A2A"/>
                </a:solidFill>
                <a:latin typeface="Tw Cen MT" panose="020B0602020104020603" pitchFamily="34" charset="0"/>
              </a:rPr>
              <a:t>1 </a:t>
            </a:r>
            <a:r>
              <a:rPr lang="en-US" altLang="en-US" sz="4000" dirty="0" smtClean="0">
                <a:solidFill>
                  <a:srgbClr val="2A2A2A"/>
                </a:solidFill>
                <a:latin typeface="Tw Cen MT" panose="020B0602020104020603" pitchFamily="34" charset="0"/>
              </a:rPr>
              <a:t>million because of poor reliability </a:t>
            </a:r>
            <a:r>
              <a:rPr lang="en-US" altLang="en-US" sz="4000" dirty="0" smtClean="0">
                <a:solidFill>
                  <a:schemeClr val="bg1">
                    <a:lumMod val="50000"/>
                  </a:schemeClr>
                </a:solidFill>
                <a:latin typeface="Tw Cen MT" panose="020B0602020104020603" pitchFamily="34" charset="0"/>
              </a:rPr>
              <a:t>(</a:t>
            </a:r>
            <a:r>
              <a:rPr lang="en-US" altLang="en-US" sz="4000" b="1" dirty="0" smtClean="0">
                <a:solidFill>
                  <a:schemeClr val="bg1">
                    <a:lumMod val="50000"/>
                  </a:schemeClr>
                </a:solidFill>
                <a:latin typeface="Tw Cen MT" panose="020B0602020104020603" pitchFamily="34" charset="0"/>
              </a:rPr>
              <a:t>12/21/2011</a:t>
            </a:r>
            <a:r>
              <a:rPr lang="en-US" altLang="en-US" sz="4000" dirty="0" smtClean="0">
                <a:solidFill>
                  <a:schemeClr val="bg1">
                    <a:lumMod val="50000"/>
                  </a:schemeClr>
                </a:solidFill>
                <a:latin typeface="Tw Cen MT" panose="020B0602020104020603" pitchFamily="34" charset="0"/>
              </a:rPr>
              <a:t>)</a:t>
            </a:r>
            <a:r>
              <a:rPr lang="en-US" altLang="en-US" sz="4000" dirty="0">
                <a:solidFill>
                  <a:srgbClr val="333333"/>
                </a:solidFill>
                <a:latin typeface="Tw Cen MT" panose="020B0602020104020603" pitchFamily="34" charset="0"/>
              </a:rPr>
              <a:t> </a:t>
            </a:r>
            <a:endParaRPr lang="en-US" altLang="en-US" sz="4000" dirty="0" smtClean="0">
              <a:solidFill>
                <a:srgbClr val="333333"/>
              </a:solidFill>
              <a:latin typeface="Tw Cen MT" panose="020B0602020104020603" pitchFamily="34" charset="0"/>
            </a:endParaRPr>
          </a:p>
          <a:p>
            <a:pPr marL="0" indent="0" fontAlgn="base">
              <a:lnSpc>
                <a:spcPct val="100000"/>
              </a:lnSpc>
              <a:spcBef>
                <a:spcPct val="0"/>
              </a:spcBef>
              <a:spcAft>
                <a:spcPct val="0"/>
              </a:spcAft>
              <a:buNone/>
            </a:pPr>
            <a:endParaRPr lang="en-US" altLang="en-US" sz="1000" dirty="0">
              <a:solidFill>
                <a:srgbClr val="333333"/>
              </a:solidFill>
              <a:latin typeface="Tw Cen MT" panose="020B0602020104020603" pitchFamily="34" charset="0"/>
            </a:endParaRPr>
          </a:p>
          <a:p>
            <a:pPr fontAlgn="base">
              <a:lnSpc>
                <a:spcPct val="100000"/>
              </a:lnSpc>
              <a:spcBef>
                <a:spcPct val="0"/>
              </a:spcBef>
              <a:spcAft>
                <a:spcPct val="0"/>
              </a:spcAft>
            </a:pPr>
            <a:r>
              <a:rPr lang="en-US" altLang="en-US" sz="4000" dirty="0" smtClean="0">
                <a:solidFill>
                  <a:srgbClr val="333333"/>
                </a:solidFill>
                <a:latin typeface="Tw Cen MT" panose="020B0602020104020603" pitchFamily="34" charset="0"/>
              </a:rPr>
              <a:t>PEPCO surveys its customers and learns that residents experience $520/year in economic losses from outages</a:t>
            </a:r>
            <a:endParaRPr lang="en-US" altLang="en-US" sz="4000" dirty="0">
              <a:latin typeface="Tw Cen MT" panose="020B0602020104020603"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87362118"/>
      </p:ext>
    </p:extLst>
  </p:cSld>
  <p:clrMapOvr>
    <a:masterClrMapping/>
  </p:clrMapOvr>
  <mc:AlternateContent xmlns:mc="http://schemas.openxmlformats.org/markup-compatibility/2006" xmlns:p14="http://schemas.microsoft.com/office/powerpoint/2010/main">
    <mc:Choice Requires="p14">
      <p:transition spd="slow" p14:dur="2000" advTm="663"/>
    </mc:Choice>
    <mc:Fallback xmlns="">
      <p:transition spd="slow" advTm="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7029"/>
            <a:ext cx="10515600" cy="1325563"/>
          </a:xfrm>
        </p:spPr>
        <p:txBody>
          <a:bodyPr>
            <a:noAutofit/>
          </a:bodyPr>
          <a:lstStyle/>
          <a:p>
            <a:pPr algn="ctr"/>
            <a:r>
              <a:rPr lang="en-US" sz="4800" dirty="0" smtClean="0">
                <a:latin typeface="Tw Cen MT Condensed Extra Bold" panose="020B0803020202020204" pitchFamily="34" charset="0"/>
              </a:rPr>
              <a:t>Demand Response </a:t>
            </a:r>
            <a:br>
              <a:rPr lang="en-US" sz="4800" dirty="0" smtClean="0">
                <a:latin typeface="Tw Cen MT Condensed Extra Bold" panose="020B0803020202020204" pitchFamily="34" charset="0"/>
              </a:rPr>
            </a:br>
            <a:r>
              <a:rPr lang="en-US" sz="4800" dirty="0" smtClean="0">
                <a:latin typeface="Tw Cen MT Condensed Extra Bold" panose="020B0803020202020204" pitchFamily="34" charset="0"/>
              </a:rPr>
              <a:t>Can pay ½ the cost of IDCC</a:t>
            </a:r>
            <a:endParaRPr lang="en-US" sz="4800" dirty="0">
              <a:latin typeface="Tw Cen MT Condensed Extra Bold" panose="020B0803020202020204" pitchFamily="34" charset="0"/>
            </a:endParaRPr>
          </a:p>
        </p:txBody>
      </p:sp>
      <p:sp>
        <p:nvSpPr>
          <p:cNvPr id="3" name="Content Placeholder 2"/>
          <p:cNvSpPr>
            <a:spLocks noGrp="1"/>
          </p:cNvSpPr>
          <p:nvPr>
            <p:ph idx="1"/>
          </p:nvPr>
        </p:nvSpPr>
        <p:spPr>
          <a:xfrm>
            <a:off x="1784559" y="2747271"/>
            <a:ext cx="8557319" cy="2613120"/>
          </a:xfrm>
        </p:spPr>
        <p:txBody>
          <a:bodyPr>
            <a:normAutofit/>
          </a:bodyPr>
          <a:lstStyle/>
          <a:p>
            <a:pPr marL="0" indent="0">
              <a:buNone/>
            </a:pPr>
            <a:r>
              <a:rPr lang="en-US" sz="4000" dirty="0" smtClean="0">
                <a:latin typeface="Tw Cen MT" panose="020B0602020104020603" pitchFamily="34" charset="0"/>
              </a:rPr>
              <a:t>Demand Response means </a:t>
            </a:r>
            <a:r>
              <a:rPr lang="en-US" sz="4000" b="1" dirty="0" smtClean="0">
                <a:latin typeface="Tw Cen MT" panose="020B0602020104020603" pitchFamily="34" charset="0"/>
              </a:rPr>
              <a:t>incentive </a:t>
            </a:r>
            <a:r>
              <a:rPr lang="en-US" sz="4000" b="1" dirty="0">
                <a:latin typeface="Tw Cen MT" panose="020B0602020104020603" pitchFamily="34" charset="0"/>
              </a:rPr>
              <a:t>payments </a:t>
            </a:r>
            <a:r>
              <a:rPr lang="en-US" sz="4000" b="1" dirty="0" smtClean="0">
                <a:latin typeface="Tw Cen MT" panose="020B0602020104020603" pitchFamily="34" charset="0"/>
              </a:rPr>
              <a:t>from the utility </a:t>
            </a:r>
            <a:r>
              <a:rPr lang="en-US" sz="4000" dirty="0" smtClean="0">
                <a:latin typeface="Tw Cen MT" panose="020B0602020104020603" pitchFamily="34" charset="0"/>
              </a:rPr>
              <a:t>designed </a:t>
            </a:r>
            <a:r>
              <a:rPr lang="en-US" sz="4000" dirty="0">
                <a:latin typeface="Tw Cen MT" panose="020B0602020104020603" pitchFamily="34" charset="0"/>
              </a:rPr>
              <a:t>to induce lower electricity use at times of high wholesale market </a:t>
            </a:r>
            <a:r>
              <a:rPr lang="en-US" sz="4000" dirty="0" smtClean="0">
                <a:latin typeface="Tw Cen MT" panose="020B0602020104020603" pitchFamily="34" charset="0"/>
              </a:rPr>
              <a:t>prices.</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3496075149"/>
      </p:ext>
    </p:extLst>
  </p:cSld>
  <p:clrMapOvr>
    <a:masterClrMapping/>
  </p:clrMapOvr>
  <mc:AlternateContent xmlns:mc="http://schemas.openxmlformats.org/markup-compatibility/2006" xmlns:p14="http://schemas.microsoft.com/office/powerpoint/2010/main">
    <mc:Choice Requires="p14">
      <p:transition spd="slow" p14:dur="2000" advTm="609"/>
    </mc:Choice>
    <mc:Fallback xmlns="">
      <p:transition spd="slow" advTm="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362199" y="1219200"/>
            <a:ext cx="756346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3600" dirty="0">
                <a:solidFill>
                  <a:schemeClr val="tx1"/>
                </a:solidFill>
                <a:latin typeface="Tw Cen MT" panose="020B0602020104020603" pitchFamily="34" charset="0"/>
              </a:rPr>
              <a:t>“A homeowner that has equipped his home to be IDCC should have the right to CLAIM a 25-50% lower price for electricity than other homeowners serviced by the same </a:t>
            </a:r>
            <a:r>
              <a:rPr lang="en-US" altLang="en-US" sz="3600" dirty="0" smtClean="0">
                <a:solidFill>
                  <a:schemeClr val="tx1"/>
                </a:solidFill>
                <a:latin typeface="Tw Cen MT" panose="020B0602020104020603" pitchFamily="34" charset="0"/>
              </a:rPr>
              <a:t>utility” </a:t>
            </a:r>
            <a:endParaRPr lang="en-US" altLang="en-US" sz="3600" dirty="0">
              <a:solidFill>
                <a:schemeClr val="tx1"/>
              </a:solidFill>
              <a:latin typeface="Tw Cen MT" panose="020B0602020104020603" pitchFamily="34" charset="0"/>
            </a:endParaRPr>
          </a:p>
          <a:p>
            <a:pPr eaLnBrk="1" hangingPunct="1"/>
            <a:r>
              <a:rPr lang="en-US" altLang="en-US" sz="3600" b="0" dirty="0" smtClean="0">
                <a:solidFill>
                  <a:schemeClr val="tx1"/>
                </a:solidFill>
                <a:latin typeface="Tw Cen MT" panose="020B0602020104020603" pitchFamily="34" charset="0"/>
              </a:rPr>
              <a:t>			-Steven </a:t>
            </a:r>
            <a:r>
              <a:rPr lang="en-US" altLang="en-US" sz="3600" b="0" dirty="0">
                <a:solidFill>
                  <a:schemeClr val="tx1"/>
                </a:solidFill>
                <a:latin typeface="Tw Cen MT" panose="020B0602020104020603" pitchFamily="34" charset="0"/>
              </a:rPr>
              <a:t>A. </a:t>
            </a:r>
            <a:r>
              <a:rPr lang="en-US" altLang="en-US" sz="3600" b="0" dirty="0" err="1" smtClean="0">
                <a:solidFill>
                  <a:schemeClr val="tx1"/>
                </a:solidFill>
                <a:latin typeface="Tw Cen MT" panose="020B0602020104020603" pitchFamily="34" charset="0"/>
              </a:rPr>
              <a:t>Fenrick</a:t>
            </a:r>
            <a:r>
              <a:rPr lang="en-US" altLang="en-US" sz="3600" b="0" dirty="0" smtClean="0">
                <a:solidFill>
                  <a:schemeClr val="tx1"/>
                </a:solidFill>
                <a:latin typeface="Tw Cen MT" panose="020B0602020104020603" pitchFamily="34" charset="0"/>
              </a:rPr>
              <a:t>, 2014</a:t>
            </a:r>
            <a:r>
              <a:rPr lang="en-US" altLang="en-US" sz="3600" b="0" dirty="0" smtClean="0">
                <a:latin typeface="Tw Cen MT" panose="020B0602020104020603" pitchFamily="34" charset="0"/>
              </a:rPr>
              <a:t> </a:t>
            </a:r>
            <a:r>
              <a:rPr lang="en-US" altLang="en-US" sz="3600" dirty="0" smtClean="0"/>
              <a:t> </a:t>
            </a:r>
          </a:p>
          <a:p>
            <a:pPr eaLnBrk="1" hangingPunct="1"/>
            <a:r>
              <a:rPr lang="en-US" altLang="en-US" sz="3600" dirty="0"/>
              <a: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954621845"/>
      </p:ext>
    </p:extLst>
  </p:cSld>
  <p:clrMapOvr>
    <a:masterClrMapping/>
  </p:clrMapOvr>
  <mc:AlternateContent xmlns:mc="http://schemas.openxmlformats.org/markup-compatibility/2006" xmlns:p14="http://schemas.microsoft.com/office/powerpoint/2010/main">
    <mc:Choice Requires="p14">
      <p:transition spd="slow" p14:dur="2000" advTm="477"/>
    </mc:Choice>
    <mc:Fallback xmlns="">
      <p:transition spd="slow" advTm="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endParaRPr lang="en-US" altLang="en-US" smtClean="0"/>
          </a:p>
        </p:txBody>
      </p:sp>
      <p:sp>
        <p:nvSpPr>
          <p:cNvPr id="116739" name="Rectangle 3"/>
          <p:cNvSpPr>
            <a:spLocks noGrp="1" noChangeArrowheads="1"/>
          </p:cNvSpPr>
          <p:nvPr>
            <p:ph type="body" idx="1"/>
          </p:nvPr>
        </p:nvSpPr>
        <p:spPr/>
        <p:txBody>
          <a:bodyPr/>
          <a:lstStyle/>
          <a:p>
            <a:endParaRPr lang="en-US" altLang="en-US" smtClean="0"/>
          </a:p>
        </p:txBody>
      </p:sp>
      <p:pic>
        <p:nvPicPr>
          <p:cNvPr id="116740" name="Picture 4" descr="C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4858"/>
            <a:ext cx="9144000" cy="6626942"/>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975365971"/>
      </p:ext>
    </p:extLst>
  </p:cSld>
  <p:clrMapOvr>
    <a:masterClrMapping/>
  </p:clrMapOvr>
  <mc:AlternateContent xmlns:mc="http://schemas.openxmlformats.org/markup-compatibility/2006" xmlns:p14="http://schemas.microsoft.com/office/powerpoint/2010/main">
    <mc:Choice Requires="p14">
      <p:transition spd="slow" p14:dur="2000" advTm="350"/>
    </mc:Choice>
    <mc:Fallback xmlns="">
      <p:transition spd="slow" advTm="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24432" y="877530"/>
            <a:ext cx="7391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3600" dirty="0">
                <a:solidFill>
                  <a:schemeClr val="tx1"/>
                </a:solidFill>
                <a:latin typeface="Tw Cen MT" panose="020B0602020104020603" pitchFamily="34" charset="0"/>
              </a:rPr>
              <a:t>“An IDCC home may be able participate in </a:t>
            </a:r>
            <a:r>
              <a:rPr lang="en-US" altLang="en-US" sz="3600" i="1" dirty="0">
                <a:solidFill>
                  <a:schemeClr val="tx1"/>
                </a:solidFill>
                <a:latin typeface="Tw Cen MT" panose="020B0602020104020603" pitchFamily="34" charset="0"/>
              </a:rPr>
              <a:t>Critical Peak Pricing</a:t>
            </a:r>
            <a:r>
              <a:rPr lang="en-US" altLang="en-US" sz="3600" dirty="0">
                <a:solidFill>
                  <a:schemeClr val="tx1"/>
                </a:solidFill>
                <a:latin typeface="Tw Cen MT" panose="020B0602020104020603" pitchFamily="34" charset="0"/>
              </a:rPr>
              <a:t> with a Time-of-Day rate, known as </a:t>
            </a:r>
            <a:r>
              <a:rPr lang="en-US" altLang="en-US" sz="3600" i="1" dirty="0">
                <a:solidFill>
                  <a:schemeClr val="tx1"/>
                </a:solidFill>
                <a:latin typeface="Tw Cen MT" panose="020B0602020104020603" pitchFamily="34" charset="0"/>
              </a:rPr>
              <a:t>CPP</a:t>
            </a:r>
            <a:r>
              <a:rPr lang="en-US" altLang="en-US" sz="3600" dirty="0">
                <a:solidFill>
                  <a:schemeClr val="tx1"/>
                </a:solidFill>
                <a:latin typeface="Tw Cen MT" panose="020B0602020104020603" pitchFamily="34" charset="0"/>
              </a:rPr>
              <a:t>.   If a battery can provide substantial energy during a CPP time, it could drive substantial savings</a:t>
            </a:r>
          </a:p>
          <a:p>
            <a:pPr eaLnBrk="1" hangingPunct="1"/>
            <a:r>
              <a:rPr lang="en-US" altLang="en-US" sz="3600" dirty="0">
                <a:solidFill>
                  <a:schemeClr val="tx1"/>
                </a:solidFill>
                <a:latin typeface="Tw Cen MT" panose="020B0602020104020603" pitchFamily="34" charset="0"/>
              </a:rPr>
              <a:t>-- around $100 to $800 per </a:t>
            </a:r>
            <a:r>
              <a:rPr lang="en-US" altLang="en-US" sz="3600" dirty="0" smtClean="0">
                <a:solidFill>
                  <a:schemeClr val="tx1"/>
                </a:solidFill>
                <a:latin typeface="Tw Cen MT" panose="020B0602020104020603" pitchFamily="34" charset="0"/>
              </a:rPr>
              <a:t>year</a:t>
            </a:r>
            <a:r>
              <a:rPr lang="en-US" altLang="en-US" sz="3600" dirty="0">
                <a:solidFill>
                  <a:schemeClr val="tx1"/>
                </a:solidFill>
                <a:latin typeface="Tw Cen MT" panose="020B0602020104020603" pitchFamily="34" charset="0"/>
              </a:rPr>
              <a:t>.</a:t>
            </a:r>
            <a:r>
              <a:rPr lang="en-US" altLang="en-US" sz="3600" dirty="0" smtClean="0">
                <a:solidFill>
                  <a:schemeClr val="tx1"/>
                </a:solidFill>
                <a:latin typeface="Tw Cen MT" panose="020B0602020104020603" pitchFamily="34" charset="0"/>
              </a:rPr>
              <a:t>”</a:t>
            </a:r>
          </a:p>
          <a:p>
            <a:pPr eaLnBrk="1" hangingPunct="1"/>
            <a:r>
              <a:rPr lang="en-US" altLang="en-US" sz="3600" b="0" dirty="0" smtClean="0">
                <a:solidFill>
                  <a:schemeClr val="tx1"/>
                </a:solidFill>
                <a:latin typeface="Tw Cen MT" panose="020B0602020104020603" pitchFamily="34" charset="0"/>
              </a:rPr>
              <a:t>		    - </a:t>
            </a:r>
            <a:r>
              <a:rPr lang="en-US" altLang="en-US" sz="3600" b="0" dirty="0">
                <a:solidFill>
                  <a:schemeClr val="tx1"/>
                </a:solidFill>
                <a:latin typeface="Tw Cen MT" panose="020B0602020104020603" pitchFamily="34" charset="0"/>
              </a:rPr>
              <a:t>Steven A. </a:t>
            </a:r>
            <a:r>
              <a:rPr lang="en-US" altLang="en-US" sz="3600" b="0" dirty="0" err="1" smtClean="0">
                <a:solidFill>
                  <a:schemeClr val="tx1"/>
                </a:solidFill>
                <a:latin typeface="Tw Cen MT" panose="020B0602020104020603" pitchFamily="34" charset="0"/>
              </a:rPr>
              <a:t>Fenrick</a:t>
            </a:r>
            <a:r>
              <a:rPr lang="en-US" altLang="en-US" sz="3600" b="0" dirty="0" smtClean="0">
                <a:solidFill>
                  <a:schemeClr val="tx1"/>
                </a:solidFill>
                <a:latin typeface="Tw Cen MT" panose="020B0602020104020603" pitchFamily="34" charset="0"/>
              </a:rPr>
              <a:t>, 2014 </a:t>
            </a:r>
          </a:p>
          <a:p>
            <a:pPr algn="r" eaLnBrk="1" hangingPunct="1"/>
            <a:r>
              <a:rPr lang="en-US" altLang="en-US" b="0" dirty="0" smtClean="0">
                <a:latin typeface="Tw Cen MT" panose="020B0602020104020603" pitchFamily="34" charset="0"/>
              </a:rPr>
              <a:t> </a:t>
            </a:r>
            <a:endParaRPr lang="en-US" altLang="en-US" b="0" dirty="0">
              <a:latin typeface="Tw Cen MT" panose="020B0602020104020603" pitchFamily="34" charset="0"/>
            </a:endParaRPr>
          </a:p>
          <a:p>
            <a:pPr eaLnBrk="1" hangingPunct="1"/>
            <a:r>
              <a:rPr lang="en-US" altLang="en-US" sz="3600" dirty="0"/>
              <a: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302690963"/>
      </p:ext>
    </p:extLst>
  </p:cSld>
  <p:clrMapOvr>
    <a:masterClrMapping/>
  </p:clrMapOvr>
  <mc:AlternateContent xmlns:mc="http://schemas.openxmlformats.org/markup-compatibility/2006" xmlns:p14="http://schemas.microsoft.com/office/powerpoint/2010/main">
    <mc:Choice Requires="p14">
      <p:transition spd="slow" p14:dur="2000" advTm="466"/>
    </mc:Choice>
    <mc:Fallback xmlns="">
      <p:transition spd="slow" advTm="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690" y="365125"/>
            <a:ext cx="10515600" cy="1325563"/>
          </a:xfrm>
        </p:spPr>
        <p:txBody>
          <a:bodyPr/>
          <a:lstStyle/>
          <a:p>
            <a:pPr algn="l"/>
            <a:r>
              <a:rPr lang="en-US" dirty="0">
                <a:latin typeface="Tw Cen MT Condensed Extra Bold" panose="020B0803020202020204" pitchFamily="34" charset="0"/>
              </a:rPr>
              <a:t>Implementing Supply Response</a:t>
            </a:r>
          </a:p>
        </p:txBody>
      </p:sp>
      <p:sp>
        <p:nvSpPr>
          <p:cNvPr id="3" name="Content Placeholder 2"/>
          <p:cNvSpPr>
            <a:spLocks noGrp="1"/>
          </p:cNvSpPr>
          <p:nvPr>
            <p:ph idx="1"/>
          </p:nvPr>
        </p:nvSpPr>
        <p:spPr>
          <a:xfrm>
            <a:off x="2001187" y="1471510"/>
            <a:ext cx="8229600" cy="2536998"/>
          </a:xfrm>
        </p:spPr>
        <p:txBody>
          <a:bodyPr>
            <a:normAutofit/>
          </a:bodyPr>
          <a:lstStyle/>
          <a:p>
            <a:pPr marL="0" indent="0">
              <a:buNone/>
            </a:pPr>
            <a:r>
              <a:rPr lang="en-US" sz="3500" dirty="0">
                <a:latin typeface="Tw Cen MT" panose="020B0602020104020603" pitchFamily="34" charset="0"/>
              </a:rPr>
              <a:t>T</a:t>
            </a:r>
            <a:r>
              <a:rPr lang="en-US" sz="3500" dirty="0" smtClean="0">
                <a:latin typeface="Tw Cen MT" panose="020B0602020104020603" pitchFamily="34" charset="0"/>
              </a:rPr>
              <a:t>he addition of a </a:t>
            </a:r>
            <a:r>
              <a:rPr lang="en-US" sz="3500" dirty="0">
                <a:latin typeface="Tw Cen MT" panose="020B0602020104020603" pitchFamily="34" charset="0"/>
              </a:rPr>
              <a:t>$130,</a:t>
            </a:r>
            <a:r>
              <a:rPr lang="en-US" sz="3500" dirty="0" smtClean="0">
                <a:latin typeface="Tw Cen MT" panose="020B0602020104020603" pitchFamily="34" charset="0"/>
              </a:rPr>
              <a:t> </a:t>
            </a:r>
            <a:r>
              <a:rPr lang="en-US" sz="3500" dirty="0">
                <a:latin typeface="Tw Cen MT" panose="020B0602020104020603" pitchFamily="34" charset="0"/>
              </a:rPr>
              <a:t>AXS Port Modbus/TCP </a:t>
            </a:r>
            <a:r>
              <a:rPr lang="en-US" sz="3500" dirty="0" smtClean="0">
                <a:latin typeface="Tw Cen MT" panose="020B0602020104020603" pitchFamily="34" charset="0"/>
              </a:rPr>
              <a:t>Interface can upgrade Inverted </a:t>
            </a:r>
            <a:r>
              <a:rPr lang="en-US" sz="3500" dirty="0">
                <a:latin typeface="Tw Cen MT" panose="020B0602020104020603" pitchFamily="34" charset="0"/>
              </a:rPr>
              <a:t>Demand, </a:t>
            </a:r>
            <a:r>
              <a:rPr lang="en-US" sz="3500" dirty="0" smtClean="0">
                <a:latin typeface="Tw Cen MT" panose="020B0602020104020603" pitchFamily="34" charset="0"/>
              </a:rPr>
              <a:t>to IDCC since it provides </a:t>
            </a:r>
            <a:r>
              <a:rPr lang="en-US" sz="3500" dirty="0">
                <a:latin typeface="Tw Cen MT" panose="020B0602020104020603" pitchFamily="34" charset="0"/>
              </a:rPr>
              <a:t>“supply response</a:t>
            </a:r>
            <a:r>
              <a:rPr lang="en-US" sz="3500" dirty="0" smtClean="0">
                <a:latin typeface="Tw Cen MT" panose="020B0602020104020603" pitchFamily="34" charset="0"/>
              </a:rPr>
              <a:t>”. </a:t>
            </a:r>
            <a:endParaRPr lang="en-US" sz="3500" dirty="0">
              <a:latin typeface="Tw Cen MT" panose="020B0602020104020603"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9651" y="3017975"/>
            <a:ext cx="4152900" cy="3059303"/>
          </a:xfrm>
          <a:prstGeom prst="rect">
            <a:avLst/>
          </a:prstGeom>
          <a:effectLst>
            <a:outerShdw blurRad="50800" dist="50800" dir="5400000" algn="ctr" rotWithShape="0">
              <a:srgbClr val="000000">
                <a:alpha val="51000"/>
              </a:srgbClr>
            </a:outerShdw>
          </a:effectLst>
        </p:spPr>
      </p:pic>
      <p:sp>
        <p:nvSpPr>
          <p:cNvPr id="9" name="TextBox 8"/>
          <p:cNvSpPr txBox="1"/>
          <p:nvPr/>
        </p:nvSpPr>
        <p:spPr>
          <a:xfrm>
            <a:off x="840639" y="3591443"/>
            <a:ext cx="5614632" cy="2554545"/>
          </a:xfrm>
          <a:prstGeom prst="rect">
            <a:avLst/>
          </a:prstGeom>
          <a:noFill/>
        </p:spPr>
        <p:txBody>
          <a:bodyPr wrap="square" rtlCol="0">
            <a:spAutoFit/>
          </a:bodyPr>
          <a:lstStyle/>
          <a:p>
            <a:r>
              <a:rPr lang="en-US" sz="4000" dirty="0">
                <a:latin typeface="Tw Cen MT" panose="020B0602020104020603" pitchFamily="34" charset="0"/>
              </a:rPr>
              <a:t>Charging and discharging are put under the REAL-TIME control of the </a:t>
            </a:r>
            <a:r>
              <a:rPr lang="en-US" sz="4000" dirty="0" smtClean="0">
                <a:latin typeface="Tw Cen MT" panose="020B0602020104020603" pitchFamily="34" charset="0"/>
              </a:rPr>
              <a:t>remote operator.  </a:t>
            </a:r>
            <a:endParaRPr lang="en-US" sz="4000" dirty="0">
              <a:latin typeface="Tw Cen MT" panose="020B0602020104020603" pitchFamily="34"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4176196335"/>
      </p:ext>
    </p:extLst>
  </p:cSld>
  <p:clrMapOvr>
    <a:masterClrMapping/>
  </p:clrMapOvr>
  <mc:AlternateContent xmlns:mc="http://schemas.openxmlformats.org/markup-compatibility/2006" xmlns:p14="http://schemas.microsoft.com/office/powerpoint/2010/main">
    <mc:Choice Requires="p14">
      <p:transition spd="med" p14:dur="700" advTm="1033">
        <p:fade/>
      </p:transition>
    </mc:Choice>
    <mc:Fallback xmlns="">
      <p:transition spd="med" advTm="10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0162" y="188313"/>
            <a:ext cx="8933201" cy="6354545"/>
          </a:xfrm>
          <a:prstGeom prst="rect">
            <a:avLst/>
          </a:prstGeom>
        </p:spPr>
      </p:pic>
      <p:sp>
        <p:nvSpPr>
          <p:cNvPr id="53250" name="Rectangle 2"/>
          <p:cNvSpPr>
            <a:spLocks noChangeArrowheads="1"/>
          </p:cNvSpPr>
          <p:nvPr/>
        </p:nvSpPr>
        <p:spPr bwMode="auto">
          <a:xfrm>
            <a:off x="634177" y="1203876"/>
            <a:ext cx="757133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3400" b="0" dirty="0">
                <a:solidFill>
                  <a:srgbClr val="000000"/>
                </a:solidFill>
                <a:latin typeface="Tw Cen MT" panose="020B0602020104020603" pitchFamily="34" charset="0"/>
                <a:cs typeface="Times New Roman" panose="02020603050405020304" pitchFamily="18" charset="0"/>
              </a:rPr>
              <a:t>A New Jersey, IDCC building may be allowed to sell this service to their wholesale power market, PJM. </a:t>
            </a:r>
          </a:p>
          <a:p>
            <a:pPr eaLnBrk="1" hangingPunct="1"/>
            <a:r>
              <a:rPr lang="en-US" altLang="en-US" sz="3400" b="0" dirty="0">
                <a:solidFill>
                  <a:srgbClr val="000000"/>
                </a:solidFill>
                <a:latin typeface="Tw Cen MT" panose="020B0602020104020603" pitchFamily="34" charset="0"/>
                <a:cs typeface="Times New Roman" panose="02020603050405020304" pitchFamily="18" charset="0"/>
              </a:rPr>
              <a:t>“Regulation” protects  electricity frequency.</a:t>
            </a:r>
          </a:p>
          <a:p>
            <a:pPr eaLnBrk="1" hangingPunct="1"/>
            <a:r>
              <a:rPr lang="en-US" altLang="en-US" sz="3400" b="0" dirty="0" smtClean="0">
                <a:solidFill>
                  <a:srgbClr val="000000"/>
                </a:solidFill>
                <a:latin typeface="Tw Cen MT" panose="020B0602020104020603" pitchFamily="34" charset="0"/>
                <a:cs typeface="Times New Roman" panose="02020603050405020304" pitchFamily="18" charset="0"/>
              </a:rPr>
              <a:t>Per the </a:t>
            </a:r>
            <a:r>
              <a:rPr lang="en-US" altLang="en-US" sz="3400" b="0" dirty="0">
                <a:solidFill>
                  <a:srgbClr val="000000"/>
                </a:solidFill>
                <a:latin typeface="Tw Cen MT" panose="020B0602020104020603" pitchFamily="34" charset="0"/>
                <a:cs typeface="Times New Roman" panose="02020603050405020304" pitchFamily="18" charset="0"/>
              </a:rPr>
              <a:t>following V2G </a:t>
            </a:r>
            <a:r>
              <a:rPr lang="en-US" altLang="en-US" sz="3400" b="0" dirty="0" smtClean="0">
                <a:solidFill>
                  <a:srgbClr val="000000"/>
                </a:solidFill>
                <a:latin typeface="Tw Cen MT" panose="020B0602020104020603" pitchFamily="34" charset="0"/>
                <a:cs typeface="Times New Roman" panose="02020603050405020304" pitchFamily="18" charset="0"/>
              </a:rPr>
              <a:t>example, </a:t>
            </a:r>
            <a:r>
              <a:rPr lang="en-US" altLang="en-US" sz="3400" b="0" dirty="0">
                <a:solidFill>
                  <a:srgbClr val="000000"/>
                </a:solidFill>
                <a:latin typeface="Tw Cen MT" panose="020B0602020104020603" pitchFamily="34" charset="0"/>
                <a:cs typeface="Times New Roman" panose="02020603050405020304" pitchFamily="18" charset="0"/>
              </a:rPr>
              <a:t>if IDCC uses an 18 KW inverter/charger and a 24 kWh battery, such a building may receive income at $5/day. </a:t>
            </a:r>
            <a:r>
              <a:rPr lang="en-US" altLang="en-US" sz="3500" b="0" dirty="0"/>
              <a:t> </a:t>
            </a:r>
            <a:r>
              <a:rPr lang="en-US" altLang="en-US" sz="3500" dirty="0"/>
              <a:t> </a:t>
            </a:r>
          </a:p>
        </p:txBody>
      </p:sp>
      <p:sp>
        <p:nvSpPr>
          <p:cNvPr id="2" name="TextBox 1"/>
          <p:cNvSpPr txBox="1"/>
          <p:nvPr/>
        </p:nvSpPr>
        <p:spPr>
          <a:xfrm>
            <a:off x="2133600" y="533401"/>
            <a:ext cx="6400800" cy="769441"/>
          </a:xfrm>
          <a:prstGeom prst="rect">
            <a:avLst/>
          </a:prstGeom>
          <a:noFill/>
        </p:spPr>
        <p:txBody>
          <a:bodyPr wrap="square" rtlCol="0">
            <a:spAutoFit/>
          </a:bodyPr>
          <a:lstStyle/>
          <a:p>
            <a:r>
              <a:rPr lang="en-US" altLang="en-US" sz="4400" dirty="0">
                <a:solidFill>
                  <a:srgbClr val="000000"/>
                </a:solidFill>
                <a:latin typeface="Tw Cen MT Condensed Extra Bold" panose="020B0803020202020204" pitchFamily="34" charset="0"/>
                <a:cs typeface="Times New Roman" panose="02020603050405020304" pitchFamily="18" charset="0"/>
              </a:rPr>
              <a:t>Frequency Regulation</a:t>
            </a:r>
            <a:endParaRPr lang="en-US" sz="4400" dirty="0">
              <a:latin typeface="Tw Cen MT Condensed Extra Bold" panose="020B080302020202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3208651083"/>
      </p:ext>
    </p:extLst>
  </p:cSld>
  <p:clrMapOvr>
    <a:masterClrMapping/>
  </p:clrMapOvr>
  <mc:AlternateContent xmlns:mc="http://schemas.openxmlformats.org/markup-compatibility/2006" xmlns:p14="http://schemas.microsoft.com/office/powerpoint/2010/main">
    <mc:Choice Requires="p14">
      <p:transition spd="slow" p14:dur="2000" advTm="1655"/>
    </mc:Choice>
    <mc:Fallback xmlns="">
      <p:transition spd="slow" advTm="1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descr="C:\Users\Myron\Documents\InvertedDemandCompliantConstruction\Images\BMW EV Grid charging.jpg"/>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513681" y="1803232"/>
            <a:ext cx="9164638" cy="4267200"/>
          </a:xfrm>
        </p:spPr>
      </p:pic>
      <p:sp>
        <p:nvSpPr>
          <p:cNvPr id="54274" name="Title 1"/>
          <p:cNvSpPr>
            <a:spLocks noGrp="1"/>
          </p:cNvSpPr>
          <p:nvPr>
            <p:ph type="title"/>
          </p:nvPr>
        </p:nvSpPr>
        <p:spPr/>
        <p:txBody>
          <a:bodyPr>
            <a:normAutofit fontScale="90000"/>
          </a:bodyPr>
          <a:lstStyle/>
          <a:p>
            <a:pPr algn="ctr"/>
            <a:r>
              <a:rPr lang="en-US" altLang="en-US" sz="4200" dirty="0" smtClean="0">
                <a:latin typeface="Tw Cen MT Condensed Extra Bold" panose="020B0803020202020204" pitchFamily="34" charset="0"/>
              </a:rPr>
              <a:t>Grid on Wheels of V2G </a:t>
            </a:r>
            <a:br>
              <a:rPr lang="en-US" altLang="en-US" sz="4200" dirty="0" smtClean="0">
                <a:latin typeface="Tw Cen MT Condensed Extra Bold" panose="020B0803020202020204" pitchFamily="34" charset="0"/>
              </a:rPr>
            </a:br>
            <a:r>
              <a:rPr lang="en-US" altLang="en-US" sz="4200" dirty="0" smtClean="0">
                <a:latin typeface="Tw Cen MT Condensed Extra Bold" panose="020B0803020202020204" pitchFamily="34" charset="0"/>
              </a:rPr>
              <a:t>$5 per car per day paid for Frequency Regulation; </a:t>
            </a:r>
            <a:br>
              <a:rPr lang="en-US" altLang="en-US" sz="4200" dirty="0" smtClean="0">
                <a:latin typeface="Tw Cen MT Condensed Extra Bold" panose="020B0803020202020204" pitchFamily="34" charset="0"/>
              </a:rPr>
            </a:br>
            <a:r>
              <a:rPr lang="en-US" altLang="en-US" sz="4200" dirty="0" smtClean="0">
                <a:latin typeface="Tw Cen MT Condensed Extra Bold" panose="020B0803020202020204" pitchFamily="34" charset="0"/>
              </a:rPr>
              <a:t>This is much more than ½ the annual payback for IDCC.</a:t>
            </a:r>
          </a:p>
        </p:txBody>
      </p:sp>
      <p:sp>
        <p:nvSpPr>
          <p:cNvPr id="2" name="TextBox 1"/>
          <p:cNvSpPr txBox="1"/>
          <p:nvPr/>
        </p:nvSpPr>
        <p:spPr>
          <a:xfrm>
            <a:off x="2307103" y="6035037"/>
            <a:ext cx="8257736" cy="707886"/>
          </a:xfrm>
          <a:prstGeom prst="rect">
            <a:avLst/>
          </a:prstGeom>
          <a:noFill/>
        </p:spPr>
        <p:txBody>
          <a:bodyPr wrap="square" rtlCol="0">
            <a:spAutoFit/>
          </a:bodyPr>
          <a:lstStyle/>
          <a:p>
            <a:pPr algn="ctr"/>
            <a:r>
              <a:rPr lang="en-US" sz="4000" dirty="0" smtClean="0"/>
              <a:t>Think of cars as batteries</a:t>
            </a:r>
            <a:endParaRPr lang="en-US" sz="4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78130751"/>
      </p:ext>
    </p:extLst>
  </p:cSld>
  <p:clrMapOvr>
    <a:masterClrMapping/>
  </p:clrMapOvr>
  <mc:AlternateContent xmlns:mc="http://schemas.openxmlformats.org/markup-compatibility/2006" xmlns:p14="http://schemas.microsoft.com/office/powerpoint/2010/main">
    <mc:Choice Requires="p14">
      <p:transition spd="slow" p14:dur="2000" advTm="437"/>
    </mc:Choice>
    <mc:Fallback xmlns="">
      <p:transition spd="slow" advTm="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198619"/>
            <a:ext cx="8839200" cy="6553200"/>
          </a:xfrm>
          <a:prstGeom prst="rect">
            <a:avLst/>
          </a:prstGeom>
        </p:spPr>
      </p:pic>
      <p:sp>
        <p:nvSpPr>
          <p:cNvPr id="2" name="TextBox 1"/>
          <p:cNvSpPr txBox="1"/>
          <p:nvPr/>
        </p:nvSpPr>
        <p:spPr>
          <a:xfrm>
            <a:off x="-4684" y="6197602"/>
            <a:ext cx="3648221" cy="569387"/>
          </a:xfrm>
          <a:prstGeom prst="rect">
            <a:avLst/>
          </a:prstGeom>
          <a:solidFill>
            <a:schemeClr val="bg1"/>
          </a:solidFill>
        </p:spPr>
        <p:txBody>
          <a:bodyPr wrap="square" rtlCol="0">
            <a:spAutoFit/>
          </a:bodyPr>
          <a:lstStyle/>
          <a:p>
            <a:r>
              <a:rPr lang="en-US" sz="3100" b="1" dirty="0" smtClean="0">
                <a:solidFill>
                  <a:schemeClr val="accent2">
                    <a:lumMod val="75000"/>
                  </a:schemeClr>
                </a:solidFill>
                <a:latin typeface="Segoe UI" panose="020B0502040204020203" pitchFamily="34" charset="0"/>
                <a:ea typeface="Tahoma" panose="020B0604030504040204" pitchFamily="34" charset="0"/>
                <a:cs typeface="Segoe UI" panose="020B0502040204020203" pitchFamily="34" charset="0"/>
              </a:rPr>
              <a:t>Demand Response</a:t>
            </a:r>
            <a:endParaRPr lang="en-US" sz="3100" b="1" dirty="0">
              <a:solidFill>
                <a:schemeClr val="accent2">
                  <a:lumMod val="75000"/>
                </a:schemeClr>
              </a:solidFill>
              <a:latin typeface="Segoe UI" panose="020B0502040204020203" pitchFamily="34" charset="0"/>
              <a:ea typeface="Tahoma" panose="020B0604030504040204" pitchFamily="34" charset="0"/>
              <a:cs typeface="Segoe UI" panose="020B0502040204020203"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833153090"/>
      </p:ext>
    </p:extLst>
  </p:cSld>
  <p:clrMapOvr>
    <a:masterClrMapping/>
  </p:clrMapOvr>
  <mc:AlternateContent xmlns:mc="http://schemas.openxmlformats.org/markup-compatibility/2006" xmlns:p14="http://schemas.microsoft.com/office/powerpoint/2010/main">
    <mc:Choice Requires="p14">
      <p:transition spd="slow" p14:dur="2000" advTm="281"/>
    </mc:Choice>
    <mc:Fallback xmlns="">
      <p:transition spd="slow" advTm="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5740" y="-1159364"/>
            <a:ext cx="6175234" cy="4851287"/>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 Poor Utility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Economic </a:t>
            </a:r>
            <a:r>
              <a:rPr lang="en-US" sz="3900" b="1" dirty="0">
                <a:solidFill>
                  <a:srgbClr val="7030A0"/>
                </a:solidFill>
              </a:rPr>
              <a:t>Dispatch</a:t>
            </a:r>
          </a:p>
          <a:p>
            <a:pPr>
              <a:lnSpc>
                <a:spcPct val="110000"/>
              </a:lnSpc>
            </a:pPr>
            <a:r>
              <a:rPr lang="en-US" sz="3900" b="1" dirty="0" smtClean="0">
                <a:solidFill>
                  <a:srgbClr val="0070C0"/>
                </a:solidFill>
              </a:rPr>
              <a:t>Try to be 100% Reliable</a:t>
            </a:r>
          </a:p>
          <a:p>
            <a:pPr>
              <a:lnSpc>
                <a:spcPct val="110000"/>
              </a:lnSpc>
            </a:pPr>
            <a:r>
              <a:rPr lang="en-US" sz="3900" b="1" dirty="0" smtClean="0">
                <a:solidFill>
                  <a:srgbClr val="FF0000"/>
                </a:solidFill>
              </a:rPr>
              <a:t>Erroneous Retail Prices</a:t>
            </a:r>
            <a:endParaRPr lang="en-US" sz="3900" b="1" dirty="0">
              <a:solidFill>
                <a:srgbClr val="FF0000"/>
              </a:solidFill>
            </a:endParaRPr>
          </a:p>
          <a:p>
            <a:pPr>
              <a:lnSpc>
                <a:spcPct val="110000"/>
              </a:lnSpc>
            </a:pPr>
            <a:r>
              <a:rPr lang="en-US" sz="3900" b="1" dirty="0" smtClean="0">
                <a:solidFill>
                  <a:srgbClr val="7030A0"/>
                </a:solidFill>
              </a:rPr>
              <a:t>Cross-Subsidized Rate Classes</a:t>
            </a:r>
            <a:endParaRPr lang="en-US" sz="3900" b="1" dirty="0">
              <a:solidFill>
                <a:srgbClr val="7030A0"/>
              </a:solidFill>
            </a:endParaRPr>
          </a:p>
          <a:p>
            <a:pPr>
              <a:lnSpc>
                <a:spcPct val="110000"/>
              </a:lnSpc>
            </a:pPr>
            <a:r>
              <a:rPr lang="en-US" sz="3900" b="1" dirty="0" smtClean="0">
                <a:solidFill>
                  <a:srgbClr val="FF0000"/>
                </a:solidFill>
              </a:rPr>
              <a:t>Mistaken </a:t>
            </a:r>
            <a:r>
              <a:rPr lang="en-US" sz="3900" b="1" dirty="0">
                <a:solidFill>
                  <a:srgbClr val="FF0000"/>
                </a:solidFill>
              </a:rPr>
              <a:t>Demand Charges</a:t>
            </a:r>
          </a:p>
          <a:p>
            <a:pPr>
              <a:lnSpc>
                <a:spcPct val="110000"/>
              </a:lnSpc>
            </a:pPr>
            <a:r>
              <a:rPr lang="en-US" sz="3900" b="1" dirty="0" smtClean="0">
                <a:solidFill>
                  <a:srgbClr val="7030A0"/>
                </a:solidFill>
              </a:rPr>
              <a:t>Stuck on Energy Efficiency</a:t>
            </a:r>
          </a:p>
          <a:p>
            <a:pPr>
              <a:lnSpc>
                <a:spcPct val="110000"/>
              </a:lnSpc>
            </a:pPr>
            <a:r>
              <a:rPr lang="en-US" sz="3900" b="1" dirty="0" smtClean="0">
                <a:solidFill>
                  <a:srgbClr val="FF0000"/>
                </a:solidFill>
              </a:rPr>
              <a:t>Weak </a:t>
            </a:r>
            <a:r>
              <a:rPr lang="en-US" sz="3900" b="1" dirty="0">
                <a:solidFill>
                  <a:srgbClr val="FF0000"/>
                </a:solidFill>
              </a:rPr>
              <a:t>Demand </a:t>
            </a:r>
            <a:r>
              <a:rPr lang="en-US" sz="3900" b="1" dirty="0" smtClean="0">
                <a:solidFill>
                  <a:srgbClr val="FF0000"/>
                </a:solidFill>
              </a:rPr>
              <a:t>Response</a:t>
            </a:r>
            <a:endParaRPr lang="en-US" sz="3900" b="1" dirty="0">
              <a:solidFill>
                <a:srgbClr val="FF0000"/>
              </a:solidFill>
            </a:endParaRPr>
          </a:p>
          <a:p>
            <a:pPr>
              <a:lnSpc>
                <a:spcPct val="110000"/>
              </a:lnSpc>
            </a:pPr>
            <a:r>
              <a:rPr lang="en-US" sz="3900" b="1" dirty="0">
                <a:solidFill>
                  <a:srgbClr val="FF0000"/>
                </a:solidFill>
              </a:rPr>
              <a:t>Poor Performance Incentives</a:t>
            </a:r>
          </a:p>
          <a:p>
            <a:pPr>
              <a:lnSpc>
                <a:spcPct val="110000"/>
              </a:lnSpc>
            </a:pPr>
            <a:r>
              <a:rPr lang="en-US" sz="3900" b="1" dirty="0">
                <a:solidFill>
                  <a:srgbClr val="0070C0"/>
                </a:solidFill>
              </a:rPr>
              <a:t>Won’t Buy Electricity Services</a:t>
            </a:r>
          </a:p>
          <a:p>
            <a:endParaRPr lang="en-US" dirty="0"/>
          </a:p>
        </p:txBody>
      </p:sp>
      <p:sp>
        <p:nvSpPr>
          <p:cNvPr id="4" name="TextBox 3"/>
          <p:cNvSpPr txBox="1"/>
          <p:nvPr/>
        </p:nvSpPr>
        <p:spPr>
          <a:xfrm>
            <a:off x="6808305" y="1315198"/>
            <a:ext cx="5032513" cy="6793655"/>
          </a:xfrm>
          <a:prstGeom prst="rect">
            <a:avLst/>
          </a:prstGeom>
          <a:noFill/>
        </p:spPr>
        <p:txBody>
          <a:bodyPr wrap="square" rtlCol="0">
            <a:spAutoFit/>
          </a:bodyPr>
          <a:lstStyle/>
          <a:p>
            <a:pPr algn="r">
              <a:lnSpc>
                <a:spcPct val="90000"/>
              </a:lnSpc>
              <a:spcBef>
                <a:spcPts val="1000"/>
              </a:spcBef>
            </a:pPr>
            <a:r>
              <a:rPr lang="en-US" sz="3000" b="1" dirty="0" smtClean="0"/>
              <a:t>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Leaky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Less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Poor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Retrofits</a:t>
            </a:r>
          </a:p>
          <a:p>
            <a:pPr marL="457200" indent="-457200" algn="r">
              <a:lnSpc>
                <a:spcPct val="90000"/>
              </a:lnSpc>
              <a:spcBef>
                <a:spcPts val="1000"/>
              </a:spcBef>
              <a:buFont typeface="Arial" panose="020B0604020202020204" pitchFamily="34" charset="0"/>
              <a:buChar char="•"/>
            </a:pPr>
            <a:r>
              <a:rPr lang="en-US" sz="3000" b="1" dirty="0">
                <a:solidFill>
                  <a:srgbClr val="7030A0"/>
                </a:solidFill>
              </a:rPr>
              <a:t>Stymied 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Misallocation </a:t>
            </a:r>
            <a:r>
              <a:rPr lang="en-US" sz="3000" b="1" dirty="0">
                <a:solidFill>
                  <a:srgbClr val="0070C0"/>
                </a:solidFill>
              </a:rPr>
              <a:t>of Capital</a:t>
            </a: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49616">
            <a:off x="2712033" y="1182331"/>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15387">
            <a:off x="7464711" y="841816"/>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648118539"/>
      </p:ext>
    </p:extLst>
  </p:cSld>
  <p:clrMapOvr>
    <a:masterClrMapping/>
  </p:clrMapOvr>
  <mc:AlternateContent xmlns:mc="http://schemas.openxmlformats.org/markup-compatibility/2006" xmlns:p14="http://schemas.microsoft.com/office/powerpoint/2010/main">
    <mc:Choice Requires="p14">
      <p:transition spd="slow" p14:dur="2000" advTm="599"/>
    </mc:Choice>
    <mc:Fallback xmlns="">
      <p:transition spd="slow" advTm="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838201" y="158749"/>
            <a:ext cx="3962400" cy="3546475"/>
          </a:xfrm>
        </p:spPr>
        <p:txBody>
          <a:bodyPr>
            <a:noAutofit/>
          </a:bodyPr>
          <a:lstStyle/>
          <a:p>
            <a:pPr algn="ctr">
              <a:buNone/>
            </a:pPr>
            <a:r>
              <a:rPr lang="en-US" altLang="en-US" sz="4000" b="1" dirty="0"/>
              <a:t>Myron Katz, </a:t>
            </a:r>
            <a:r>
              <a:rPr lang="en-US" altLang="en-US" sz="4000" b="1" dirty="0" smtClean="0"/>
              <a:t>PhD</a:t>
            </a:r>
          </a:p>
          <a:p>
            <a:pPr algn="ctr">
              <a:buNone/>
            </a:pPr>
            <a:r>
              <a:rPr lang="en-US" altLang="en-US" sz="3200" b="1" dirty="0" smtClean="0"/>
              <a:t>Energy Conservation, Moisture and Building Scientist</a:t>
            </a:r>
          </a:p>
          <a:p>
            <a:pPr algn="ctr" eaLnBrk="1" hangingPunct="1">
              <a:buFontTx/>
              <a:buNone/>
            </a:pPr>
            <a:endParaRPr lang="en-US" altLang="en-US" sz="3200" b="1" dirty="0" smtClean="0"/>
          </a:p>
          <a:p>
            <a:pPr algn="ctr" eaLnBrk="1" hangingPunct="1">
              <a:buFontTx/>
              <a:buNone/>
            </a:pPr>
            <a:r>
              <a:rPr lang="en-US" altLang="en-US" sz="3200" b="1" dirty="0" smtClean="0"/>
              <a:t>Building Science Innovators, LLC</a:t>
            </a:r>
          </a:p>
          <a:p>
            <a:pPr algn="ctr" eaLnBrk="1" hangingPunct="1">
              <a:buFontTx/>
              <a:buNone/>
            </a:pPr>
            <a:r>
              <a:rPr lang="en-US" altLang="en-US" sz="3200" b="1" dirty="0" smtClean="0"/>
              <a:t>302 Walnut St</a:t>
            </a:r>
          </a:p>
          <a:p>
            <a:pPr algn="ctr" eaLnBrk="1" hangingPunct="1">
              <a:buFontTx/>
              <a:buNone/>
            </a:pPr>
            <a:r>
              <a:rPr lang="en-US" altLang="en-US" sz="3200" b="1" dirty="0" smtClean="0"/>
              <a:t>New Orleans, La 70118</a:t>
            </a:r>
          </a:p>
          <a:p>
            <a:pPr algn="ctr" eaLnBrk="1" hangingPunct="1">
              <a:buFontTx/>
              <a:buNone/>
            </a:pPr>
            <a:r>
              <a:rPr lang="en-US" altLang="en-US" sz="3200" b="1" dirty="0" err="1" smtClean="0"/>
              <a:t>Myron.Katz</a:t>
            </a:r>
            <a:r>
              <a:rPr lang="en-US" altLang="en-US" sz="3200" b="1" dirty="0" smtClean="0"/>
              <a:t>@ EnergyRater.com</a:t>
            </a:r>
          </a:p>
        </p:txBody>
      </p:sp>
      <p:sp>
        <p:nvSpPr>
          <p:cNvPr id="4" name="Rectangle 2"/>
          <p:cNvSpPr txBox="1">
            <a:spLocks noChangeArrowheads="1"/>
          </p:cNvSpPr>
          <p:nvPr/>
        </p:nvSpPr>
        <p:spPr>
          <a:xfrm>
            <a:off x="5376111" y="988760"/>
            <a:ext cx="5753099" cy="585152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300" b="1" dirty="0" smtClean="0">
                <a:latin typeface="Tw Cen MT Condensed Extra Bold" panose="020B0803020202020204" pitchFamily="34" charset="0"/>
                <a:cs typeface="Times New Roman" panose="02020603050405020304" pitchFamily="18" charset="0"/>
              </a:rPr>
              <a:t>I</a:t>
            </a:r>
            <a:r>
              <a:rPr lang="en-US" altLang="en-US" sz="5300" b="1" dirty="0" smtClean="0">
                <a:latin typeface="+mn-lt"/>
                <a:cs typeface="Times New Roman" panose="02020603050405020304" pitchFamily="18" charset="0"/>
              </a:rPr>
              <a:t>nverted Demand </a:t>
            </a:r>
          </a:p>
          <a:p>
            <a:pPr algn="ctr"/>
            <a:r>
              <a:rPr lang="en-US" altLang="en-US" sz="5300" b="1" dirty="0" smtClean="0">
                <a:latin typeface="+mn-lt"/>
                <a:cs typeface="Times New Roman" panose="02020603050405020304" pitchFamily="18" charset="0"/>
              </a:rPr>
              <a:t>Compliant Construction </a:t>
            </a:r>
          </a:p>
          <a:p>
            <a:pPr algn="ctr"/>
            <a:r>
              <a:rPr lang="en-US" altLang="en-US" sz="5300" b="1" dirty="0" smtClean="0">
                <a:latin typeface="+mn-lt"/>
                <a:cs typeface="Times New Roman" panose="02020603050405020304" pitchFamily="18" charset="0"/>
              </a:rPr>
              <a:t>(IDCC),</a:t>
            </a:r>
            <a:r>
              <a:rPr lang="en-US" sz="5300" b="1" dirty="0" smtClean="0">
                <a:latin typeface="+mn-lt"/>
                <a:cs typeface="Times New Roman" panose="02020603050405020304" pitchFamily="18" charset="0"/>
              </a:rPr>
              <a:t>  </a:t>
            </a:r>
            <a:r>
              <a:rPr lang="en-US" sz="5300" dirty="0" smtClean="0">
                <a:latin typeface="+mn-lt"/>
                <a:cs typeface="Times New Roman" panose="02020603050405020304" pitchFamily="18" charset="0"/>
              </a:rPr>
              <a:t/>
            </a:r>
            <a:br>
              <a:rPr lang="en-US" sz="5300" dirty="0" smtClean="0">
                <a:latin typeface="+mn-lt"/>
                <a:cs typeface="Times New Roman" panose="02020603050405020304" pitchFamily="18" charset="0"/>
              </a:rPr>
            </a:br>
            <a:r>
              <a:rPr lang="en-US" sz="5300" b="1" dirty="0" smtClean="0">
                <a:latin typeface="+mn-lt"/>
                <a:cs typeface="Times New Roman" panose="02020603050405020304" pitchFamily="18" charset="0"/>
              </a:rPr>
              <a:t>A Key to a Renewable Energy Future</a:t>
            </a:r>
            <a:r>
              <a:rPr lang="en-US" altLang="en-US" sz="4000" dirty="0" smtClean="0">
                <a:latin typeface="Times New Roman" panose="02020603050405020304" pitchFamily="18" charset="0"/>
                <a:cs typeface="Times New Roman" panose="02020603050405020304" pitchFamily="18" charset="0"/>
              </a:rPr>
              <a:t/>
            </a:r>
            <a:br>
              <a:rPr lang="en-US" altLang="en-US" sz="4000" dirty="0" smtClean="0">
                <a:latin typeface="Times New Roman" panose="02020603050405020304" pitchFamily="18" charset="0"/>
                <a:cs typeface="Times New Roman" panose="02020603050405020304" pitchFamily="18" charset="0"/>
              </a:rPr>
            </a:br>
            <a:r>
              <a:rPr lang="en-US" altLang="en-US" sz="4000" dirty="0" smtClean="0">
                <a:latin typeface="Times New Roman" panose="02020603050405020304" pitchFamily="18" charset="0"/>
                <a:cs typeface="Times New Roman" panose="02020603050405020304" pitchFamily="18" charset="0"/>
              </a:rPr>
              <a:t> </a:t>
            </a:r>
          </a:p>
          <a:p>
            <a:pPr algn="ctr"/>
            <a:r>
              <a:rPr lang="en-US" altLang="en-US" sz="4800" dirty="0" smtClean="0">
                <a:latin typeface="Times New Roman" panose="02020603050405020304" pitchFamily="18" charset="0"/>
                <a:cs typeface="Times New Roman" panose="02020603050405020304" pitchFamily="18" charset="0"/>
              </a:rPr>
              <a:t>Given at </a:t>
            </a:r>
            <a:r>
              <a:rPr lang="en-US" altLang="en-US" sz="4800" dirty="0" smtClean="0">
                <a:latin typeface="+mn-lt"/>
                <a:cs typeface="Times New Roman" panose="02020603050405020304" pitchFamily="18" charset="0"/>
              </a:rPr>
              <a:t>EEBA Conference 9/21/14</a:t>
            </a:r>
            <a:r>
              <a:rPr lang="en-US" altLang="en-US" sz="3600" dirty="0" smtClean="0">
                <a:latin typeface="+mn-lt"/>
                <a:cs typeface="Times New Roman" panose="02020603050405020304" pitchFamily="18" charset="0"/>
              </a:rPr>
              <a:t/>
            </a:r>
            <a:br>
              <a:rPr lang="en-US" altLang="en-US" sz="3600" dirty="0" smtClean="0">
                <a:latin typeface="+mn-lt"/>
                <a:cs typeface="Times New Roman" panose="02020603050405020304" pitchFamily="18" charset="0"/>
              </a:rPr>
            </a:br>
            <a:r>
              <a:rPr lang="en-US" altLang="en-US" sz="3600" dirty="0" smtClean="0">
                <a:latin typeface="+mn-lt"/>
                <a:cs typeface="Times New Roman" panose="02020603050405020304" pitchFamily="18" charset="0"/>
              </a:rPr>
              <a:t> </a:t>
            </a:r>
            <a:r>
              <a:rPr lang="en-US" altLang="en-US" sz="2000" b="1" dirty="0" smtClean="0"/>
              <a:t/>
            </a:r>
            <a:br>
              <a:rPr lang="en-US" altLang="en-US" sz="2000" b="1" dirty="0" smtClean="0"/>
            </a:br>
            <a:r>
              <a:rPr lang="en-US" sz="3900" dirty="0" smtClean="0"/>
              <a:t/>
            </a:r>
            <a:br>
              <a:rPr lang="en-US" sz="3900" dirty="0" smtClean="0"/>
            </a:br>
            <a:r>
              <a:rPr lang="en-US" sz="3900" dirty="0" smtClean="0"/>
              <a:t>        </a:t>
            </a:r>
            <a:r>
              <a:rPr lang="en-US" sz="4300" dirty="0">
                <a:hlinkClick r:id="rId5"/>
              </a:rPr>
              <a:t>http://www.eeba.org/Data/Sites/1/conference/2014/presentations/Katz-Inverted-Demand-Compliant-Construction.pdf</a:t>
            </a:r>
            <a:endParaRPr lang="en-US" sz="4300" dirty="0"/>
          </a:p>
          <a:p>
            <a:r>
              <a:rPr lang="en-US" sz="1800" dirty="0" smtClean="0"/>
              <a:t/>
            </a:r>
            <a:br>
              <a:rPr lang="en-US" sz="1800" dirty="0" smtClean="0"/>
            </a:br>
            <a:endParaRPr lang="en-US" altLang="en-US" sz="2000" b="1"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393036964"/>
      </p:ext>
    </p:extLst>
  </p:cSld>
  <p:clrMapOvr>
    <a:masterClrMapping/>
  </p:clrMapOvr>
  <mc:AlternateContent xmlns:mc="http://schemas.openxmlformats.org/markup-compatibility/2006" xmlns:p14="http://schemas.microsoft.com/office/powerpoint/2010/main">
    <mc:Choice Requires="p14">
      <p:transition spd="slow" p14:dur="2000" advTm="499"/>
    </mc:Choice>
    <mc:Fallback xmlns="">
      <p:transition spd="slow" advTm="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8729" y="-850329"/>
            <a:ext cx="5825252" cy="4423211"/>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Good Utility </a:t>
            </a:r>
            <a:r>
              <a:rPr lang="en-US" b="1" dirty="0" smtClean="0"/>
              <a:t>					</a:t>
            </a:r>
            <a:r>
              <a:rPr lang="en-US" b="1" dirty="0"/>
              <a:t>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Less Economic </a:t>
            </a:r>
            <a:r>
              <a:rPr lang="en-US" sz="3900" b="1" dirty="0">
                <a:solidFill>
                  <a:srgbClr val="7030A0"/>
                </a:solidFill>
              </a:rPr>
              <a:t>Dispatch</a:t>
            </a:r>
          </a:p>
          <a:p>
            <a:pPr>
              <a:lnSpc>
                <a:spcPct val="110000"/>
              </a:lnSpc>
            </a:pPr>
            <a:r>
              <a:rPr lang="en-US" sz="3900" b="1" dirty="0" smtClean="0">
                <a:solidFill>
                  <a:srgbClr val="0070C0"/>
                </a:solidFill>
              </a:rPr>
              <a:t>4-hour Grid Reliability</a:t>
            </a:r>
          </a:p>
          <a:p>
            <a:pPr>
              <a:lnSpc>
                <a:spcPct val="110000"/>
              </a:lnSpc>
            </a:pPr>
            <a:r>
              <a:rPr lang="en-US" sz="3900" b="1" dirty="0" smtClean="0">
                <a:solidFill>
                  <a:srgbClr val="FF0000"/>
                </a:solidFill>
              </a:rPr>
              <a:t>Smart Retail Prices</a:t>
            </a:r>
            <a:endParaRPr lang="en-US" sz="3900" b="1" dirty="0">
              <a:solidFill>
                <a:srgbClr val="FF0000"/>
              </a:solidFill>
            </a:endParaRPr>
          </a:p>
          <a:p>
            <a:pPr>
              <a:lnSpc>
                <a:spcPct val="110000"/>
              </a:lnSpc>
            </a:pPr>
            <a:r>
              <a:rPr lang="en-US" sz="3900" b="1" dirty="0" smtClean="0">
                <a:solidFill>
                  <a:srgbClr val="7030A0"/>
                </a:solidFill>
              </a:rPr>
              <a:t>Independent Rate Classes</a:t>
            </a:r>
            <a:endParaRPr lang="en-US" sz="3900" b="1" dirty="0">
              <a:solidFill>
                <a:srgbClr val="7030A0"/>
              </a:solidFill>
            </a:endParaRPr>
          </a:p>
          <a:p>
            <a:pPr>
              <a:lnSpc>
                <a:spcPct val="110000"/>
              </a:lnSpc>
            </a:pPr>
            <a:r>
              <a:rPr lang="en-US" sz="3900" b="1" dirty="0" smtClean="0">
                <a:solidFill>
                  <a:srgbClr val="FF0000"/>
                </a:solidFill>
              </a:rPr>
              <a:t>Smart Demand </a:t>
            </a:r>
            <a:r>
              <a:rPr lang="en-US" sz="3900" b="1" dirty="0">
                <a:solidFill>
                  <a:srgbClr val="FF0000"/>
                </a:solidFill>
              </a:rPr>
              <a:t>Charges</a:t>
            </a:r>
          </a:p>
          <a:p>
            <a:pPr>
              <a:lnSpc>
                <a:spcPct val="110000"/>
              </a:lnSpc>
            </a:pPr>
            <a:r>
              <a:rPr lang="en-US" sz="3900" b="1" dirty="0" smtClean="0">
                <a:solidFill>
                  <a:srgbClr val="7030A0"/>
                </a:solidFill>
              </a:rPr>
              <a:t>Reward Timing &amp; EE</a:t>
            </a:r>
          </a:p>
          <a:p>
            <a:pPr>
              <a:lnSpc>
                <a:spcPct val="110000"/>
              </a:lnSpc>
            </a:pPr>
            <a:r>
              <a:rPr lang="en-US" sz="3900" b="1" dirty="0" smtClean="0">
                <a:solidFill>
                  <a:srgbClr val="FF0000"/>
                </a:solidFill>
              </a:rPr>
              <a:t>Smart Demand Response</a:t>
            </a:r>
            <a:endParaRPr lang="en-US" sz="3900" b="1" dirty="0">
              <a:solidFill>
                <a:srgbClr val="FF0000"/>
              </a:solidFill>
            </a:endParaRPr>
          </a:p>
          <a:p>
            <a:pPr>
              <a:lnSpc>
                <a:spcPct val="110000"/>
              </a:lnSpc>
            </a:pPr>
            <a:r>
              <a:rPr lang="en-US" sz="3900" b="1" dirty="0" smtClean="0">
                <a:solidFill>
                  <a:srgbClr val="FF0000"/>
                </a:solidFill>
              </a:rPr>
              <a:t>Smart Performance </a:t>
            </a:r>
            <a:r>
              <a:rPr lang="en-US" sz="3900" b="1" dirty="0">
                <a:solidFill>
                  <a:srgbClr val="FF0000"/>
                </a:solidFill>
              </a:rPr>
              <a:t>Incentives</a:t>
            </a:r>
          </a:p>
          <a:p>
            <a:pPr>
              <a:lnSpc>
                <a:spcPct val="110000"/>
              </a:lnSpc>
            </a:pPr>
            <a:r>
              <a:rPr lang="en-US" sz="3900" b="1" dirty="0" smtClean="0">
                <a:solidFill>
                  <a:srgbClr val="0070C0"/>
                </a:solidFill>
              </a:rPr>
              <a:t>Buy </a:t>
            </a:r>
            <a:r>
              <a:rPr lang="en-US" sz="3900" b="1" dirty="0">
                <a:solidFill>
                  <a:srgbClr val="0070C0"/>
                </a:solidFill>
              </a:rPr>
              <a:t>Electricity Services</a:t>
            </a:r>
          </a:p>
          <a:p>
            <a:endParaRPr lang="en-US" dirty="0"/>
          </a:p>
        </p:txBody>
      </p:sp>
      <p:sp>
        <p:nvSpPr>
          <p:cNvPr id="4" name="TextBox 3"/>
          <p:cNvSpPr txBox="1"/>
          <p:nvPr/>
        </p:nvSpPr>
        <p:spPr>
          <a:xfrm>
            <a:off x="6808305" y="1315198"/>
            <a:ext cx="5032513" cy="6765955"/>
          </a:xfrm>
          <a:prstGeom prst="rect">
            <a:avLst/>
          </a:prstGeom>
          <a:noFill/>
        </p:spPr>
        <p:txBody>
          <a:bodyPr wrap="square" rtlCol="0">
            <a:spAutoFit/>
          </a:bodyPr>
          <a:lstStyle/>
          <a:p>
            <a:pPr algn="r">
              <a:lnSpc>
                <a:spcPct val="90000"/>
              </a:lnSpc>
              <a:spcBef>
                <a:spcPts val="1000"/>
              </a:spcBef>
            </a:pPr>
            <a:r>
              <a:rPr lang="en-US" sz="3000" b="1" dirty="0" smtClean="0"/>
              <a:t>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Stronger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No 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More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Better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Retrofits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Advanced </a:t>
            </a:r>
            <a:r>
              <a:rPr lang="en-US" sz="3000" b="1" dirty="0">
                <a:solidFill>
                  <a:srgbClr val="7030A0"/>
                </a:solidFill>
              </a:rPr>
              <a:t>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Invest on Demand Side</a:t>
            </a:r>
            <a:endParaRPr lang="en-US" sz="3000" b="1" dirty="0">
              <a:solidFill>
                <a:srgbClr val="0070C0"/>
              </a:solidFill>
            </a:endParaRP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88433">
            <a:off x="2712033" y="1211359"/>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03212">
            <a:off x="7153628" y="901840"/>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11646699"/>
      </p:ext>
    </p:extLst>
  </p:cSld>
  <p:clrMapOvr>
    <a:masterClrMapping/>
  </p:clrMapOvr>
  <mc:AlternateContent xmlns:mc="http://schemas.openxmlformats.org/markup-compatibility/2006" xmlns:p14="http://schemas.microsoft.com/office/powerpoint/2010/main">
    <mc:Choice Requires="p14">
      <p:transition spd="slow" p14:dur="2000" advTm="367"/>
    </mc:Choice>
    <mc:Fallback xmlns="">
      <p:transition spd="slow" advTm="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445" y="1278614"/>
            <a:ext cx="11511115" cy="4231928"/>
          </a:xfrm>
          <a:prstGeom prst="rect">
            <a:avLst/>
          </a:prstGeom>
        </p:spPr>
        <p:txBody>
          <a:bodyPr wrap="square">
            <a:spAutoFit/>
          </a:bodyPr>
          <a:lstStyle/>
          <a:p>
            <a:pPr algn="ctr">
              <a:tabLst>
                <a:tab pos="-914400" algn="l"/>
                <a:tab pos="-457200" algn="l"/>
                <a:tab pos="0" algn="l"/>
                <a:tab pos="457200" algn="l"/>
                <a:tab pos="685800" algn="l"/>
                <a:tab pos="1371600" algn="l"/>
              </a:tabLst>
            </a:pPr>
            <a:r>
              <a:rPr lang="en-US" sz="3400" b="1" dirty="0">
                <a:latin typeface="Tw Cen MT Condensed Extra Bold" panose="020B0803020202020204" pitchFamily="34" charset="0"/>
              </a:rPr>
              <a:t>IMPROVE THE ECONOMY WHILE CUTTING CARBON EMISSIONS</a:t>
            </a:r>
          </a:p>
          <a:p>
            <a:pPr algn="ctr">
              <a:spcAft>
                <a:spcPts val="600"/>
              </a:spcAft>
            </a:pPr>
            <a:r>
              <a:rPr lang="en-US" sz="3500" b="1" dirty="0" smtClean="0">
                <a:latin typeface="Times New Roman" panose="02020603050405020304" pitchFamily="18" charset="0"/>
                <a:cs typeface="Times New Roman" panose="02020603050405020304" pitchFamily="18" charset="0"/>
              </a:rPr>
              <a:t>Inverted </a:t>
            </a:r>
            <a:r>
              <a:rPr lang="en-US" sz="3500" b="1" dirty="0">
                <a:latin typeface="Times New Roman" panose="02020603050405020304" pitchFamily="18" charset="0"/>
                <a:cs typeface="Times New Roman" panose="02020603050405020304" pitchFamily="18" charset="0"/>
              </a:rPr>
              <a:t>Demand Compliant Construction		</a:t>
            </a:r>
            <a:endParaRPr lang="en-US" sz="3500" b="1" dirty="0" smtClean="0">
              <a:latin typeface="Times New Roman" panose="02020603050405020304" pitchFamily="18" charset="0"/>
              <a:cs typeface="Times New Roman" panose="02020603050405020304" pitchFamily="18" charset="0"/>
            </a:endParaRPr>
          </a:p>
          <a:p>
            <a:pPr algn="ctr">
              <a:spcAft>
                <a:spcPts val="600"/>
              </a:spcAft>
            </a:pPr>
            <a:r>
              <a:rPr lang="en-US" sz="3500" b="1" dirty="0" smtClean="0">
                <a:latin typeface="Times New Roman" panose="02020603050405020304" pitchFamily="18" charset="0"/>
                <a:cs typeface="Times New Roman" panose="02020603050405020304" pitchFamily="18" charset="0"/>
              </a:rPr>
              <a:t>Second Part</a:t>
            </a:r>
          </a:p>
          <a:p>
            <a:pPr>
              <a:spcAft>
                <a:spcPts val="600"/>
              </a:spcAft>
              <a:tabLst>
                <a:tab pos="2227263" algn="l"/>
              </a:tabLst>
            </a:pPr>
            <a:r>
              <a:rPr lang="en-US" sz="3500" b="1" dirty="0" smtClean="0">
                <a:latin typeface="Times New Roman" panose="02020603050405020304" pitchFamily="18" charset="0"/>
                <a:cs typeface="Times New Roman" panose="02020603050405020304" pitchFamily="18" charset="0"/>
              </a:rPr>
              <a:t> </a:t>
            </a:r>
          </a:p>
          <a:p>
            <a:pPr marL="457200" indent="-457200">
              <a:spcAft>
                <a:spcPts val="600"/>
              </a:spcAft>
              <a:buFont typeface="Arial" panose="020B0604020202020204" pitchFamily="34" charset="0"/>
              <a:buChar char="•"/>
              <a:tabLst>
                <a:tab pos="2227263" algn="l"/>
              </a:tabLst>
            </a:pPr>
            <a:r>
              <a:rPr lang="en-US" sz="3500" b="1" dirty="0" smtClean="0"/>
              <a:t>What </a:t>
            </a:r>
            <a:r>
              <a:rPr lang="en-US" sz="3500" b="1" dirty="0"/>
              <a:t>is IDCC?     </a:t>
            </a:r>
            <a:endParaRPr lang="en-US" sz="3500" b="1" dirty="0" smtClean="0"/>
          </a:p>
          <a:p>
            <a:pPr marL="457200" indent="-457200">
              <a:spcAft>
                <a:spcPts val="600"/>
              </a:spcAft>
              <a:buFont typeface="Arial" panose="020B0604020202020204" pitchFamily="34" charset="0"/>
              <a:buChar char="•"/>
              <a:tabLst>
                <a:tab pos="2227263" algn="l"/>
              </a:tabLst>
            </a:pPr>
            <a:r>
              <a:rPr lang="en-US" sz="3500" b="1" dirty="0" smtClean="0"/>
              <a:t>Why </a:t>
            </a:r>
            <a:r>
              <a:rPr lang="en-US" sz="3500" b="1" dirty="0"/>
              <a:t>is it so defined</a:t>
            </a:r>
            <a:r>
              <a:rPr lang="en-US" sz="3500" b="1" dirty="0" smtClean="0"/>
              <a:t>?</a:t>
            </a:r>
          </a:p>
          <a:p>
            <a:pPr marL="457200" indent="-457200">
              <a:spcAft>
                <a:spcPts val="600"/>
              </a:spcAft>
              <a:buFont typeface="Arial" panose="020B0604020202020204" pitchFamily="34" charset="0"/>
              <a:buChar char="•"/>
              <a:tabLst>
                <a:tab pos="2227263" algn="l"/>
              </a:tabLst>
            </a:pPr>
            <a:r>
              <a:rPr lang="en-US" sz="3500" b="1" dirty="0" smtClean="0"/>
              <a:t>Why </a:t>
            </a:r>
            <a:r>
              <a:rPr lang="en-US" sz="3500" b="1" dirty="0"/>
              <a:t>does it cost &lt; $0?</a:t>
            </a:r>
          </a:p>
        </p:txBody>
      </p:sp>
      <p:sp>
        <p:nvSpPr>
          <p:cNvPr id="3" name="TextBox 2"/>
          <p:cNvSpPr txBox="1"/>
          <p:nvPr/>
        </p:nvSpPr>
        <p:spPr>
          <a:xfrm>
            <a:off x="6264879" y="3620527"/>
            <a:ext cx="4992130" cy="1836465"/>
          </a:xfrm>
          <a:prstGeom prst="rect">
            <a:avLst/>
          </a:prstGeom>
          <a:noFill/>
        </p:spPr>
        <p:txBody>
          <a:bodyPr wrap="square" rtlCol="0">
            <a:spAutoFit/>
          </a:bodyPr>
          <a:lstStyle/>
          <a:p>
            <a:pPr>
              <a:lnSpc>
                <a:spcPts val="4600"/>
              </a:lnSpc>
            </a:pPr>
            <a:r>
              <a:rPr lang="en-US" sz="3600" b="1" dirty="0" smtClean="0"/>
              <a:t>Store electricity when it is cheap for use when it is expensive.</a:t>
            </a:r>
            <a:endParaRPr lang="en-US" sz="3600"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957924203"/>
      </p:ext>
    </p:extLst>
  </p:cSld>
  <p:clrMapOvr>
    <a:masterClrMapping/>
  </p:clrMapOvr>
  <mc:AlternateContent xmlns:mc="http://schemas.openxmlformats.org/markup-compatibility/2006" xmlns:p14="http://schemas.microsoft.com/office/powerpoint/2010/main">
    <mc:Choice Requires="p14">
      <p:transition spd="slow" p14:dur="2000" advTm="522"/>
    </mc:Choice>
    <mc:Fallback xmlns="">
      <p:transition spd="slow" advTm="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96" y="1253997"/>
            <a:ext cx="11844671" cy="3739485"/>
          </a:xfrm>
          <a:prstGeom prst="rect">
            <a:avLst/>
          </a:prstGeom>
        </p:spPr>
        <p:txBody>
          <a:bodyPr wrap="square">
            <a:spAutoFit/>
          </a:bodyPr>
          <a:lstStyle/>
          <a:p>
            <a:pPr algn="ctr"/>
            <a:r>
              <a:rPr lang="en-US" sz="3400" b="1" dirty="0">
                <a:latin typeface="Tw Cen MT Condensed Extra Bold" panose="020B0803020202020204" pitchFamily="34" charset="0"/>
              </a:rPr>
              <a:t>IMPROVE THE ECONOMY WHILE CUTTING CARBON </a:t>
            </a:r>
            <a:r>
              <a:rPr lang="en-US" sz="3400" b="1" dirty="0" smtClean="0">
                <a:latin typeface="Tw Cen MT Condensed Extra Bold" panose="020B0803020202020204" pitchFamily="34" charset="0"/>
              </a:rPr>
              <a:t>EMISSIONS</a:t>
            </a:r>
          </a:p>
          <a:p>
            <a:pPr algn="ctr"/>
            <a:endParaRPr lang="en-US" sz="2000" b="1" dirty="0"/>
          </a:p>
          <a:p>
            <a:pPr algn="ctr">
              <a:spcAft>
                <a:spcPts val="600"/>
              </a:spcAft>
            </a:pPr>
            <a:r>
              <a:rPr lang="en-US" sz="3500" b="1" dirty="0" smtClean="0">
                <a:latin typeface="Times New Roman" panose="02020603050405020304" pitchFamily="18" charset="0"/>
                <a:cs typeface="Times New Roman" panose="02020603050405020304" pitchFamily="18" charset="0"/>
              </a:rPr>
              <a:t>Inverted </a:t>
            </a:r>
            <a:r>
              <a:rPr lang="en-US" sz="3500" b="1" dirty="0">
                <a:latin typeface="Times New Roman" panose="02020603050405020304" pitchFamily="18" charset="0"/>
                <a:cs typeface="Times New Roman" panose="02020603050405020304" pitchFamily="18" charset="0"/>
              </a:rPr>
              <a:t>Demand Compliant Construction		</a:t>
            </a:r>
            <a:endParaRPr lang="en-US" sz="3500" b="1" dirty="0" smtClean="0">
              <a:latin typeface="Times New Roman" panose="02020603050405020304" pitchFamily="18" charset="0"/>
              <a:cs typeface="Times New Roman" panose="02020603050405020304" pitchFamily="18" charset="0"/>
            </a:endParaRPr>
          </a:p>
          <a:p>
            <a:pPr algn="ctr">
              <a:spcAft>
                <a:spcPts val="600"/>
              </a:spcAft>
            </a:pPr>
            <a:r>
              <a:rPr lang="en-US" sz="3500" b="1" dirty="0" smtClean="0">
                <a:latin typeface="Times New Roman" panose="02020603050405020304" pitchFamily="18" charset="0"/>
                <a:cs typeface="Times New Roman" panose="02020603050405020304" pitchFamily="18" charset="0"/>
              </a:rPr>
              <a:t>Third Part </a:t>
            </a:r>
            <a:endParaRPr lang="en-US" sz="35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pPr>
              <a:spcBef>
                <a:spcPts val="600"/>
              </a:spcBef>
              <a:spcAft>
                <a:spcPts val="600"/>
              </a:spcAft>
            </a:pPr>
            <a:r>
              <a:rPr lang="en-US" sz="4000" dirty="0" smtClean="0">
                <a:ea typeface="Times New Roman" panose="02020603050405020304" pitchFamily="18" charset="0"/>
              </a:rPr>
              <a:t>	Coupled </a:t>
            </a:r>
            <a:r>
              <a:rPr lang="en-US" sz="4000" dirty="0">
                <a:ea typeface="Times New Roman" panose="02020603050405020304" pitchFamily="18" charset="0"/>
              </a:rPr>
              <a:t>to E</a:t>
            </a:r>
            <a:r>
              <a:rPr lang="en-US" sz="4000" dirty="0" smtClean="0">
                <a:ea typeface="Times New Roman" panose="02020603050405020304" pitchFamily="18" charset="0"/>
              </a:rPr>
              <a:t>volution in </a:t>
            </a:r>
            <a:r>
              <a:rPr lang="en-US" sz="4000" dirty="0">
                <a:ea typeface="Times New Roman" panose="02020603050405020304" pitchFamily="18" charset="0"/>
              </a:rPr>
              <a:t>grid design, IDCC greatly </a:t>
            </a:r>
            <a:r>
              <a:rPr lang="en-US" sz="4000" dirty="0" smtClean="0">
                <a:ea typeface="Times New Roman" panose="02020603050405020304" pitchFamily="18" charset="0"/>
              </a:rPr>
              <a:t>	improves </a:t>
            </a:r>
            <a:r>
              <a:rPr lang="en-US" sz="4000" dirty="0">
                <a:ea typeface="Times New Roman" panose="02020603050405020304" pitchFamily="18" charset="0"/>
              </a:rPr>
              <a:t>reliability &amp; lowers cost.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584336780"/>
      </p:ext>
    </p:extLst>
  </p:cSld>
  <p:clrMapOvr>
    <a:masterClrMapping/>
  </p:clrMapOvr>
  <mc:AlternateContent xmlns:mc="http://schemas.openxmlformats.org/markup-compatibility/2006" xmlns:p14="http://schemas.microsoft.com/office/powerpoint/2010/main">
    <mc:Choice Requires="p14">
      <p:transition spd="slow" p14:dur="2000" advTm="423"/>
    </mc:Choice>
    <mc:Fallback xmlns="">
      <p:transition spd="slow" advTm="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344" y="495063"/>
            <a:ext cx="5265655" cy="40215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9213" y="4345530"/>
            <a:ext cx="2817987" cy="230110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307" y="970349"/>
            <a:ext cx="2787650" cy="5547281"/>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0860" y="970349"/>
            <a:ext cx="3481440" cy="5547281"/>
          </a:xfrm>
          <a:prstGeom prst="rect">
            <a:avLst/>
          </a:prstGeom>
        </p:spPr>
      </p:pic>
      <p:sp>
        <p:nvSpPr>
          <p:cNvPr id="2" name="TextBox 1"/>
          <p:cNvSpPr txBox="1"/>
          <p:nvPr/>
        </p:nvSpPr>
        <p:spPr>
          <a:xfrm>
            <a:off x="2057400" y="159367"/>
            <a:ext cx="9702800" cy="1754326"/>
          </a:xfrm>
          <a:prstGeom prst="rect">
            <a:avLst/>
          </a:prstGeom>
          <a:noFill/>
        </p:spPr>
        <p:txBody>
          <a:bodyPr wrap="square" rtlCol="0">
            <a:spAutoFit/>
          </a:bodyPr>
          <a:lstStyle/>
          <a:p>
            <a:pPr algn="ctr"/>
            <a:r>
              <a:rPr lang="en-US" sz="4400" dirty="0" smtClean="0">
                <a:solidFill>
                  <a:srgbClr val="FF0000"/>
                </a:solidFill>
                <a:latin typeface="Tw Cen MT Condensed Extra Bold" panose="020B0803020202020204" pitchFamily="34" charset="0"/>
              </a:rPr>
              <a:t>What is Economic Dispatch?</a:t>
            </a:r>
            <a:endParaRPr lang="en-US" sz="1600" dirty="0" smtClean="0">
              <a:solidFill>
                <a:srgbClr val="FF0000"/>
              </a:solidFill>
              <a:latin typeface="Tw Cen MT Condensed Extra Bold" panose="020B0803020202020204" pitchFamily="34" charset="0"/>
            </a:endParaRPr>
          </a:p>
          <a:p>
            <a:r>
              <a:rPr lang="en-US" sz="1600" dirty="0" smtClean="0">
                <a:latin typeface="Tw Cen MT Condensed Extra Bold" panose="020B0803020202020204" pitchFamily="34" charset="0"/>
              </a:rPr>
              <a:t>  </a:t>
            </a:r>
          </a:p>
          <a:p>
            <a:r>
              <a:rPr lang="en-US" sz="4800" dirty="0" smtClean="0">
                <a:latin typeface="Tw Cen MT Condensed Extra Bold" panose="020B0803020202020204" pitchFamily="34" charset="0"/>
              </a:rPr>
              <a:t>no			 yes</a:t>
            </a:r>
            <a:endParaRPr lang="en-US" sz="4800" dirty="0">
              <a:latin typeface="Tw Cen MT Condensed Extra Bold" panose="020B0803020202020204" pitchFamily="34" charset="0"/>
            </a:endParaRPr>
          </a:p>
        </p:txBody>
      </p:sp>
      <p:sp>
        <p:nvSpPr>
          <p:cNvPr id="8" name="TextBox 7"/>
          <p:cNvSpPr txBox="1"/>
          <p:nvPr/>
        </p:nvSpPr>
        <p:spPr>
          <a:xfrm>
            <a:off x="6972949" y="2399138"/>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9" name="TextBox 8"/>
          <p:cNvSpPr txBox="1"/>
          <p:nvPr/>
        </p:nvSpPr>
        <p:spPr>
          <a:xfrm>
            <a:off x="10764094" y="2147116"/>
            <a:ext cx="2689525" cy="457850"/>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432435798"/>
      </p:ext>
    </p:extLst>
  </p:cSld>
  <p:clrMapOvr>
    <a:masterClrMapping/>
  </p:clrMapOvr>
  <mc:AlternateContent xmlns:mc="http://schemas.openxmlformats.org/markup-compatibility/2006" xmlns:p14="http://schemas.microsoft.com/office/powerpoint/2010/main">
    <mc:Choice Requires="p14">
      <p:transition spd="med" p14:dur="700" advTm="63">
        <p:fade/>
      </p:transition>
    </mc:Choice>
    <mc:Fallback xmlns="">
      <p:transition spd="med" advTm="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016" y="0"/>
            <a:ext cx="5078414" cy="6860650"/>
          </a:xfrm>
          <a:prstGeom prst="rect">
            <a:avLst/>
          </a:prstGeom>
        </p:spPr>
      </p:pic>
      <p:sp>
        <p:nvSpPr>
          <p:cNvPr id="3" name="TextBox 2"/>
          <p:cNvSpPr txBox="1"/>
          <p:nvPr/>
        </p:nvSpPr>
        <p:spPr>
          <a:xfrm>
            <a:off x="7691150" y="4738143"/>
            <a:ext cx="1511300" cy="1384995"/>
          </a:xfrm>
          <a:prstGeom prst="rect">
            <a:avLst/>
          </a:prstGeom>
          <a:noFill/>
        </p:spPr>
        <p:txBody>
          <a:bodyPr wrap="square" rtlCol="0">
            <a:spAutoFit/>
          </a:bodyPr>
          <a:lstStyle/>
          <a:p>
            <a:r>
              <a:rPr lang="en-US" sz="2800" dirty="0"/>
              <a:t>MISO on</a:t>
            </a:r>
          </a:p>
          <a:p>
            <a:r>
              <a:rPr lang="en-US" sz="2800" dirty="0"/>
              <a:t>09-11-14</a:t>
            </a:r>
          </a:p>
          <a:p>
            <a:r>
              <a:rPr lang="en-US" sz="2800" dirty="0"/>
              <a:t>@ 01:50</a:t>
            </a:r>
          </a:p>
        </p:txBody>
      </p:sp>
      <p:sp>
        <p:nvSpPr>
          <p:cNvPr id="4" name="TextBox 3"/>
          <p:cNvSpPr txBox="1"/>
          <p:nvPr/>
        </p:nvSpPr>
        <p:spPr>
          <a:xfrm>
            <a:off x="7991560" y="2763836"/>
            <a:ext cx="1760095" cy="523220"/>
          </a:xfrm>
          <a:prstGeom prst="rect">
            <a:avLst/>
          </a:prstGeom>
          <a:noFill/>
        </p:spPr>
        <p:txBody>
          <a:bodyPr wrap="square" rtlCol="0">
            <a:spAutoFit/>
          </a:bodyPr>
          <a:lstStyle/>
          <a:p>
            <a:r>
              <a:rPr lang="en-US" sz="2800" dirty="0"/>
              <a:t>1¢/kWh</a:t>
            </a:r>
          </a:p>
        </p:txBody>
      </p:sp>
      <p:sp>
        <p:nvSpPr>
          <p:cNvPr id="5" name="TextBox 4"/>
          <p:cNvSpPr txBox="1"/>
          <p:nvPr/>
        </p:nvSpPr>
        <p:spPr>
          <a:xfrm>
            <a:off x="8949176" y="3649729"/>
            <a:ext cx="1760095" cy="523220"/>
          </a:xfrm>
          <a:prstGeom prst="rect">
            <a:avLst/>
          </a:prstGeom>
          <a:noFill/>
        </p:spPr>
        <p:txBody>
          <a:bodyPr wrap="square" rtlCol="0">
            <a:spAutoFit/>
          </a:bodyPr>
          <a:lstStyle/>
          <a:p>
            <a:r>
              <a:rPr lang="en-US" sz="2800" dirty="0"/>
              <a:t>3¢/kWh</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29" y="-18622"/>
            <a:ext cx="5645888" cy="6876622"/>
          </a:xfrm>
          <a:prstGeom prst="rect">
            <a:avLst/>
          </a:prstGeom>
        </p:spPr>
      </p:pic>
      <p:sp>
        <p:nvSpPr>
          <p:cNvPr id="11" name="TextBox 10"/>
          <p:cNvSpPr txBox="1"/>
          <p:nvPr/>
        </p:nvSpPr>
        <p:spPr>
          <a:xfrm>
            <a:off x="3820294" y="0"/>
            <a:ext cx="1760095" cy="523220"/>
          </a:xfrm>
          <a:prstGeom prst="rect">
            <a:avLst/>
          </a:prstGeom>
          <a:noFill/>
        </p:spPr>
        <p:txBody>
          <a:bodyPr wrap="square" rtlCol="0">
            <a:spAutoFit/>
          </a:bodyPr>
          <a:lstStyle/>
          <a:p>
            <a:r>
              <a:rPr lang="en-US" sz="2800" dirty="0"/>
              <a:t>1¢/kWh</a:t>
            </a:r>
          </a:p>
        </p:txBody>
      </p:sp>
      <p:sp>
        <p:nvSpPr>
          <p:cNvPr id="13" name="TextBox 12"/>
          <p:cNvSpPr txBox="1"/>
          <p:nvPr/>
        </p:nvSpPr>
        <p:spPr>
          <a:xfrm>
            <a:off x="4064085" y="4698321"/>
            <a:ext cx="1683895" cy="523220"/>
          </a:xfrm>
          <a:prstGeom prst="rect">
            <a:avLst/>
          </a:prstGeom>
          <a:noFill/>
        </p:spPr>
        <p:txBody>
          <a:bodyPr wrap="square" rtlCol="0">
            <a:spAutoFit/>
          </a:bodyPr>
          <a:lstStyle/>
          <a:p>
            <a:r>
              <a:rPr lang="en-US" sz="2800" dirty="0"/>
              <a:t>25¢/kWh</a:t>
            </a:r>
          </a:p>
        </p:txBody>
      </p:sp>
      <p:sp>
        <p:nvSpPr>
          <p:cNvPr id="14" name="TextBox 13"/>
          <p:cNvSpPr txBox="1"/>
          <p:nvPr/>
        </p:nvSpPr>
        <p:spPr>
          <a:xfrm>
            <a:off x="909148" y="4743683"/>
            <a:ext cx="1612900" cy="1384995"/>
          </a:xfrm>
          <a:prstGeom prst="rect">
            <a:avLst/>
          </a:prstGeom>
          <a:noFill/>
        </p:spPr>
        <p:txBody>
          <a:bodyPr wrap="square" rtlCol="0">
            <a:spAutoFit/>
          </a:bodyPr>
          <a:lstStyle/>
          <a:p>
            <a:r>
              <a:rPr lang="en-US" sz="2800" dirty="0">
                <a:latin typeface="Calibri" panose="020F0502020204030204" pitchFamily="34" charset="0"/>
              </a:rPr>
              <a:t>MISO on </a:t>
            </a:r>
          </a:p>
          <a:p>
            <a:r>
              <a:rPr lang="en-US" sz="2800" dirty="0">
                <a:latin typeface="Calibri" panose="020F0502020204030204" pitchFamily="34" charset="0"/>
              </a:rPr>
              <a:t>09-10-14</a:t>
            </a:r>
          </a:p>
          <a:p>
            <a:r>
              <a:rPr lang="en-US" sz="2800" dirty="0">
                <a:latin typeface="Calibri" panose="020F0502020204030204" pitchFamily="34" charset="0"/>
              </a:rPr>
              <a:t>@18:10</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98369512"/>
      </p:ext>
    </p:extLst>
  </p:cSld>
  <p:clrMapOvr>
    <a:masterClrMapping/>
  </p:clrMapOvr>
  <mc:AlternateContent xmlns:mc="http://schemas.openxmlformats.org/markup-compatibility/2006" xmlns:p14="http://schemas.microsoft.com/office/powerpoint/2010/main">
    <mc:Choice Requires="p14">
      <p:transition spd="med" p14:dur="700" advTm="28">
        <p:fade/>
      </p:transition>
    </mc:Choice>
    <mc:Fallback xmlns="">
      <p:transition spd="med" advTm="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2" y="-1295400"/>
            <a:ext cx="9193618" cy="13144500"/>
          </a:xfrm>
          <a:prstGeom prst="rect">
            <a:avLst/>
          </a:prstGeom>
        </p:spPr>
      </p:pic>
      <p:sp>
        <p:nvSpPr>
          <p:cNvPr id="2" name="Rectangle 1"/>
          <p:cNvSpPr/>
          <p:nvPr/>
        </p:nvSpPr>
        <p:spPr>
          <a:xfrm>
            <a:off x="2179675" y="287482"/>
            <a:ext cx="7642364" cy="769441"/>
          </a:xfrm>
          <a:prstGeom prst="rect">
            <a:avLst/>
          </a:prstGeom>
        </p:spPr>
        <p:txBody>
          <a:bodyPr wrap="square">
            <a:spAutoFit/>
          </a:bodyPr>
          <a:lstStyle/>
          <a:p>
            <a:r>
              <a:rPr lang="en-US" sz="4400" dirty="0" err="1" smtClean="0">
                <a:solidFill>
                  <a:schemeClr val="accent2">
                    <a:lumMod val="50000"/>
                  </a:schemeClr>
                </a:solidFill>
                <a:latin typeface="Tw Cen MT Condensed Extra Bold" panose="020B0803020202020204" pitchFamily="34" charset="0"/>
                <a:ea typeface="Times New Roman" panose="02020603050405020304" pitchFamily="18" charset="0"/>
              </a:rPr>
              <a:t>Buildings</a:t>
            </a:r>
            <a:r>
              <a:rPr lang="en-US" sz="4400" i="1" dirty="0" err="1" smtClean="0">
                <a:solidFill>
                  <a:schemeClr val="accent2">
                    <a:lumMod val="50000"/>
                  </a:schemeClr>
                </a:solidFill>
                <a:latin typeface="Tw Cen MT Condensed Extra Bold" panose="020B0803020202020204" pitchFamily="34" charset="0"/>
                <a:ea typeface="Times New Roman" panose="02020603050405020304" pitchFamily="18" charset="0"/>
              </a:rPr>
              <a:t>Without</a:t>
            </a:r>
            <a:r>
              <a:rPr lang="en-US" sz="4400" dirty="0" smtClean="0">
                <a:solidFill>
                  <a:schemeClr val="accent2">
                    <a:lumMod val="50000"/>
                  </a:schemeClr>
                </a:solidFill>
                <a:latin typeface="Tw Cen MT Condensed Extra Bold" panose="020B0803020202020204" pitchFamily="34" charset="0"/>
                <a:ea typeface="Times New Roman" panose="02020603050405020304" pitchFamily="18" charset="0"/>
              </a:rPr>
              <a:t>          “Diapers” </a:t>
            </a:r>
            <a:endParaRPr lang="en-US" sz="4400" dirty="0">
              <a:solidFill>
                <a:schemeClr val="accent2">
                  <a:lumMod val="50000"/>
                </a:schemeClr>
              </a:solidFill>
              <a:latin typeface="Tw Cen MT Condensed Extra Bold" panose="020B0803020202020204" pitchFamily="34" charset="0"/>
            </a:endParaRPr>
          </a:p>
        </p:txBody>
      </p:sp>
      <p:sp>
        <p:nvSpPr>
          <p:cNvPr id="4" name="Rectangle 3"/>
          <p:cNvSpPr/>
          <p:nvPr/>
        </p:nvSpPr>
        <p:spPr>
          <a:xfrm>
            <a:off x="2647716" y="1663305"/>
            <a:ext cx="3295884" cy="4401205"/>
          </a:xfrm>
          <a:prstGeom prst="rect">
            <a:avLst/>
          </a:prstGeom>
        </p:spPr>
        <p:txBody>
          <a:bodyPr wrap="square">
            <a:spAutoFit/>
          </a:bodyPr>
          <a:lstStyle/>
          <a:p>
            <a:r>
              <a:rPr lang="en-US" sz="4000" dirty="0">
                <a:solidFill>
                  <a:schemeClr val="accent2">
                    <a:lumMod val="50000"/>
                  </a:schemeClr>
                </a:solidFill>
                <a:latin typeface="Tw Cen MT" panose="020B0602020104020603" pitchFamily="34" charset="0"/>
                <a:cs typeface="Times New Roman" panose="02020603050405020304" pitchFamily="18" charset="0"/>
              </a:rPr>
              <a:t>We should not be designing buildings that dump demands onto the grid without regard to time-of-day. </a:t>
            </a:r>
          </a:p>
        </p:txBody>
      </p:sp>
      <p:sp>
        <p:nvSpPr>
          <p:cNvPr id="6" name="Rectangle 5"/>
          <p:cNvSpPr/>
          <p:nvPr/>
        </p:nvSpPr>
        <p:spPr>
          <a:xfrm>
            <a:off x="8229600" y="1666933"/>
            <a:ext cx="2133600" cy="4401205"/>
          </a:xfrm>
          <a:prstGeom prst="rect">
            <a:avLst/>
          </a:prstGeom>
        </p:spPr>
        <p:txBody>
          <a:bodyPr wrap="square">
            <a:spAutoFit/>
          </a:bodyPr>
          <a:lstStyle/>
          <a:p>
            <a:pPr algn="r"/>
            <a:r>
              <a:rPr lang="en-US" sz="4000" dirty="0">
                <a:solidFill>
                  <a:schemeClr val="accent2">
                    <a:lumMod val="50000"/>
                  </a:schemeClr>
                </a:solidFill>
                <a:latin typeface="Tw Cen MT" panose="020B0602020104020603" pitchFamily="34" charset="0"/>
                <a:cs typeface="Times New Roman" panose="02020603050405020304" pitchFamily="18" charset="0"/>
              </a:rPr>
              <a:t>We do not want infant buildings; we want mature buildings!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906603477"/>
      </p:ext>
    </p:extLst>
  </p:cSld>
  <p:clrMapOvr>
    <a:masterClrMapping/>
  </p:clrMapOvr>
  <mc:AlternateContent xmlns:mc="http://schemas.openxmlformats.org/markup-compatibility/2006" xmlns:p14="http://schemas.microsoft.com/office/powerpoint/2010/main">
    <mc:Choice Requires="p14">
      <p:transition spd="med" p14:dur="700" advTm="94">
        <p:fade/>
      </p:transition>
    </mc:Choice>
    <mc:Fallback xmlns="">
      <p:transition spd="med" advTm="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969" y="1019485"/>
            <a:ext cx="6703519" cy="5416868"/>
          </a:xfrm>
          <a:prstGeom prst="rect">
            <a:avLst/>
          </a:prstGeom>
        </p:spPr>
        <p:txBody>
          <a:bodyPr wrap="square">
            <a:spAutoFit/>
          </a:bodyPr>
          <a:lstStyle/>
          <a:p>
            <a:pPr algn="ctr"/>
            <a:r>
              <a:rPr lang="en-US" sz="4200" dirty="0">
                <a:solidFill>
                  <a:srgbClr val="0070C0"/>
                </a:solidFill>
                <a:latin typeface="Tw Cen MT Condensed Extra Bold" panose="020B0803020202020204" pitchFamily="34" charset="0"/>
                <a:ea typeface="Times New Roman" panose="02020603050405020304" pitchFamily="18" charset="0"/>
              </a:rPr>
              <a:t>Electricity </a:t>
            </a:r>
            <a:r>
              <a:rPr lang="en-US" sz="4200" dirty="0" smtClean="0">
                <a:solidFill>
                  <a:srgbClr val="0070C0"/>
                </a:solidFill>
                <a:latin typeface="Tw Cen MT Condensed Extra Bold" panose="020B0803020202020204" pitchFamily="34" charset="0"/>
                <a:ea typeface="Times New Roman" panose="02020603050405020304" pitchFamily="18" charset="0"/>
              </a:rPr>
              <a:t>2.0 </a:t>
            </a:r>
            <a:endParaRPr lang="en-US" sz="4200" dirty="0">
              <a:solidFill>
                <a:srgbClr val="0070C0"/>
              </a:solidFill>
              <a:latin typeface="Tw Cen MT Condensed Extra Bold" panose="020B0803020202020204" pitchFamily="34" charset="0"/>
              <a:ea typeface="Times New Roman" panose="02020603050405020304" pitchFamily="18" charset="0"/>
            </a:endParaRPr>
          </a:p>
          <a:p>
            <a:endParaRPr lang="en-US" sz="900" dirty="0">
              <a:solidFill>
                <a:srgbClr val="0070C0"/>
              </a:solidFill>
              <a:latin typeface="Tw Cen MT Condensed Extra Bold" panose="020B0803020202020204" pitchFamily="34" charset="0"/>
              <a:ea typeface="Times New Roman" panose="02020603050405020304" pitchFamily="18" charset="0"/>
            </a:endParaRPr>
          </a:p>
          <a:p>
            <a:endParaRPr lang="en-US" sz="700" dirty="0">
              <a:solidFill>
                <a:srgbClr val="0070C0"/>
              </a:solidFill>
              <a:latin typeface="Tw Cen MT Condensed Extra Bold" panose="020B0803020202020204" pitchFamily="34" charset="0"/>
              <a:ea typeface="Times New Roman" panose="02020603050405020304" pitchFamily="18" charset="0"/>
            </a:endParaRPr>
          </a:p>
          <a:p>
            <a:pPr marL="457200" indent="-457200">
              <a:buFont typeface="Arial" panose="020B0604020202020204" pitchFamily="34" charset="0"/>
              <a:buChar char="•"/>
            </a:pPr>
            <a:r>
              <a:rPr lang="en-US" sz="3200" dirty="0" smtClean="0">
                <a:solidFill>
                  <a:srgbClr val="0070C0"/>
                </a:solidFill>
                <a:latin typeface="Tw Cen MT" panose="020B0602020104020603" pitchFamily="34" charset="0"/>
                <a:ea typeface="Times New Roman" panose="02020603050405020304" pitchFamily="18" charset="0"/>
              </a:rPr>
              <a:t>Is improved </a:t>
            </a:r>
            <a:r>
              <a:rPr lang="en-US" sz="3200" dirty="0">
                <a:solidFill>
                  <a:srgbClr val="0070C0"/>
                </a:solidFill>
                <a:latin typeface="Tw Cen MT" panose="020B0602020104020603" pitchFamily="34" charset="0"/>
                <a:ea typeface="Times New Roman" panose="02020603050405020304" pitchFamily="18" charset="0"/>
              </a:rPr>
              <a:t>by smart </a:t>
            </a:r>
            <a:r>
              <a:rPr lang="en-US" sz="3200" dirty="0" smtClean="0">
                <a:solidFill>
                  <a:srgbClr val="0070C0"/>
                </a:solidFill>
                <a:latin typeface="Tw Cen MT" panose="020B0602020104020603" pitchFamily="34" charset="0"/>
                <a:ea typeface="Times New Roman" panose="02020603050405020304" pitchFamily="18" charset="0"/>
              </a:rPr>
              <a:t>meters, </a:t>
            </a:r>
            <a:endParaRPr lang="en-US" sz="3200" dirty="0">
              <a:solidFill>
                <a:srgbClr val="0070C0"/>
              </a:solidFill>
              <a:latin typeface="Tw Cen MT" panose="020B0602020104020603" pitchFamily="34" charset="0"/>
              <a:ea typeface="Times New Roman" panose="02020603050405020304" pitchFamily="18" charset="0"/>
            </a:endParaRPr>
          </a:p>
          <a:p>
            <a:pPr lvl="1"/>
            <a:r>
              <a:rPr lang="en-US" sz="3200" dirty="0" smtClean="0">
                <a:solidFill>
                  <a:srgbClr val="0070C0"/>
                </a:solidFill>
                <a:latin typeface="Tw Cen MT" panose="020B0602020104020603" pitchFamily="34" charset="0"/>
                <a:ea typeface="Times New Roman" panose="02020603050405020304" pitchFamily="18" charset="0"/>
              </a:rPr>
              <a:t>micro-grids, independent producers,</a:t>
            </a:r>
            <a:endParaRPr lang="en-US" sz="3200" dirty="0">
              <a:solidFill>
                <a:srgbClr val="0070C0"/>
              </a:solidFill>
              <a:latin typeface="Tw Cen MT" panose="020B0602020104020603" pitchFamily="34" charset="0"/>
              <a:ea typeface="Times New Roman" panose="02020603050405020304" pitchFamily="18" charset="0"/>
            </a:endParaRPr>
          </a:p>
          <a:p>
            <a:pPr marL="457200" indent="-457200">
              <a:buFont typeface="Arial" panose="020B0604020202020204" pitchFamily="34" charset="0"/>
              <a:buChar char="•"/>
            </a:pPr>
            <a:r>
              <a:rPr lang="en-US" sz="3200" dirty="0" smtClean="0">
                <a:solidFill>
                  <a:srgbClr val="0070C0"/>
                </a:solidFill>
                <a:latin typeface="Tw Cen MT" panose="020B0602020104020603" pitchFamily="34" charset="0"/>
                <a:ea typeface="Times New Roman" panose="02020603050405020304" pitchFamily="18" charset="0"/>
              </a:rPr>
              <a:t>Is only </a:t>
            </a:r>
            <a:r>
              <a:rPr lang="en-US" sz="3200" dirty="0">
                <a:solidFill>
                  <a:srgbClr val="0070C0"/>
                </a:solidFill>
                <a:latin typeface="Tw Cen MT" panose="020B0602020104020603" pitchFamily="34" charset="0"/>
                <a:ea typeface="Times New Roman" panose="02020603050405020304" pitchFamily="18" charset="0"/>
              </a:rPr>
              <a:t>responsible for </a:t>
            </a:r>
            <a:r>
              <a:rPr lang="en-US" sz="3200" dirty="0" smtClean="0">
                <a:solidFill>
                  <a:srgbClr val="0070C0"/>
                </a:solidFill>
                <a:latin typeface="Tw Cen MT" panose="020B0602020104020603" pitchFamily="34" charset="0"/>
                <a:ea typeface="Times New Roman" panose="02020603050405020304" pitchFamily="18" charset="0"/>
              </a:rPr>
              <a:t>electricity </a:t>
            </a:r>
          </a:p>
          <a:p>
            <a:r>
              <a:rPr lang="en-US" sz="3200" dirty="0" smtClean="0">
                <a:solidFill>
                  <a:srgbClr val="0070C0"/>
                </a:solidFill>
                <a:latin typeface="Tw Cen MT" panose="020B0602020104020603" pitchFamily="34" charset="0"/>
                <a:ea typeface="Times New Roman" panose="02020603050405020304" pitchFamily="18" charset="0"/>
              </a:rPr>
              <a:t>    distribution,</a:t>
            </a:r>
            <a:endParaRPr lang="en-US" sz="3200" dirty="0">
              <a:solidFill>
                <a:srgbClr val="0070C0"/>
              </a:solidFill>
              <a:latin typeface="Tw Cen MT" panose="020B0602020104020603" pitchFamily="34" charset="0"/>
              <a:ea typeface="Times New Roman" panose="02020603050405020304" pitchFamily="18" charset="0"/>
            </a:endParaRPr>
          </a:p>
          <a:p>
            <a:pPr marL="457200" indent="-457200">
              <a:buFont typeface="Arial" panose="020B0604020202020204" pitchFamily="34" charset="0"/>
              <a:buChar char="•"/>
            </a:pPr>
            <a:r>
              <a:rPr lang="en-US" sz="3200" dirty="0" smtClean="0">
                <a:solidFill>
                  <a:srgbClr val="0070C0"/>
                </a:solidFill>
                <a:latin typeface="Tw Cen MT" panose="020B0602020104020603" pitchFamily="34" charset="0"/>
                <a:ea typeface="Times New Roman" panose="02020603050405020304" pitchFamily="18" charset="0"/>
              </a:rPr>
              <a:t>Provides </a:t>
            </a:r>
            <a:r>
              <a:rPr lang="en-US" sz="3200" dirty="0">
                <a:solidFill>
                  <a:srgbClr val="0070C0"/>
                </a:solidFill>
                <a:latin typeface="Tw Cen MT" panose="020B0602020104020603" pitchFamily="34" charset="0"/>
                <a:ea typeface="Times New Roman" panose="02020603050405020304" pitchFamily="18" charset="0"/>
              </a:rPr>
              <a:t>a marketplace for </a:t>
            </a:r>
            <a:r>
              <a:rPr lang="en-US" sz="3200" dirty="0" smtClean="0">
                <a:solidFill>
                  <a:srgbClr val="0070C0"/>
                </a:solidFill>
                <a:latin typeface="Tw Cen MT" panose="020B0602020104020603" pitchFamily="34" charset="0"/>
                <a:ea typeface="Times New Roman" panose="02020603050405020304" pitchFamily="18" charset="0"/>
              </a:rPr>
              <a:t>energy</a:t>
            </a:r>
          </a:p>
          <a:p>
            <a:r>
              <a:rPr lang="en-US" sz="3200" dirty="0">
                <a:solidFill>
                  <a:srgbClr val="0070C0"/>
                </a:solidFill>
                <a:latin typeface="Tw Cen MT" panose="020B0602020104020603" pitchFamily="34" charset="0"/>
                <a:ea typeface="Times New Roman" panose="02020603050405020304" pitchFamily="18" charset="0"/>
              </a:rPr>
              <a:t> </a:t>
            </a:r>
            <a:r>
              <a:rPr lang="en-US" sz="3200" dirty="0" smtClean="0">
                <a:solidFill>
                  <a:srgbClr val="0070C0"/>
                </a:solidFill>
                <a:latin typeface="Tw Cen MT" panose="020B0602020104020603" pitchFamily="34" charset="0"/>
                <a:ea typeface="Times New Roman" panose="02020603050405020304" pitchFamily="18" charset="0"/>
              </a:rPr>
              <a:t>   sales between generators </a:t>
            </a:r>
            <a:r>
              <a:rPr lang="en-US" sz="3200" dirty="0">
                <a:solidFill>
                  <a:srgbClr val="0070C0"/>
                </a:solidFill>
                <a:latin typeface="Tw Cen MT" panose="020B0602020104020603" pitchFamily="34" charset="0"/>
                <a:ea typeface="Times New Roman" panose="02020603050405020304" pitchFamily="18" charset="0"/>
              </a:rPr>
              <a:t>and </a:t>
            </a:r>
            <a:r>
              <a:rPr lang="en-US" sz="3200" dirty="0" smtClean="0">
                <a:solidFill>
                  <a:srgbClr val="0070C0"/>
                </a:solidFill>
                <a:latin typeface="Tw Cen MT" panose="020B0602020104020603" pitchFamily="34" charset="0"/>
                <a:ea typeface="Times New Roman" panose="02020603050405020304" pitchFamily="18" charset="0"/>
              </a:rPr>
              <a:t>loads,  </a:t>
            </a:r>
            <a:endParaRPr lang="en-US" sz="3200" dirty="0">
              <a:solidFill>
                <a:srgbClr val="0070C0"/>
              </a:solidFill>
              <a:latin typeface="Tw Cen MT" panose="020B0602020104020603" pitchFamily="34" charset="0"/>
              <a:ea typeface="Times New Roman" panose="02020603050405020304" pitchFamily="18" charset="0"/>
            </a:endParaRPr>
          </a:p>
          <a:p>
            <a:pPr marL="457200" indent="-457200">
              <a:buFont typeface="Arial" panose="020B0604020202020204" pitchFamily="34" charset="0"/>
              <a:buChar char="•"/>
            </a:pPr>
            <a:r>
              <a:rPr lang="en-US" sz="3200" dirty="0" smtClean="0">
                <a:solidFill>
                  <a:srgbClr val="0070C0"/>
                </a:solidFill>
                <a:latin typeface="Tw Cen MT" panose="020B0602020104020603" pitchFamily="34" charset="0"/>
                <a:ea typeface="Times New Roman" panose="02020603050405020304" pitchFamily="18" charset="0"/>
              </a:rPr>
              <a:t>Allows </a:t>
            </a:r>
            <a:r>
              <a:rPr lang="en-US" sz="3200" dirty="0">
                <a:solidFill>
                  <a:srgbClr val="0070C0"/>
                </a:solidFill>
                <a:latin typeface="Tw Cen MT" panose="020B0602020104020603" pitchFamily="34" charset="0"/>
                <a:ea typeface="Times New Roman" panose="02020603050405020304" pitchFamily="18" charset="0"/>
              </a:rPr>
              <a:t>islands of </a:t>
            </a:r>
            <a:r>
              <a:rPr lang="en-US" sz="3200" dirty="0" smtClean="0">
                <a:solidFill>
                  <a:srgbClr val="0070C0"/>
                </a:solidFill>
                <a:latin typeface="Tw Cen MT" panose="020B0602020104020603" pitchFamily="34" charset="0"/>
                <a:ea typeface="Times New Roman" panose="02020603050405020304" pitchFamily="18" charset="0"/>
              </a:rPr>
              <a:t>reliability,</a:t>
            </a:r>
            <a:endParaRPr lang="en-US" sz="3200" dirty="0">
              <a:solidFill>
                <a:srgbClr val="0070C0"/>
              </a:solidFill>
              <a:latin typeface="Tw Cen MT" panose="020B0602020104020603" pitchFamily="34" charset="0"/>
              <a:ea typeface="Times New Roman" panose="02020603050405020304" pitchFamily="18" charset="0"/>
            </a:endParaRPr>
          </a:p>
          <a:p>
            <a:pPr marL="457200" indent="-457200">
              <a:buFont typeface="Arial" panose="020B0604020202020204" pitchFamily="34" charset="0"/>
              <a:buChar char="•"/>
            </a:pPr>
            <a:r>
              <a:rPr lang="en-US" sz="3200" dirty="0">
                <a:solidFill>
                  <a:srgbClr val="0070C0"/>
                </a:solidFill>
                <a:latin typeface="Tw Cen MT" panose="020B0602020104020603" pitchFamily="34" charset="0"/>
                <a:ea typeface="Times New Roman" panose="02020603050405020304" pitchFamily="18" charset="0"/>
              </a:rPr>
              <a:t>C</a:t>
            </a:r>
            <a:r>
              <a:rPr lang="en-US" sz="3200" dirty="0" smtClean="0">
                <a:solidFill>
                  <a:srgbClr val="0070C0"/>
                </a:solidFill>
                <a:latin typeface="Tw Cen MT" panose="020B0602020104020603" pitchFamily="34" charset="0"/>
                <a:ea typeface="Times New Roman" panose="02020603050405020304" pitchFamily="18" charset="0"/>
              </a:rPr>
              <a:t>an migrate </a:t>
            </a:r>
            <a:r>
              <a:rPr lang="en-US" sz="3200" dirty="0">
                <a:solidFill>
                  <a:srgbClr val="0070C0"/>
                </a:solidFill>
                <a:latin typeface="Tw Cen MT" panose="020B0602020104020603" pitchFamily="34" charset="0"/>
                <a:ea typeface="Times New Roman" panose="02020603050405020304" pitchFamily="18" charset="0"/>
              </a:rPr>
              <a:t>rapidly and </a:t>
            </a:r>
            <a:r>
              <a:rPr lang="en-US" sz="3200" dirty="0" smtClean="0">
                <a:solidFill>
                  <a:srgbClr val="0070C0"/>
                </a:solidFill>
                <a:latin typeface="Tw Cen MT" panose="020B0602020104020603" pitchFamily="34" charset="0"/>
                <a:ea typeface="Times New Roman" panose="02020603050405020304" pitchFamily="18" charset="0"/>
              </a:rPr>
              <a:t>orderly</a:t>
            </a:r>
          </a:p>
          <a:p>
            <a:r>
              <a:rPr lang="en-US" sz="3200" dirty="0">
                <a:solidFill>
                  <a:srgbClr val="0070C0"/>
                </a:solidFill>
                <a:latin typeface="Tw Cen MT" panose="020B0602020104020603" pitchFamily="34" charset="0"/>
                <a:ea typeface="Times New Roman" panose="02020603050405020304" pitchFamily="18" charset="0"/>
              </a:rPr>
              <a:t> </a:t>
            </a:r>
            <a:r>
              <a:rPr lang="en-US" sz="3200" dirty="0" smtClean="0">
                <a:solidFill>
                  <a:srgbClr val="0070C0"/>
                </a:solidFill>
                <a:latin typeface="Tw Cen MT" panose="020B0602020104020603" pitchFamily="34" charset="0"/>
                <a:ea typeface="Times New Roman" panose="02020603050405020304" pitchFamily="18" charset="0"/>
              </a:rPr>
              <a:t>   into </a:t>
            </a:r>
            <a:r>
              <a:rPr lang="en-US" sz="3200" dirty="0">
                <a:solidFill>
                  <a:srgbClr val="0070C0"/>
                </a:solidFill>
                <a:latin typeface="Tw Cen MT" panose="020B0602020104020603" pitchFamily="34" charset="0"/>
                <a:ea typeface="Times New Roman" panose="02020603050405020304" pitchFamily="18" charset="0"/>
              </a:rPr>
              <a:t>full grid competence.</a:t>
            </a:r>
          </a:p>
        </p:txBody>
      </p:sp>
      <p:sp>
        <p:nvSpPr>
          <p:cNvPr id="3" name="Rectangle 2"/>
          <p:cNvSpPr/>
          <p:nvPr/>
        </p:nvSpPr>
        <p:spPr>
          <a:xfrm>
            <a:off x="6943060" y="1019485"/>
            <a:ext cx="5125600" cy="4803879"/>
          </a:xfrm>
          <a:prstGeom prst="rect">
            <a:avLst/>
          </a:prstGeom>
        </p:spPr>
        <p:txBody>
          <a:bodyPr wrap="square">
            <a:spAutoFit/>
          </a:bodyPr>
          <a:lstStyle/>
          <a:p>
            <a:pPr algn="ctr">
              <a:spcBef>
                <a:spcPts val="3000"/>
              </a:spcBef>
            </a:pPr>
            <a:r>
              <a:rPr lang="en-US" sz="4200" dirty="0">
                <a:solidFill>
                  <a:srgbClr val="00B050"/>
                </a:solidFill>
                <a:latin typeface="Tw Cen MT Condensed Extra Bold" panose="020B0803020202020204" pitchFamily="34" charset="0"/>
                <a:ea typeface="Times New Roman" panose="02020603050405020304" pitchFamily="18" charset="0"/>
              </a:rPr>
              <a:t>Electricity </a:t>
            </a:r>
            <a:r>
              <a:rPr lang="en-US" sz="4200" dirty="0" smtClean="0">
                <a:solidFill>
                  <a:srgbClr val="00B050"/>
                </a:solidFill>
                <a:latin typeface="Tw Cen MT Condensed Extra Bold" panose="020B0803020202020204" pitchFamily="34" charset="0"/>
                <a:ea typeface="Times New Roman" panose="02020603050405020304" pitchFamily="18" charset="0"/>
              </a:rPr>
              <a:t>3.0</a:t>
            </a:r>
            <a:endParaRPr lang="en-US" sz="4200" dirty="0">
              <a:solidFill>
                <a:srgbClr val="00B050"/>
              </a:solidFill>
              <a:latin typeface="Tw Cen MT Condensed Extra Bold" panose="020B0803020202020204" pitchFamily="34" charset="0"/>
              <a:ea typeface="Times New Roman" panose="02020603050405020304" pitchFamily="18" charset="0"/>
            </a:endParaRPr>
          </a:p>
          <a:p>
            <a:pPr>
              <a:spcBef>
                <a:spcPts val="3000"/>
              </a:spcBef>
            </a:pPr>
            <a:r>
              <a:rPr lang="en-US" sz="3200" dirty="0" smtClean="0">
                <a:solidFill>
                  <a:srgbClr val="00B050"/>
                </a:solidFill>
                <a:latin typeface="Tw Cen MT" panose="020B0602020104020603" pitchFamily="34" charset="0"/>
                <a:ea typeface="Times New Roman" panose="02020603050405020304" pitchFamily="18" charset="0"/>
              </a:rPr>
              <a:t>Is Electricity 2.0 but</a:t>
            </a:r>
            <a:endParaRPr lang="en-US" sz="3200" dirty="0">
              <a:solidFill>
                <a:srgbClr val="00B050"/>
              </a:solidFill>
              <a:latin typeface="Tw Cen MT" panose="020B0602020104020603" pitchFamily="34" charset="0"/>
              <a:ea typeface="Times New Roman" panose="02020603050405020304" pitchFamily="18" charset="0"/>
            </a:endParaRPr>
          </a:p>
          <a:p>
            <a:pPr marL="457200" indent="-457200">
              <a:spcBef>
                <a:spcPts val="3000"/>
              </a:spcBef>
              <a:buFont typeface="Arial" panose="020B0604020202020204" pitchFamily="34" charset="0"/>
              <a:buChar char="•"/>
            </a:pPr>
            <a:r>
              <a:rPr lang="en-US" sz="3200" dirty="0" smtClean="0">
                <a:solidFill>
                  <a:srgbClr val="00B050"/>
                </a:solidFill>
                <a:latin typeface="Tw Cen MT" panose="020B0602020104020603" pitchFamily="34" charset="0"/>
                <a:ea typeface="Times New Roman" panose="02020603050405020304" pitchFamily="18" charset="0"/>
              </a:rPr>
              <a:t>Need </a:t>
            </a:r>
            <a:r>
              <a:rPr lang="en-US" sz="3200" dirty="0">
                <a:solidFill>
                  <a:srgbClr val="00B050"/>
                </a:solidFill>
                <a:latin typeface="Tw Cen MT" panose="020B0602020104020603" pitchFamily="34" charset="0"/>
                <a:ea typeface="Times New Roman" panose="02020603050405020304" pitchFamily="18" charset="0"/>
              </a:rPr>
              <a:t>only have </a:t>
            </a:r>
            <a:r>
              <a:rPr lang="en-US" sz="3200" dirty="0" smtClean="0">
                <a:solidFill>
                  <a:srgbClr val="00B050"/>
                </a:solidFill>
                <a:latin typeface="Tw Cen MT" panose="020B0602020104020603" pitchFamily="34" charset="0"/>
                <a:ea typeface="Times New Roman" panose="02020603050405020304" pitchFamily="18" charset="0"/>
              </a:rPr>
              <a:t>grid reliability, </a:t>
            </a:r>
          </a:p>
          <a:p>
            <a:pPr marL="457200" indent="-457200">
              <a:spcBef>
                <a:spcPts val="3000"/>
              </a:spcBef>
              <a:buFont typeface="Arial" panose="020B0604020202020204" pitchFamily="34" charset="0"/>
              <a:buChar char="•"/>
            </a:pPr>
            <a:r>
              <a:rPr lang="en-US" sz="3200" dirty="0" smtClean="0">
                <a:solidFill>
                  <a:srgbClr val="00B050"/>
                </a:solidFill>
                <a:latin typeface="Tw Cen MT" panose="020B0602020104020603" pitchFamily="34" charset="0"/>
                <a:ea typeface="Times New Roman" panose="02020603050405020304" pitchFamily="18" charset="0"/>
              </a:rPr>
              <a:t>For four hours a day,</a:t>
            </a:r>
          </a:p>
          <a:p>
            <a:pPr marL="457200" indent="-457200">
              <a:spcBef>
                <a:spcPts val="3500"/>
              </a:spcBef>
              <a:buFont typeface="Arial" panose="020B0604020202020204" pitchFamily="34" charset="0"/>
              <a:buChar char="•"/>
            </a:pPr>
            <a:r>
              <a:rPr lang="en-US" sz="3200" dirty="0" smtClean="0">
                <a:solidFill>
                  <a:srgbClr val="00B050"/>
                </a:solidFill>
                <a:latin typeface="Tw Cen MT" panose="020B0602020104020603" pitchFamily="34" charset="0"/>
                <a:ea typeface="Times New Roman" panose="02020603050405020304" pitchFamily="18" charset="0"/>
              </a:rPr>
              <a:t>EVERY </a:t>
            </a:r>
            <a:r>
              <a:rPr lang="en-US" sz="3200" dirty="0">
                <a:solidFill>
                  <a:srgbClr val="00B050"/>
                </a:solidFill>
                <a:latin typeface="Tw Cen MT" panose="020B0602020104020603" pitchFamily="34" charset="0"/>
                <a:ea typeface="Times New Roman" panose="02020603050405020304" pitchFamily="18" charset="0"/>
              </a:rPr>
              <a:t>DAY. </a:t>
            </a:r>
            <a:endParaRPr lang="en-US" sz="3200" dirty="0">
              <a:solidFill>
                <a:srgbClr val="00B050"/>
              </a:solidFill>
              <a:latin typeface="Tw Cen MT" panose="020B0602020104020603" pitchFamily="34" charset="0"/>
            </a:endParaRPr>
          </a:p>
        </p:txBody>
      </p:sp>
      <p:sp>
        <p:nvSpPr>
          <p:cNvPr id="4" name="TextBox 3"/>
          <p:cNvSpPr txBox="1"/>
          <p:nvPr/>
        </p:nvSpPr>
        <p:spPr>
          <a:xfrm>
            <a:off x="0" y="216993"/>
            <a:ext cx="12192000" cy="769441"/>
          </a:xfrm>
          <a:prstGeom prst="rect">
            <a:avLst/>
          </a:prstGeom>
          <a:noFill/>
        </p:spPr>
        <p:txBody>
          <a:bodyPr wrap="square" rtlCol="0">
            <a:spAutoFit/>
          </a:bodyPr>
          <a:lstStyle/>
          <a:p>
            <a:pPr algn="ctr"/>
            <a:r>
              <a:rPr lang="en-US" sz="4400" dirty="0" smtClean="0">
                <a:solidFill>
                  <a:srgbClr val="FF0000"/>
                </a:solidFill>
                <a:latin typeface="Tw Cen MT Condensed Extra Bold" panose="020B0803020202020204" pitchFamily="34" charset="0"/>
              </a:rPr>
              <a:t>Electricity 1.0 is Today’s Poor Utility Design</a:t>
            </a:r>
            <a:endParaRPr lang="en-US" sz="4400" dirty="0">
              <a:solidFill>
                <a:srgbClr val="FF0000"/>
              </a:solidFill>
              <a:latin typeface="Tw Cen MT Condensed Extra Bold" panose="020B0803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3312828328"/>
      </p:ext>
    </p:extLst>
  </p:cSld>
  <p:clrMapOvr>
    <a:masterClrMapping/>
  </p:clrMapOvr>
  <mc:AlternateContent xmlns:mc="http://schemas.openxmlformats.org/markup-compatibility/2006" xmlns:p14="http://schemas.microsoft.com/office/powerpoint/2010/main">
    <mc:Choice Requires="p14">
      <p:transition spd="slow" p14:dur="2000" advTm="6139"/>
    </mc:Choice>
    <mc:Fallback xmlns="">
      <p:transition spd="slow" advTm="6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9" fill="hold" display="0">
                  <p:stCondLst>
                    <p:cond delay="indefinite"/>
                  </p:stCondLst>
                  <p:endCondLst>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0698" y="3291708"/>
            <a:ext cx="8878186" cy="2387600"/>
          </a:xfrm>
        </p:spPr>
        <p:txBody>
          <a:bodyPr>
            <a:noAutofit/>
          </a:bodyPr>
          <a:lstStyle/>
          <a:p>
            <a:pPr>
              <a:spcBef>
                <a:spcPts val="600"/>
              </a:spcBef>
              <a:spcAft>
                <a:spcPts val="2400"/>
              </a:spcAft>
            </a:pP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500" b="1" dirty="0" smtClean="0">
                <a:latin typeface="Tw Cen MT Condensed Extra Bold" panose="020B0803020202020204" pitchFamily="34" charset="0"/>
              </a:rPr>
              <a:t>Put “diapers” on buildings to create a marriage </a:t>
            </a:r>
            <a:r>
              <a:rPr lang="en-US" sz="3500" b="1" dirty="0">
                <a:latin typeface="Tw Cen MT Condensed Extra Bold" panose="020B0803020202020204" pitchFamily="34" charset="0"/>
              </a:rPr>
              <a:t>between IDCC and </a:t>
            </a:r>
            <a:r>
              <a:rPr lang="en-US" sz="3500" b="1" dirty="0" smtClean="0">
                <a:latin typeface="Tw Cen MT Condensed Extra Bold" panose="020B0803020202020204" pitchFamily="34" charset="0"/>
              </a:rPr>
              <a:t>Electricity 3.0</a:t>
            </a:r>
            <a:r>
              <a:rPr lang="en-US" sz="800" b="1" dirty="0" smtClean="0">
                <a:latin typeface="+mn-lt"/>
              </a:rPr>
              <a:t/>
            </a:r>
            <a:br>
              <a:rPr lang="en-US" sz="800" b="1" dirty="0" smtClean="0">
                <a:latin typeface="+mn-lt"/>
              </a:rPr>
            </a:br>
            <a:r>
              <a:rPr lang="en-US" sz="3500" dirty="0" smtClean="0">
                <a:latin typeface="+mn-lt"/>
              </a:rPr>
              <a:t/>
            </a:r>
            <a:br>
              <a:rPr lang="en-US" sz="3500" dirty="0" smtClean="0">
                <a:latin typeface="+mn-lt"/>
              </a:rPr>
            </a:br>
            <a:r>
              <a:rPr lang="en-US" sz="3500" dirty="0" smtClean="0">
                <a:latin typeface="+mn-lt"/>
              </a:rPr>
              <a:t>This model can be more </a:t>
            </a:r>
            <a:r>
              <a:rPr lang="en-US" sz="3500" dirty="0">
                <a:latin typeface="+mn-lt"/>
              </a:rPr>
              <a:t>rapidly and economically </a:t>
            </a:r>
            <a:r>
              <a:rPr lang="en-US" sz="3500" dirty="0" smtClean="0">
                <a:latin typeface="+mn-lt"/>
              </a:rPr>
              <a:t>disseminated </a:t>
            </a:r>
            <a:r>
              <a:rPr lang="en-US" sz="3500" dirty="0">
                <a:latin typeface="+mn-lt"/>
              </a:rPr>
              <a:t>to the rest </a:t>
            </a:r>
            <a:r>
              <a:rPr lang="en-US" sz="3500" dirty="0" smtClean="0">
                <a:latin typeface="+mn-lt"/>
              </a:rPr>
              <a:t/>
            </a:r>
            <a:br>
              <a:rPr lang="en-US" sz="3500" dirty="0" smtClean="0">
                <a:latin typeface="+mn-lt"/>
              </a:rPr>
            </a:br>
            <a:r>
              <a:rPr lang="en-US" sz="3500" dirty="0" smtClean="0">
                <a:latin typeface="+mn-lt"/>
              </a:rPr>
              <a:t>of </a:t>
            </a:r>
            <a:r>
              <a:rPr lang="en-US" sz="3500" dirty="0">
                <a:latin typeface="+mn-lt"/>
              </a:rPr>
              <a:t>the </a:t>
            </a:r>
            <a:r>
              <a:rPr lang="en-US" sz="3500" dirty="0" smtClean="0">
                <a:latin typeface="+mn-lt"/>
              </a:rPr>
              <a:t>world </a:t>
            </a:r>
            <a:r>
              <a:rPr lang="en-US" sz="3500" b="1" dirty="0" smtClean="0">
                <a:latin typeface="+mn-lt"/>
              </a:rPr>
              <a:t>because</a:t>
            </a:r>
            <a:r>
              <a:rPr lang="en-US" sz="400" dirty="0" smtClean="0">
                <a:latin typeface="+mn-lt"/>
              </a:rPr>
              <a:t/>
            </a:r>
            <a:br>
              <a:rPr lang="en-US" sz="400" dirty="0" smtClean="0">
                <a:latin typeface="+mn-lt"/>
              </a:rPr>
            </a:br>
            <a:r>
              <a:rPr lang="en-US" sz="3500" dirty="0" smtClean="0">
                <a:latin typeface="+mn-lt"/>
              </a:rPr>
              <a:t/>
            </a:r>
            <a:br>
              <a:rPr lang="en-US" sz="3500" dirty="0" smtClean="0">
                <a:latin typeface="+mn-lt"/>
              </a:rPr>
            </a:br>
            <a:r>
              <a:rPr lang="en-US" sz="3500" b="1" i="1" dirty="0" smtClean="0">
                <a:latin typeface="+mn-lt"/>
              </a:rPr>
              <a:t>The developing </a:t>
            </a:r>
            <a:r>
              <a:rPr lang="en-US" sz="3500" b="1" i="1" dirty="0">
                <a:latin typeface="+mn-lt"/>
              </a:rPr>
              <a:t>world </a:t>
            </a:r>
            <a:r>
              <a:rPr lang="en-US" sz="3500" b="1" i="1" dirty="0" smtClean="0">
                <a:latin typeface="+mn-lt"/>
              </a:rPr>
              <a:t>already </a:t>
            </a:r>
            <a:r>
              <a:rPr lang="en-US" sz="3500" b="1" i="1" dirty="0">
                <a:latin typeface="+mn-lt"/>
              </a:rPr>
              <a:t>has </a:t>
            </a:r>
            <a:r>
              <a:rPr lang="en-US" sz="3500" b="1" i="1" dirty="0" smtClean="0">
                <a:latin typeface="+mn-lt"/>
              </a:rPr>
              <a:t>electricity generation </a:t>
            </a:r>
            <a:r>
              <a:rPr lang="en-US" sz="3500" b="1" i="1" dirty="0">
                <a:latin typeface="+mn-lt"/>
              </a:rPr>
              <a:t>and infrastructure </a:t>
            </a:r>
            <a:r>
              <a:rPr lang="en-US" sz="3500" b="1" i="1" dirty="0" smtClean="0">
                <a:latin typeface="+mn-lt"/>
              </a:rPr>
              <a:t>more </a:t>
            </a:r>
            <a:r>
              <a:rPr lang="en-US" sz="3500" b="1" i="1" dirty="0">
                <a:latin typeface="+mn-lt"/>
              </a:rPr>
              <a:t>like Electricity 3.0 </a:t>
            </a:r>
            <a:r>
              <a:rPr lang="en-US" sz="3500" b="1" i="1" dirty="0" smtClean="0">
                <a:latin typeface="+mn-lt"/>
              </a:rPr>
              <a:t>than Electricity 2.0 or 1.0</a:t>
            </a:r>
            <a:endParaRPr lang="en-US" sz="3500" b="1" i="1" dirty="0">
              <a:latin typeface="+mn-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625724606"/>
      </p:ext>
    </p:extLst>
  </p:cSld>
  <p:clrMapOvr>
    <a:masterClrMapping/>
  </p:clrMapOvr>
  <mc:AlternateContent xmlns:mc="http://schemas.openxmlformats.org/markup-compatibility/2006" xmlns:p14="http://schemas.microsoft.com/office/powerpoint/2010/main">
    <mc:Choice Requires="p14">
      <p:transition spd="slow" p14:dur="2000" advTm="406"/>
    </mc:Choice>
    <mc:Fallback xmlns="">
      <p:transition spd="slow" advTm="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059" y="262394"/>
            <a:ext cx="11439525" cy="6263253"/>
          </a:xfrm>
          <a:prstGeom prst="rect">
            <a:avLst/>
          </a:prstGeom>
        </p:spPr>
        <p:txBody>
          <a:bodyPr wrap="square">
            <a:spAutoFit/>
          </a:bodyPr>
          <a:lstStyle/>
          <a:p>
            <a:pPr algn="ctr"/>
            <a:r>
              <a:rPr lang="en-US" sz="3400" b="1" dirty="0">
                <a:latin typeface="Tw Cen MT Condensed Extra Bold" panose="020B0803020202020204" pitchFamily="34" charset="0"/>
              </a:rPr>
              <a:t>IMPROVE THE ECONOMY WHILE CUTTING CARBON EMISSIONS</a:t>
            </a:r>
          </a:p>
          <a:p>
            <a:endParaRPr lang="en-US" sz="800" b="1" dirty="0" smtClean="0">
              <a:latin typeface="Times New Roman" panose="02020603050405020304" pitchFamily="18" charset="0"/>
              <a:cs typeface="Times New Roman" panose="02020603050405020304" pitchFamily="18" charset="0"/>
            </a:endParaRPr>
          </a:p>
          <a:p>
            <a:pPr algn="ctr"/>
            <a:r>
              <a:rPr lang="en-US" sz="3500" b="1" dirty="0" smtClean="0">
                <a:latin typeface="Times New Roman" panose="02020603050405020304" pitchFamily="18" charset="0"/>
                <a:cs typeface="Times New Roman" panose="02020603050405020304" pitchFamily="18" charset="0"/>
              </a:rPr>
              <a:t>Inverted </a:t>
            </a:r>
            <a:r>
              <a:rPr lang="en-US" sz="3500" b="1" dirty="0">
                <a:latin typeface="Times New Roman" panose="02020603050405020304" pitchFamily="18" charset="0"/>
                <a:cs typeface="Times New Roman" panose="02020603050405020304" pitchFamily="18" charset="0"/>
              </a:rPr>
              <a:t>Demand Compliant Construction		</a:t>
            </a:r>
            <a:endParaRPr lang="en-US" sz="3500" b="1" dirty="0" smtClean="0">
              <a:latin typeface="Times New Roman" panose="02020603050405020304" pitchFamily="18" charset="0"/>
              <a:cs typeface="Times New Roman" panose="02020603050405020304" pitchFamily="18" charset="0"/>
            </a:endParaRPr>
          </a:p>
          <a:p>
            <a:pPr algn="ctr"/>
            <a:r>
              <a:rPr lang="en-US" sz="3500" b="1" dirty="0" smtClean="0">
                <a:latin typeface="Times New Roman" panose="02020603050405020304" pitchFamily="18" charset="0"/>
                <a:cs typeface="Times New Roman" panose="02020603050405020304" pitchFamily="18" charset="0"/>
              </a:rPr>
              <a:t>Third </a:t>
            </a:r>
            <a:r>
              <a:rPr lang="en-US" sz="3500" b="1" dirty="0">
                <a:latin typeface="Times New Roman" panose="02020603050405020304" pitchFamily="18" charset="0"/>
                <a:cs typeface="Times New Roman" panose="02020603050405020304" pitchFamily="18" charset="0"/>
              </a:rPr>
              <a:t>Part </a:t>
            </a:r>
            <a:endParaRPr lang="en-US" sz="3500" b="1" dirty="0" smtClean="0">
              <a:latin typeface="Times New Roman" panose="02020603050405020304" pitchFamily="18" charset="0"/>
              <a:cs typeface="Times New Roman" panose="02020603050405020304" pitchFamily="18" charset="0"/>
            </a:endParaRPr>
          </a:p>
          <a:p>
            <a:r>
              <a:rPr lang="en-US" sz="3500" b="1" dirty="0" smtClean="0">
                <a:ea typeface="Times New Roman" panose="02020603050405020304" pitchFamily="18" charset="0"/>
              </a:rPr>
              <a:t>Taught you</a:t>
            </a:r>
            <a:endParaRPr lang="en-US" sz="4000" b="1" dirty="0">
              <a:ea typeface="Times New Roman" panose="02020603050405020304" pitchFamily="18" charset="0"/>
            </a:endParaRPr>
          </a:p>
          <a:p>
            <a:endParaRPr lang="en-US" sz="800" dirty="0">
              <a:latin typeface="Times New Roman" panose="02020603050405020304" pitchFamily="18" charset="0"/>
              <a:ea typeface="Times New Roman" panose="02020603050405020304" pitchFamily="18" charset="0"/>
            </a:endParaRPr>
          </a:p>
          <a:p>
            <a:pPr marL="457200" indent="-457200">
              <a:buFont typeface="Symbol" panose="05050102010706020507" pitchFamily="18" charset="2"/>
              <a:buChar char=""/>
            </a:pPr>
            <a:r>
              <a:rPr lang="en-US" sz="3500" dirty="0">
                <a:latin typeface="Tw Cen MT" panose="020B0602020104020603" pitchFamily="34" charset="0"/>
                <a:ea typeface="Times New Roman" panose="02020603050405020304" pitchFamily="18" charset="0"/>
              </a:rPr>
              <a:t>IDCC complements </a:t>
            </a:r>
            <a:r>
              <a:rPr lang="en-US" sz="3500" b="1" i="1" dirty="0">
                <a:latin typeface="Tw Cen MT" panose="020B0602020104020603" pitchFamily="34" charset="0"/>
                <a:ea typeface="Times New Roman" panose="02020603050405020304" pitchFamily="18" charset="0"/>
              </a:rPr>
              <a:t>Electricity </a:t>
            </a:r>
            <a:r>
              <a:rPr lang="en-US" sz="3500" b="1" i="1" dirty="0" smtClean="0">
                <a:latin typeface="Tw Cen MT" panose="020B0602020104020603" pitchFamily="34" charset="0"/>
                <a:ea typeface="Times New Roman" panose="02020603050405020304" pitchFamily="18" charset="0"/>
              </a:rPr>
              <a:t>3.0</a:t>
            </a:r>
            <a:r>
              <a:rPr lang="en-US" sz="3500" dirty="0" smtClean="0">
                <a:latin typeface="Tw Cen MT" panose="020B0602020104020603" pitchFamily="34" charset="0"/>
                <a:ea typeface="Times New Roman" panose="02020603050405020304" pitchFamily="18" charset="0"/>
              </a:rPr>
              <a:t> </a:t>
            </a:r>
            <a:endParaRPr lang="en-US" sz="3500" dirty="0">
              <a:latin typeface="Tw Cen MT" panose="020B0602020104020603" pitchFamily="34" charset="0"/>
              <a:ea typeface="Times New Roman" panose="02020603050405020304" pitchFamily="18" charset="0"/>
            </a:endParaRPr>
          </a:p>
          <a:p>
            <a:pPr marL="1028700" lvl="1" indent="-571500">
              <a:buFont typeface="Courier New" panose="02070309020205020404" pitchFamily="49" charset="0"/>
              <a:buChar char="o"/>
            </a:pPr>
            <a:r>
              <a:rPr lang="en-US" sz="3500" dirty="0" smtClean="0">
                <a:latin typeface="Tw Cen MT" panose="020B0602020104020603" pitchFamily="34" charset="0"/>
                <a:ea typeface="Times New Roman" panose="02020603050405020304" pitchFamily="18" charset="0"/>
              </a:rPr>
              <a:t>Creates an </a:t>
            </a:r>
            <a:r>
              <a:rPr lang="en-US" sz="3500" b="1" i="1" dirty="0" smtClean="0">
                <a:latin typeface="Tw Cen MT" panose="020B0602020104020603" pitchFamily="34" charset="0"/>
                <a:ea typeface="Times New Roman" panose="02020603050405020304" pitchFamily="18" charset="0"/>
              </a:rPr>
              <a:t>evolution</a:t>
            </a:r>
            <a:r>
              <a:rPr lang="en-US" sz="3500" dirty="0" smtClean="0">
                <a:latin typeface="Tw Cen MT" panose="020B0602020104020603" pitchFamily="34" charset="0"/>
                <a:ea typeface="Times New Roman" panose="02020603050405020304" pitchFamily="18" charset="0"/>
              </a:rPr>
              <a:t> in </a:t>
            </a:r>
            <a:r>
              <a:rPr lang="en-US" sz="3500" dirty="0">
                <a:latin typeface="Tw Cen MT" panose="020B0602020104020603" pitchFamily="34" charset="0"/>
                <a:ea typeface="Times New Roman" panose="02020603050405020304" pitchFamily="18" charset="0"/>
              </a:rPr>
              <a:t>grid </a:t>
            </a:r>
            <a:r>
              <a:rPr lang="en-US" sz="3500" dirty="0" smtClean="0">
                <a:latin typeface="Tw Cen MT" panose="020B0602020104020603" pitchFamily="34" charset="0"/>
                <a:ea typeface="Times New Roman" panose="02020603050405020304" pitchFamily="18" charset="0"/>
              </a:rPr>
              <a:t>design,</a:t>
            </a:r>
            <a:endParaRPr lang="en-US" sz="3500" dirty="0">
              <a:latin typeface="Tw Cen MT" panose="020B0602020104020603" pitchFamily="34" charset="0"/>
              <a:ea typeface="Times New Roman" panose="02020603050405020304" pitchFamily="18" charset="0"/>
            </a:endParaRPr>
          </a:p>
          <a:p>
            <a:pPr marL="1028700" lvl="1" indent="-571500">
              <a:buFont typeface="Courier New" panose="02070309020205020404" pitchFamily="49" charset="0"/>
              <a:buChar char="o"/>
            </a:pPr>
            <a:r>
              <a:rPr lang="en-US" sz="3500" dirty="0" smtClean="0">
                <a:latin typeface="Tw Cen MT" panose="020B0602020104020603" pitchFamily="34" charset="0"/>
                <a:ea typeface="Times New Roman" panose="02020603050405020304" pitchFamily="18" charset="0"/>
              </a:rPr>
              <a:t>Deemphasizes </a:t>
            </a:r>
            <a:r>
              <a:rPr lang="en-US" sz="3500" b="1" i="1" dirty="0" smtClean="0">
                <a:latin typeface="Tw Cen MT" panose="020B0602020104020603" pitchFamily="34" charset="0"/>
                <a:ea typeface="Times New Roman" panose="02020603050405020304" pitchFamily="18" charset="0"/>
              </a:rPr>
              <a:t>dispatching</a:t>
            </a:r>
            <a:r>
              <a:rPr lang="en-US" sz="3500" i="1" dirty="0" smtClean="0">
                <a:latin typeface="Tw Cen MT" panose="020B0602020104020603" pitchFamily="34" charset="0"/>
                <a:ea typeface="Times New Roman" panose="02020603050405020304" pitchFamily="18" charset="0"/>
              </a:rPr>
              <a:t> power,</a:t>
            </a:r>
            <a:endParaRPr lang="en-US" sz="3500" dirty="0" smtClean="0">
              <a:latin typeface="Tw Cen MT" panose="020B0602020104020603" pitchFamily="34" charset="0"/>
              <a:cs typeface="Times New Roman" panose="02020603050405020304" pitchFamily="18" charset="0"/>
            </a:endParaRPr>
          </a:p>
          <a:p>
            <a:pPr marL="1028700" lvl="1" indent="-571500">
              <a:buFont typeface="Courier New" panose="02070309020205020404" pitchFamily="49" charset="0"/>
              <a:buChar char="o"/>
            </a:pPr>
            <a:r>
              <a:rPr lang="en-US" sz="3500" dirty="0" smtClean="0">
                <a:latin typeface="Tw Cen MT" panose="020B0602020104020603" pitchFamily="34" charset="0"/>
                <a:ea typeface="Times New Roman" panose="02020603050405020304" pitchFamily="18" charset="0"/>
              </a:rPr>
              <a:t>Grid’s </a:t>
            </a:r>
            <a:r>
              <a:rPr lang="en-US" sz="3500" dirty="0">
                <a:latin typeface="Tw Cen MT" panose="020B0602020104020603" pitchFamily="34" charset="0"/>
                <a:ea typeface="Times New Roman" panose="02020603050405020304" pitchFamily="18" charset="0"/>
              </a:rPr>
              <a:t>job </a:t>
            </a:r>
            <a:r>
              <a:rPr lang="en-US" sz="3500" dirty="0" smtClean="0">
                <a:latin typeface="Tw Cen MT" panose="020B0602020104020603" pitchFamily="34" charset="0"/>
                <a:ea typeface="Times New Roman" panose="02020603050405020304" pitchFamily="18" charset="0"/>
              </a:rPr>
              <a:t>now is to now provide ENERGY</a:t>
            </a:r>
          </a:p>
          <a:p>
            <a:pPr marL="571500" indent="-571500">
              <a:buFont typeface="Symbol" panose="05050102010706020507" pitchFamily="18" charset="2"/>
              <a:buChar char="·"/>
            </a:pPr>
            <a:r>
              <a:rPr lang="en-US" sz="3500" dirty="0" smtClean="0">
                <a:latin typeface="Tw Cen MT" panose="020B0602020104020603" pitchFamily="34" charset="0"/>
                <a:ea typeface="Times New Roman" panose="02020603050405020304" pitchFamily="18" charset="0"/>
              </a:rPr>
              <a:t>IDCC </a:t>
            </a:r>
            <a:r>
              <a:rPr lang="en-US" sz="3500" dirty="0" err="1" smtClean="0">
                <a:latin typeface="Tw Cen MT" panose="020B0602020104020603" pitchFamily="34" charset="0"/>
                <a:ea typeface="Times New Roman" panose="02020603050405020304" pitchFamily="18" charset="0"/>
              </a:rPr>
              <a:t>bldgs</a:t>
            </a:r>
            <a:r>
              <a:rPr lang="en-US" sz="3500" dirty="0" smtClean="0">
                <a:latin typeface="Tw Cen MT" panose="020B0602020104020603" pitchFamily="34" charset="0"/>
                <a:ea typeface="Times New Roman" panose="02020603050405020304" pitchFamily="18" charset="0"/>
              </a:rPr>
              <a:t> provide reliable POWER</a:t>
            </a:r>
            <a:r>
              <a:rPr lang="en-US" sz="3500" i="1" dirty="0" smtClean="0">
                <a:latin typeface="Tw Cen MT" panose="020B0602020104020603" pitchFamily="34" charset="0"/>
                <a:ea typeface="Times New Roman" panose="02020603050405020304" pitchFamily="18" charset="0"/>
              </a:rPr>
              <a:t> </a:t>
            </a:r>
            <a:r>
              <a:rPr lang="en-US" sz="3500" dirty="0" smtClean="0">
                <a:latin typeface="Tw Cen MT" panose="020B0602020104020603" pitchFamily="34" charset="0"/>
                <a:ea typeface="Times New Roman" panose="02020603050405020304" pitchFamily="18" charset="0"/>
              </a:rPr>
              <a:t>to their own outlets  </a:t>
            </a:r>
          </a:p>
          <a:p>
            <a:pPr marL="457200" indent="-457200">
              <a:buFont typeface="Symbol" panose="05050102010706020507" pitchFamily="18" charset="2"/>
              <a:buChar char="·"/>
            </a:pPr>
            <a:r>
              <a:rPr lang="en-US" sz="3500" dirty="0" smtClean="0">
                <a:latin typeface="Tw Cen MT" panose="020B0602020104020603" pitchFamily="34" charset="0"/>
                <a:ea typeface="Times New Roman" panose="02020603050405020304" pitchFamily="18" charset="0"/>
              </a:rPr>
              <a:t> IDCC + </a:t>
            </a:r>
            <a:r>
              <a:rPr lang="en-US" sz="3500" b="1" i="1" dirty="0">
                <a:latin typeface="Tw Cen MT" panose="020B0602020104020603" pitchFamily="34" charset="0"/>
                <a:ea typeface="Times New Roman" panose="02020603050405020304" pitchFamily="18" charset="0"/>
              </a:rPr>
              <a:t>Electricity 3.0</a:t>
            </a:r>
            <a:r>
              <a:rPr lang="en-US" sz="3500" dirty="0">
                <a:latin typeface="Tw Cen MT" panose="020B0602020104020603" pitchFamily="34" charset="0"/>
                <a:ea typeface="Times New Roman" panose="02020603050405020304" pitchFamily="18" charset="0"/>
              </a:rPr>
              <a:t> </a:t>
            </a:r>
            <a:r>
              <a:rPr lang="en-US" sz="3500" dirty="0" smtClean="0">
                <a:latin typeface="Tw Cen MT" panose="020B0602020104020603" pitchFamily="34" charset="0"/>
                <a:ea typeface="Times New Roman" panose="02020603050405020304" pitchFamily="18" charset="0"/>
                <a:sym typeface="Wingdings" panose="05000000000000000000" pitchFamily="2" charset="2"/>
              </a:rPr>
              <a:t>create an </a:t>
            </a:r>
            <a:r>
              <a:rPr lang="en-US" sz="3500" dirty="0" smtClean="0">
                <a:latin typeface="Tw Cen MT" panose="020B0602020104020603" pitchFamily="34" charset="0"/>
                <a:ea typeface="Times New Roman" panose="02020603050405020304" pitchFamily="18" charset="0"/>
              </a:rPr>
              <a:t>economical + environmentally-friendly pathway for developing countries</a:t>
            </a:r>
            <a:r>
              <a:rPr lang="en-US" sz="3600" dirty="0" smtClean="0">
                <a:latin typeface="Tw Cen MT" panose="020B0602020104020603" pitchFamily="34" charset="0"/>
                <a:ea typeface="Times New Roman" panose="02020603050405020304" pitchFamily="18" charset="0"/>
              </a:rPr>
              <a:t>.</a:t>
            </a:r>
            <a:endParaRPr lang="en-US" sz="3600" dirty="0">
              <a:latin typeface="Tw Cen MT" panose="020B0602020104020603" pitchFamily="34" charset="0"/>
              <a:ea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732268740"/>
      </p:ext>
    </p:extLst>
  </p:cSld>
  <p:clrMapOvr>
    <a:masterClrMapping/>
  </p:clrMapOvr>
  <mc:AlternateContent xmlns:mc="http://schemas.openxmlformats.org/markup-compatibility/2006" xmlns:p14="http://schemas.microsoft.com/office/powerpoint/2010/main">
    <mc:Choice Requires="p14">
      <p:transition spd="slow" p14:dur="2000" advTm="485"/>
    </mc:Choice>
    <mc:Fallback xmlns="">
      <p:transition spd="slow" advTm="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364" y="933177"/>
            <a:ext cx="11591924" cy="4909036"/>
          </a:xfrm>
          <a:prstGeom prst="rect">
            <a:avLst/>
          </a:prstGeom>
        </p:spPr>
        <p:txBody>
          <a:bodyPr wrap="square">
            <a:spAutoFit/>
          </a:bodyPr>
          <a:lstStyle/>
          <a:p>
            <a:pPr algn="ctr"/>
            <a:r>
              <a:rPr lang="en-US" sz="3400" b="1" dirty="0">
                <a:latin typeface="Tw Cen MT Condensed Extra Bold" panose="020B0803020202020204" pitchFamily="34" charset="0"/>
              </a:rPr>
              <a:t>IMPROVE THE ECONOMY WHILE CUTTING CARBON </a:t>
            </a:r>
            <a:r>
              <a:rPr lang="en-US" sz="3400" b="1" dirty="0" smtClean="0">
                <a:latin typeface="Tw Cen MT Condensed Extra Bold" panose="020B0803020202020204" pitchFamily="34" charset="0"/>
              </a:rPr>
              <a:t>EMISSIONS</a:t>
            </a:r>
          </a:p>
          <a:p>
            <a:pPr algn="ctr"/>
            <a:r>
              <a:rPr lang="en-US" sz="3200" b="1" dirty="0" smtClean="0">
                <a:latin typeface="Times New Roman" panose="02020603050405020304" pitchFamily="18" charset="0"/>
                <a:cs typeface="Times New Roman" panose="02020603050405020304" pitchFamily="18" charset="0"/>
              </a:rPr>
              <a:t>	</a:t>
            </a:r>
            <a:r>
              <a:rPr lang="en-US" sz="3500" b="1" dirty="0" smtClean="0">
                <a:latin typeface="Times New Roman" panose="02020603050405020304" pitchFamily="18" charset="0"/>
                <a:cs typeface="Times New Roman" panose="02020603050405020304" pitchFamily="18" charset="0"/>
              </a:rPr>
              <a:t>Inverted </a:t>
            </a:r>
            <a:r>
              <a:rPr lang="en-US" sz="3500" b="1" dirty="0">
                <a:latin typeface="Times New Roman" panose="02020603050405020304" pitchFamily="18" charset="0"/>
                <a:cs typeface="Times New Roman" panose="02020603050405020304" pitchFamily="18" charset="0"/>
              </a:rPr>
              <a:t>Demand Compliant Construction		</a:t>
            </a:r>
            <a:endParaRPr lang="en-US" sz="3500" b="1" dirty="0" smtClean="0">
              <a:latin typeface="Times New Roman" panose="02020603050405020304" pitchFamily="18" charset="0"/>
              <a:cs typeface="Times New Roman" panose="02020603050405020304" pitchFamily="18" charset="0"/>
            </a:endParaRPr>
          </a:p>
          <a:p>
            <a:pPr algn="ctr">
              <a:spcAft>
                <a:spcPts val="600"/>
              </a:spcAft>
            </a:pPr>
            <a:r>
              <a:rPr lang="en-US" sz="3500" b="1" dirty="0" smtClean="0">
                <a:latin typeface="Times New Roman" panose="02020603050405020304" pitchFamily="18" charset="0"/>
                <a:cs typeface="Times New Roman" panose="02020603050405020304" pitchFamily="18" charset="0"/>
              </a:rPr>
              <a:t>Fourth Part </a:t>
            </a:r>
            <a:endParaRPr lang="en-US" sz="3500" b="1" dirty="0">
              <a:latin typeface="Times New Roman" panose="02020603050405020304" pitchFamily="18" charset="0"/>
              <a:cs typeface="Times New Roman" panose="02020603050405020304" pitchFamily="18" charset="0"/>
            </a:endParaRPr>
          </a:p>
          <a:p>
            <a:endParaRPr lang="en-US" sz="2400" dirty="0">
              <a:latin typeface="Tw Cen MT Condensed Extra Bold" panose="020B0803020202020204" pitchFamily="34" charset="0"/>
              <a:ea typeface="Times New Roman" panose="02020603050405020304" pitchFamily="18" charset="0"/>
            </a:endParaRPr>
          </a:p>
          <a:p>
            <a:pPr marL="1200150" lvl="1" indent="-742950">
              <a:spcAft>
                <a:spcPts val="600"/>
              </a:spcAft>
              <a:buFont typeface="Symbol" panose="05050102010706020507" pitchFamily="18" charset="2"/>
              <a:buChar char="·"/>
            </a:pPr>
            <a:r>
              <a:rPr lang="en-US" sz="4000" dirty="0" smtClean="0">
                <a:ea typeface="Times New Roman" panose="02020603050405020304" pitchFamily="18" charset="0"/>
              </a:rPr>
              <a:t>	IDCC </a:t>
            </a:r>
            <a:r>
              <a:rPr lang="en-US" sz="4000" dirty="0">
                <a:ea typeface="Times New Roman" panose="02020603050405020304" pitchFamily="18" charset="0"/>
              </a:rPr>
              <a:t>enhances </a:t>
            </a:r>
            <a:r>
              <a:rPr lang="en-US" sz="4000" dirty="0" smtClean="0">
                <a:ea typeface="Times New Roman" panose="02020603050405020304" pitchFamily="18" charset="0"/>
              </a:rPr>
              <a:t>renewable energy use </a:t>
            </a:r>
          </a:p>
          <a:p>
            <a:pPr lvl="2">
              <a:spcBef>
                <a:spcPts val="600"/>
              </a:spcBef>
              <a:spcAft>
                <a:spcPts val="600"/>
              </a:spcAft>
            </a:pPr>
            <a:r>
              <a:rPr lang="en-US" sz="4000" dirty="0">
                <a:ea typeface="Times New Roman" panose="02020603050405020304" pitchFamily="18" charset="0"/>
              </a:rPr>
              <a:t>	</a:t>
            </a:r>
            <a:r>
              <a:rPr lang="en-US" sz="4000" dirty="0" smtClean="0">
                <a:ea typeface="Times New Roman" panose="02020603050405020304" pitchFamily="18" charset="0"/>
              </a:rPr>
              <a:t>and 	PV penetration.  </a:t>
            </a:r>
          </a:p>
          <a:p>
            <a:pPr marL="1028700" lvl="1" indent="-571500">
              <a:spcBef>
                <a:spcPts val="600"/>
              </a:spcBef>
              <a:spcAft>
                <a:spcPts val="600"/>
              </a:spcAft>
              <a:buFont typeface="Symbol" panose="05050102010706020507" pitchFamily="18" charset="2"/>
              <a:buChar char="·"/>
            </a:pPr>
            <a:r>
              <a:rPr lang="en-US" sz="4000" dirty="0" smtClean="0">
                <a:ea typeface="Times New Roman" panose="02020603050405020304" pitchFamily="18" charset="0"/>
              </a:rPr>
              <a:t>	IDCC is </a:t>
            </a:r>
            <a:r>
              <a:rPr lang="en-US" sz="4000" dirty="0">
                <a:ea typeface="Times New Roman" panose="02020603050405020304" pitchFamily="18" charset="0"/>
              </a:rPr>
              <a:t>easily exported to </a:t>
            </a:r>
            <a:r>
              <a:rPr lang="en-US" sz="4000" dirty="0" smtClean="0">
                <a:ea typeface="Times New Roman" panose="02020603050405020304" pitchFamily="18" charset="0"/>
              </a:rPr>
              <a:t>the developing 	world</a:t>
            </a:r>
            <a:r>
              <a:rPr lang="en-US" sz="4000" dirty="0">
                <a:ea typeface="Times New Roman" panose="02020603050405020304" pitchFamily="18" charset="0"/>
              </a:rPr>
              <a:t>.</a:t>
            </a:r>
          </a:p>
        </p:txBody>
      </p:sp>
    </p:spTree>
    <p:extLst>
      <p:ext uri="{BB962C8B-B14F-4D97-AF65-F5344CB8AC3E}">
        <p14:creationId xmlns:p14="http://schemas.microsoft.com/office/powerpoint/2010/main" val="2830489157"/>
      </p:ext>
    </p:extLst>
  </p:cSld>
  <p:clrMapOvr>
    <a:masterClrMapping/>
  </p:clrMapOvr>
  <mc:AlternateContent xmlns:mc="http://schemas.openxmlformats.org/markup-compatibility/2006" xmlns:p14="http://schemas.microsoft.com/office/powerpoint/2010/main">
    <mc:Choice Requires="p14">
      <p:transition spd="slow" p14:dur="2000" advTm="531"/>
    </mc:Choice>
    <mc:Fallback xmlns="">
      <p:transition spd="slow" advTm="5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416" y="711307"/>
            <a:ext cx="11796584" cy="5541517"/>
          </a:xfrm>
          <a:prstGeom prst="rect">
            <a:avLst/>
          </a:prstGeom>
        </p:spPr>
        <p:txBody>
          <a:bodyPr wrap="square">
            <a:spAutoFit/>
          </a:bodyPr>
          <a:lstStyle/>
          <a:p>
            <a:pPr algn="ctr">
              <a:lnSpc>
                <a:spcPct val="95000"/>
              </a:lnSpc>
              <a:tabLst>
                <a:tab pos="-914400" algn="l"/>
                <a:tab pos="-457200" algn="l"/>
                <a:tab pos="0" algn="l"/>
                <a:tab pos="457200" algn="l"/>
                <a:tab pos="685800" algn="l"/>
                <a:tab pos="1371600" algn="l"/>
              </a:tabLst>
            </a:pPr>
            <a:r>
              <a:rPr lang="en-US" sz="3800" b="1" dirty="0" smtClean="0">
                <a:latin typeface="Tw Cen MT Condensed Extra Bold" panose="020B0803020202020204" pitchFamily="34" charset="0"/>
              </a:rPr>
              <a:t>Improve </a:t>
            </a:r>
            <a:r>
              <a:rPr lang="en-US" sz="3800" b="1" dirty="0">
                <a:latin typeface="Tw Cen MT Condensed Extra Bold" panose="020B0803020202020204" pitchFamily="34" charset="0"/>
              </a:rPr>
              <a:t>the Economy </a:t>
            </a:r>
            <a:r>
              <a:rPr lang="en-US" sz="3800" b="1" dirty="0" smtClean="0">
                <a:latin typeface="Tw Cen MT Condensed Extra Bold" panose="020B0803020202020204" pitchFamily="34" charset="0"/>
              </a:rPr>
              <a:t>While </a:t>
            </a:r>
            <a:r>
              <a:rPr lang="en-US" sz="3800" b="1" dirty="0">
                <a:latin typeface="Tw Cen MT Condensed Extra Bold" panose="020B0803020202020204" pitchFamily="34" charset="0"/>
              </a:rPr>
              <a:t>Cutting Carbon </a:t>
            </a:r>
            <a:r>
              <a:rPr lang="en-US" sz="3800" b="1" dirty="0" smtClean="0">
                <a:latin typeface="Tw Cen MT Condensed Extra Bold" panose="020B0803020202020204" pitchFamily="34" charset="0"/>
              </a:rPr>
              <a:t>Emissions</a:t>
            </a:r>
            <a:r>
              <a:rPr lang="en-US" sz="3800" b="1" i="1" dirty="0" smtClean="0">
                <a:latin typeface="Tw Cen MT Condensed Extra Bold" panose="020B0803020202020204" pitchFamily="34" charset="0"/>
              </a:rPr>
              <a:t> </a:t>
            </a:r>
          </a:p>
          <a:p>
            <a:pPr>
              <a:spcAft>
                <a:spcPts val="1200"/>
              </a:spcAft>
            </a:pPr>
            <a:r>
              <a:rPr lang="en-US" sz="3600" b="1" dirty="0" smtClean="0">
                <a:latin typeface="Times New Roman" panose="02020603050405020304" pitchFamily="18" charset="0"/>
                <a:cs typeface="Times New Roman" panose="02020603050405020304" pitchFamily="18" charset="0"/>
              </a:rPr>
              <a:t>Part </a:t>
            </a:r>
            <a:r>
              <a:rPr lang="en-US" sz="3600" b="1" dirty="0">
                <a:latin typeface="Times New Roman" panose="02020603050405020304" pitchFamily="18" charset="0"/>
                <a:cs typeface="Times New Roman" panose="02020603050405020304" pitchFamily="18" charset="0"/>
              </a:rPr>
              <a:t>1</a:t>
            </a:r>
            <a:r>
              <a:rPr lang="en-US" sz="36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I</a:t>
            </a:r>
            <a:r>
              <a:rPr lang="en-US" sz="3600" b="1" dirty="0" smtClean="0">
                <a:latin typeface="Times New Roman" panose="02020603050405020304" pitchFamily="18" charset="0"/>
                <a:cs typeface="Times New Roman" panose="02020603050405020304" pitchFamily="18" charset="0"/>
              </a:rPr>
              <a:t>nverted </a:t>
            </a:r>
            <a:r>
              <a:rPr lang="en-US" sz="4000" b="1" dirty="0" smtClean="0">
                <a:latin typeface="Times New Roman" panose="02020603050405020304" pitchFamily="18" charset="0"/>
                <a:cs typeface="Times New Roman" panose="02020603050405020304" pitchFamily="18" charset="0"/>
              </a:rPr>
              <a:t>D</a:t>
            </a:r>
            <a:r>
              <a:rPr lang="en-US" sz="3600" b="1" dirty="0" smtClean="0">
                <a:latin typeface="Times New Roman" panose="02020603050405020304" pitchFamily="18" charset="0"/>
                <a:cs typeface="Times New Roman" panose="02020603050405020304" pitchFamily="18" charset="0"/>
              </a:rPr>
              <a:t>emand </a:t>
            </a:r>
            <a:r>
              <a:rPr lang="en-US" sz="4000" b="1" dirty="0" smtClean="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ompliant </a:t>
            </a:r>
            <a:r>
              <a:rPr lang="en-US" sz="4000" b="1" dirty="0" smtClean="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onstruction (</a:t>
            </a:r>
            <a:r>
              <a:rPr lang="en-US" sz="4000" b="1" dirty="0" smtClean="0">
                <a:latin typeface="Times New Roman" panose="02020603050405020304" pitchFamily="18" charset="0"/>
                <a:cs typeface="Times New Roman" panose="02020603050405020304" pitchFamily="18" charset="0"/>
              </a:rPr>
              <a:t>IDCC</a:t>
            </a:r>
            <a:r>
              <a:rPr lang="en-US" sz="3600" b="1" dirty="0" smtClean="0">
                <a:latin typeface="Times New Roman" panose="02020603050405020304" pitchFamily="18" charset="0"/>
                <a:cs typeface="Times New Roman" panose="02020603050405020304" pitchFamily="18" charset="0"/>
              </a:rPr>
              <a:t>)</a:t>
            </a:r>
            <a:endParaRPr lang="en-US" sz="1200" b="1" dirty="0" smtClean="0">
              <a:latin typeface="Times New Roman" panose="02020603050405020304" pitchFamily="18" charset="0"/>
              <a:cs typeface="Times New Roman" panose="02020603050405020304" pitchFamily="18" charset="0"/>
            </a:endParaRPr>
          </a:p>
          <a:p>
            <a:pPr algn="ctr">
              <a:spcAft>
                <a:spcPts val="1200"/>
              </a:spcAft>
            </a:pPr>
            <a:endParaRPr lang="en-US" sz="800" i="1" dirty="0" smtClean="0"/>
          </a:p>
          <a:p>
            <a:pPr marL="571500" indent="-571500" algn="just">
              <a:spcAft>
                <a:spcPts val="1200"/>
              </a:spcAft>
              <a:buFont typeface="+mj-lt"/>
              <a:buAutoNum type="romanUcPeriod"/>
              <a:tabLst>
                <a:tab pos="-914400" algn="l"/>
                <a:tab pos="-457200" algn="l"/>
                <a:tab pos="0" algn="l"/>
                <a:tab pos="457200" algn="l"/>
                <a:tab pos="685800" algn="l"/>
                <a:tab pos="1371600" algn="l"/>
              </a:tabLst>
            </a:pPr>
            <a:r>
              <a:rPr lang="en-US" sz="3500" dirty="0" smtClean="0"/>
              <a:t>Good Utility Design avoids 25</a:t>
            </a:r>
            <a:r>
              <a:rPr lang="en-US" sz="3500" dirty="0"/>
              <a:t>% of </a:t>
            </a:r>
            <a:r>
              <a:rPr lang="en-US" sz="3500" dirty="0" smtClean="0"/>
              <a:t>US’s Carbon Emissions: </a:t>
            </a:r>
          </a:p>
          <a:p>
            <a:pPr algn="just">
              <a:spcAft>
                <a:spcPts val="1200"/>
              </a:spcAft>
              <a:tabLst>
                <a:tab pos="-914400" algn="l"/>
                <a:tab pos="-457200" algn="l"/>
                <a:tab pos="0" algn="l"/>
                <a:tab pos="457200" algn="l"/>
                <a:tab pos="685800" algn="l"/>
                <a:tab pos="1371600" algn="l"/>
              </a:tabLst>
            </a:pPr>
            <a:r>
              <a:rPr lang="en-US" sz="3500" dirty="0"/>
              <a:t>	</a:t>
            </a:r>
            <a:r>
              <a:rPr lang="en-US" sz="3500" dirty="0" smtClean="0"/>
              <a:t>           </a:t>
            </a:r>
            <a:r>
              <a:rPr lang="en-US" sz="3500" u="sng" dirty="0" smtClean="0"/>
              <a:t>IDCC can significantly improve utility design</a:t>
            </a:r>
          </a:p>
          <a:p>
            <a:pPr marL="571500" indent="-571500" algn="just">
              <a:spcAft>
                <a:spcPts val="1200"/>
              </a:spcAft>
              <a:buFont typeface="+mj-lt"/>
              <a:buAutoNum type="romanUcPeriod" startAt="2"/>
              <a:tabLst>
                <a:tab pos="-914400" algn="l"/>
                <a:tab pos="-457200" algn="l"/>
                <a:tab pos="0" algn="l"/>
                <a:tab pos="457200" algn="l"/>
                <a:tab pos="685800" algn="l"/>
                <a:tab pos="1371600" algn="l"/>
              </a:tabLst>
            </a:pPr>
            <a:r>
              <a:rPr lang="en-US" sz="3500" dirty="0" smtClean="0"/>
              <a:t>What is IDCC?  Why so defined? &amp; Why does it cost &lt; $0?</a:t>
            </a:r>
            <a:endParaRPr lang="en-US" sz="3500" dirty="0"/>
          </a:p>
          <a:p>
            <a:pPr marL="571500" indent="-571500">
              <a:spcAft>
                <a:spcPts val="1200"/>
              </a:spcAft>
              <a:buFont typeface="+mj-lt"/>
              <a:buAutoNum type="romanUcPeriod" startAt="2"/>
            </a:pPr>
            <a:r>
              <a:rPr lang="en-US" sz="3500" dirty="0">
                <a:ea typeface="Times New Roman" panose="02020603050405020304" pitchFamily="18" charset="0"/>
              </a:rPr>
              <a:t>IDCC + Updated grid design </a:t>
            </a:r>
            <a:r>
              <a:rPr lang="en-US" sz="3500" dirty="0" smtClean="0">
                <a:ea typeface="Times New Roman" panose="02020603050405020304" pitchFamily="18" charset="0"/>
              </a:rPr>
              <a:t>=&gt; </a:t>
            </a:r>
            <a:r>
              <a:rPr lang="en-US" sz="3500" dirty="0">
                <a:ea typeface="Times New Roman" panose="02020603050405020304" pitchFamily="18" charset="0"/>
              </a:rPr>
              <a:t>Better reliability </a:t>
            </a:r>
            <a:r>
              <a:rPr lang="en-US" sz="3500" dirty="0" smtClean="0">
                <a:ea typeface="Times New Roman" panose="02020603050405020304" pitchFamily="18" charset="0"/>
              </a:rPr>
              <a:t>&amp; ↓ </a:t>
            </a:r>
            <a:r>
              <a:rPr lang="en-US" sz="3500" dirty="0">
                <a:ea typeface="Times New Roman" panose="02020603050405020304" pitchFamily="18" charset="0"/>
              </a:rPr>
              <a:t>cost </a:t>
            </a:r>
          </a:p>
          <a:p>
            <a:pPr marL="571500" indent="-571500">
              <a:spcAft>
                <a:spcPts val="1200"/>
              </a:spcAft>
              <a:buFont typeface="+mj-lt"/>
              <a:buAutoNum type="romanUcPeriod" startAt="2"/>
            </a:pPr>
            <a:r>
              <a:rPr lang="en-US" sz="3500" dirty="0" smtClean="0">
                <a:ea typeface="Times New Roman" panose="02020603050405020304" pitchFamily="18" charset="0"/>
              </a:rPr>
              <a:t>Enhances renewable energy economics, PV </a:t>
            </a:r>
            <a:r>
              <a:rPr lang="en-US" sz="3500" dirty="0">
                <a:ea typeface="Times New Roman" panose="02020603050405020304" pitchFamily="18" charset="0"/>
              </a:rPr>
              <a:t>penetration and is easily exported to the developing world.</a:t>
            </a:r>
          </a:p>
        </p:txBody>
      </p:sp>
    </p:spTree>
    <p:extLst>
      <p:ext uri="{BB962C8B-B14F-4D97-AF65-F5344CB8AC3E}">
        <p14:creationId xmlns:p14="http://schemas.microsoft.com/office/powerpoint/2010/main" val="3319870698"/>
      </p:ext>
    </p:extLst>
  </p:cSld>
  <p:clrMapOvr>
    <a:masterClrMapping/>
  </p:clrMapOvr>
  <mc:AlternateContent xmlns:mc="http://schemas.openxmlformats.org/markup-compatibility/2006" xmlns:p14="http://schemas.microsoft.com/office/powerpoint/2010/main">
    <mc:Choice Requires="p14">
      <p:transition spd="slow" p14:dur="2000" advTm="435"/>
    </mc:Choice>
    <mc:Fallback xmlns="">
      <p:transition spd="slow" advTm="435"/>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41" y="1"/>
            <a:ext cx="10294918" cy="685799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7769833"/>
      </p:ext>
    </p:extLst>
  </p:cSld>
  <p:clrMapOvr>
    <a:masterClrMapping/>
  </p:clrMapOvr>
  <mc:AlternateContent xmlns:mc="http://schemas.openxmlformats.org/markup-compatibility/2006" xmlns:p14="http://schemas.microsoft.com/office/powerpoint/2010/main">
    <mc:Choice Requires="p14">
      <p:transition spd="med" p14:dur="700" advTm="280">
        <p:fade/>
      </p:transition>
    </mc:Choice>
    <mc:Fallback xmlns="">
      <p:transition spd="med" advTm="2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2" name="Group 14"/>
          <p:cNvGrpSpPr>
            <a:grpSpLocks/>
          </p:cNvGrpSpPr>
          <p:nvPr/>
        </p:nvGrpSpPr>
        <p:grpSpPr bwMode="auto">
          <a:xfrm>
            <a:off x="1407160" y="381000"/>
            <a:ext cx="9067800" cy="6340475"/>
            <a:chOff x="250332" y="976880"/>
            <a:chExt cx="8712788" cy="5378943"/>
          </a:xfrm>
        </p:grpSpPr>
        <p:pic>
          <p:nvPicPr>
            <p:cNvPr id="9226" name="Picture 3"/>
            <p:cNvPicPr>
              <a:picLocks noChangeAspect="1" noChangeArrowheads="1"/>
            </p:cNvPicPr>
            <p:nvPr/>
          </p:nvPicPr>
          <p:blipFill>
            <a:blip r:embed="rId3">
              <a:extLst>
                <a:ext uri="{28A0092B-C50C-407E-A947-70E740481C1C}">
                  <a14:useLocalDpi xmlns:a14="http://schemas.microsoft.com/office/drawing/2010/main" val="0"/>
                </a:ext>
              </a:extLst>
            </a:blip>
            <a:srcRect l="3127" t="5170" r="2808" b="6465"/>
            <a:stretch>
              <a:fillRect/>
            </a:stretch>
          </p:blipFill>
          <p:spPr bwMode="auto">
            <a:xfrm>
              <a:off x="250332" y="976880"/>
              <a:ext cx="4475454" cy="245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4"/>
            <p:cNvPicPr>
              <a:picLocks noChangeAspect="1" noChangeArrowheads="1"/>
            </p:cNvPicPr>
            <p:nvPr/>
          </p:nvPicPr>
          <p:blipFill>
            <a:blip r:embed="rId4">
              <a:extLst>
                <a:ext uri="{28A0092B-C50C-407E-A947-70E740481C1C}">
                  <a14:useLocalDpi xmlns:a14="http://schemas.microsoft.com/office/drawing/2010/main" val="0"/>
                </a:ext>
              </a:extLst>
            </a:blip>
            <a:srcRect l="3120" t="4372" r="3252" b="3143"/>
            <a:stretch>
              <a:fillRect/>
            </a:stretch>
          </p:blipFill>
          <p:spPr bwMode="auto">
            <a:xfrm>
              <a:off x="3754985" y="3351918"/>
              <a:ext cx="5208135" cy="300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Oval 5"/>
            <p:cNvSpPr>
              <a:spLocks noChangeArrowheads="1"/>
            </p:cNvSpPr>
            <p:nvPr/>
          </p:nvSpPr>
          <p:spPr bwMode="auto">
            <a:xfrm>
              <a:off x="1752600" y="2447925"/>
              <a:ext cx="838200" cy="762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9" name="Line 6"/>
            <p:cNvSpPr>
              <a:spLocks noChangeShapeType="1"/>
            </p:cNvSpPr>
            <p:nvPr/>
          </p:nvSpPr>
          <p:spPr bwMode="auto">
            <a:xfrm>
              <a:off x="2514600" y="3057525"/>
              <a:ext cx="14478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0" name="Oval 5"/>
            <p:cNvSpPr>
              <a:spLocks noChangeArrowheads="1"/>
            </p:cNvSpPr>
            <p:nvPr/>
          </p:nvSpPr>
          <p:spPr bwMode="auto">
            <a:xfrm>
              <a:off x="4313238" y="5176838"/>
              <a:ext cx="2873375" cy="762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1" name="Line 6"/>
            <p:cNvSpPr>
              <a:spLocks noChangeShapeType="1"/>
            </p:cNvSpPr>
            <p:nvPr/>
          </p:nvSpPr>
          <p:spPr bwMode="auto">
            <a:xfrm>
              <a:off x="2972243" y="4409197"/>
              <a:ext cx="1606107" cy="121372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9218" name="Slide Number Placeholder 4"/>
          <p:cNvSpPr txBox="1">
            <a:spLocks noGrp="1"/>
          </p:cNvSpPr>
          <p:nvPr/>
        </p:nvSpPr>
        <p:spPr bwMode="auto">
          <a:xfrm>
            <a:off x="5864225" y="6659563"/>
            <a:ext cx="450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ctr" eaLnBrk="1" hangingPunct="1"/>
            <a:fld id="{492F822E-322C-43CE-93DB-DC95866CAA43}" type="slidenum">
              <a:rPr lang="en-US" altLang="en-US" sz="900">
                <a:solidFill>
                  <a:schemeClr val="bg1"/>
                </a:solidFill>
              </a:rPr>
              <a:pPr algn="ctr" eaLnBrk="1" hangingPunct="1"/>
              <a:t>51</a:t>
            </a:fld>
            <a:endParaRPr lang="en-US" altLang="en-US" sz="900">
              <a:solidFill>
                <a:schemeClr val="bg1"/>
              </a:solidFill>
            </a:endParaRPr>
          </a:p>
        </p:txBody>
      </p:sp>
      <p:sp>
        <p:nvSpPr>
          <p:cNvPr id="9220" name="TextBox 7"/>
          <p:cNvSpPr txBox="1">
            <a:spLocks noChangeArrowheads="1"/>
          </p:cNvSpPr>
          <p:nvPr/>
        </p:nvSpPr>
        <p:spPr bwMode="auto">
          <a:xfrm>
            <a:off x="2123255" y="368081"/>
            <a:ext cx="2695879" cy="117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3200" dirty="0">
                <a:solidFill>
                  <a:srgbClr val="0959A5"/>
                </a:solidFill>
              </a:rPr>
              <a:t>Price/Load Relationship in PJM</a:t>
            </a:r>
          </a:p>
        </p:txBody>
      </p:sp>
      <p:sp>
        <p:nvSpPr>
          <p:cNvPr id="9221" name="TextBox 8"/>
          <p:cNvSpPr txBox="1">
            <a:spLocks noChangeArrowheads="1"/>
          </p:cNvSpPr>
          <p:nvPr/>
        </p:nvSpPr>
        <p:spPr bwMode="auto">
          <a:xfrm>
            <a:off x="1488441" y="3728417"/>
            <a:ext cx="3085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r" eaLnBrk="1" hangingPunct="1"/>
            <a:r>
              <a:rPr lang="en-US" altLang="en-US" sz="4000" dirty="0">
                <a:solidFill>
                  <a:srgbClr val="0959A5"/>
                </a:solidFill>
                <a:latin typeface="Tw Cen MT Condensed" panose="020B0606020104020203" pitchFamily="34" charset="0"/>
              </a:rPr>
              <a:t>Below Cost Bids</a:t>
            </a:r>
          </a:p>
        </p:txBody>
      </p:sp>
      <p:sp>
        <p:nvSpPr>
          <p:cNvPr id="9223" name="TextBox 8"/>
          <p:cNvSpPr txBox="1">
            <a:spLocks noChangeArrowheads="1"/>
          </p:cNvSpPr>
          <p:nvPr/>
        </p:nvSpPr>
        <p:spPr bwMode="auto">
          <a:xfrm>
            <a:off x="5715000" y="265082"/>
            <a:ext cx="4800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r" eaLnBrk="1" hangingPunct="1"/>
            <a:r>
              <a:rPr lang="en-US" altLang="en-US" sz="4400" dirty="0">
                <a:solidFill>
                  <a:srgbClr val="0959A5"/>
                </a:solidFill>
                <a:latin typeface="Tw Cen MT Condensed" panose="020B0606020104020203" pitchFamily="34" charset="0"/>
              </a:rPr>
              <a:t>Plant operators would rather sell energy at a loss than incur a costly shutdown.</a:t>
            </a:r>
          </a:p>
        </p:txBody>
      </p:sp>
      <p:sp>
        <p:nvSpPr>
          <p:cNvPr id="9224" name="Slide Number Placeholder 12"/>
          <p:cNvSpPr>
            <a:spLocks noGrp="1"/>
          </p:cNvSpPr>
          <p:nvPr>
            <p:ph type="sldNum" sz="quarter" idx="12"/>
          </p:nvPr>
        </p:nvSpPr>
        <p:spPr>
          <a:xfrm>
            <a:off x="4648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ctr" eaLnBrk="1" hangingPunct="1"/>
            <a:fld id="{2854A263-6108-4B85-A971-54D54BC8ED04}" type="slidenum">
              <a:rPr lang="en-US" altLang="en-US" b="0">
                <a:solidFill>
                  <a:schemeClr val="tx1"/>
                </a:solidFill>
                <a:ea typeface="ＭＳ Ｐゴシック" panose="020B0600070205080204" pitchFamily="34" charset="-128"/>
              </a:rPr>
              <a:pPr algn="ctr" eaLnBrk="1" hangingPunct="1"/>
              <a:t>51</a:t>
            </a:fld>
            <a:endParaRPr lang="en-US" altLang="en-US" b="0">
              <a:solidFill>
                <a:schemeClr val="tx1"/>
              </a:solidFill>
              <a:ea typeface="ＭＳ Ｐゴシック" panose="020B0600070205080204" pitchFamily="34" charset="-128"/>
            </a:endParaRPr>
          </a:p>
        </p:txBody>
      </p:sp>
      <p:sp>
        <p:nvSpPr>
          <p:cNvPr id="9234" name="TextBox 5"/>
          <p:cNvSpPr txBox="1">
            <a:spLocks noChangeArrowheads="1"/>
          </p:cNvSpPr>
          <p:nvPr/>
        </p:nvSpPr>
        <p:spPr bwMode="auto">
          <a:xfrm>
            <a:off x="3805907" y="6539707"/>
            <a:ext cx="165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1200" dirty="0"/>
              <a:t>Denholm et. al. 2010</a:t>
            </a:r>
          </a:p>
        </p:txBody>
      </p:sp>
      <p:sp>
        <p:nvSpPr>
          <p:cNvPr id="17" name="TextBox 16"/>
          <p:cNvSpPr txBox="1"/>
          <p:nvPr/>
        </p:nvSpPr>
        <p:spPr>
          <a:xfrm>
            <a:off x="1897650" y="4518509"/>
            <a:ext cx="2788983" cy="1323439"/>
          </a:xfrm>
          <a:prstGeom prst="rect">
            <a:avLst/>
          </a:prstGeom>
          <a:noFill/>
        </p:spPr>
        <p:txBody>
          <a:bodyPr wrap="square" rtlCol="0">
            <a:spAutoFit/>
          </a:bodyPr>
          <a:lstStyle/>
          <a:p>
            <a:r>
              <a:rPr lang="en-US" sz="4000" dirty="0">
                <a:solidFill>
                  <a:srgbClr val="0070C0"/>
                </a:solidFill>
                <a:latin typeface="Tw Cen MT Condensed" panose="020B0606020104020203" pitchFamily="34" charset="0"/>
              </a:rPr>
              <a:t>Wind is selling @  &lt; 1¢/kWh</a:t>
            </a:r>
          </a:p>
        </p:txBody>
      </p:sp>
    </p:spTree>
    <p:extLst>
      <p:ext uri="{BB962C8B-B14F-4D97-AF65-F5344CB8AC3E}">
        <p14:creationId xmlns:p14="http://schemas.microsoft.com/office/powerpoint/2010/main" val="3564978706"/>
      </p:ext>
    </p:extLst>
  </p:cSld>
  <p:clrMapOvr>
    <a:masterClrMapping/>
  </p:clrMapOvr>
  <mc:AlternateContent xmlns:mc="http://schemas.openxmlformats.org/markup-compatibility/2006" xmlns:p14="http://schemas.microsoft.com/office/powerpoint/2010/main">
    <mc:Choice Requires="p14">
      <p:transition spd="med" p14:dur="700" advTm="26">
        <p:fade/>
      </p:transition>
    </mc:Choice>
    <mc:Fallback xmlns="">
      <p:transition spd="med" advTm="26">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568" y="957787"/>
            <a:ext cx="8382000" cy="5370701"/>
          </a:xfrm>
          <a:prstGeom prst="rect">
            <a:avLst/>
          </a:prstGeom>
          <a:noFill/>
        </p:spPr>
        <p:txBody>
          <a:bodyPr wrap="square" rtlCol="0">
            <a:spAutoFit/>
          </a:bodyPr>
          <a:lstStyle/>
          <a:p>
            <a:pPr marL="571500" indent="-571500">
              <a:buFont typeface="Symbol" panose="05050102010706020507" pitchFamily="18" charset="2"/>
              <a:buChar char="·"/>
            </a:pPr>
            <a:r>
              <a:rPr lang="en-US" sz="4000" dirty="0" smtClean="0">
                <a:cs typeface="Times New Roman" panose="02020603050405020304" pitchFamily="18" charset="0"/>
              </a:rPr>
              <a:t>WIND must </a:t>
            </a:r>
            <a:r>
              <a:rPr lang="en-US" sz="4000" dirty="0">
                <a:cs typeface="Times New Roman" panose="02020603050405020304" pitchFamily="18" charset="0"/>
              </a:rPr>
              <a:t>have a levelized cost </a:t>
            </a:r>
            <a:r>
              <a:rPr lang="en-US" sz="4000" dirty="0" smtClean="0">
                <a:cs typeface="Times New Roman" panose="02020603050405020304" pitchFamily="18" charset="0"/>
              </a:rPr>
              <a:t>below </a:t>
            </a:r>
            <a:r>
              <a:rPr lang="en-US" sz="4000" dirty="0">
                <a:cs typeface="Times New Roman" panose="02020603050405020304" pitchFamily="18" charset="0"/>
              </a:rPr>
              <a:t>5¢/</a:t>
            </a:r>
            <a:r>
              <a:rPr lang="en-US" sz="4000" dirty="0" smtClean="0">
                <a:cs typeface="Times New Roman" panose="02020603050405020304" pitchFamily="18" charset="0"/>
              </a:rPr>
              <a:t>kWh to </a:t>
            </a:r>
            <a:r>
              <a:rPr lang="en-US" sz="4000" dirty="0">
                <a:cs typeface="Times New Roman" panose="02020603050405020304" pitchFamily="18" charset="0"/>
              </a:rPr>
              <a:t>compete in the dispatching, </a:t>
            </a:r>
            <a:r>
              <a:rPr lang="en-US" sz="4400" b="1" dirty="0">
                <a:cs typeface="Times New Roman" panose="02020603050405020304" pitchFamily="18" charset="0"/>
              </a:rPr>
              <a:t>wholesale</a:t>
            </a:r>
            <a:r>
              <a:rPr lang="en-US" sz="4000" dirty="0">
                <a:cs typeface="Times New Roman" panose="02020603050405020304" pitchFamily="18" charset="0"/>
              </a:rPr>
              <a:t> marketplace and </a:t>
            </a:r>
            <a:r>
              <a:rPr lang="en-US" sz="4000" dirty="0" smtClean="0">
                <a:cs typeface="Times New Roman" panose="02020603050405020304" pitchFamily="18" charset="0"/>
              </a:rPr>
              <a:t>be paid </a:t>
            </a:r>
            <a:r>
              <a:rPr lang="en-US" sz="4000" dirty="0">
                <a:cs typeface="Times New Roman" panose="02020603050405020304" pitchFamily="18" charset="0"/>
              </a:rPr>
              <a:t>2.5¢/kWh to earn a profit. </a:t>
            </a:r>
          </a:p>
          <a:p>
            <a:pPr marL="571500" indent="-571500">
              <a:spcBef>
                <a:spcPts val="1800"/>
              </a:spcBef>
              <a:buFont typeface="Symbol" panose="05050102010706020507" pitchFamily="18" charset="2"/>
              <a:buChar char="·"/>
            </a:pPr>
            <a:r>
              <a:rPr lang="en-US" sz="4000" dirty="0">
                <a:cs typeface="Times New Roman" panose="02020603050405020304" pitchFamily="18" charset="0"/>
              </a:rPr>
              <a:t>PV can compete in the </a:t>
            </a:r>
            <a:r>
              <a:rPr lang="en-US" sz="4400" b="1" dirty="0">
                <a:cs typeface="Times New Roman" panose="02020603050405020304" pitchFamily="18" charset="0"/>
              </a:rPr>
              <a:t>retail</a:t>
            </a:r>
            <a:r>
              <a:rPr lang="en-US" sz="4000" dirty="0">
                <a:cs typeface="Times New Roman" panose="02020603050405020304" pitchFamily="18" charset="0"/>
              </a:rPr>
              <a:t> marketplace because it compares to energy priced </a:t>
            </a:r>
            <a:r>
              <a:rPr lang="en-US" sz="4000" dirty="0" smtClean="0">
                <a:cs typeface="Times New Roman" panose="02020603050405020304" pitchFamily="18" charset="0"/>
              </a:rPr>
              <a:t>around 11</a:t>
            </a:r>
            <a:r>
              <a:rPr lang="en-US" sz="4000" dirty="0">
                <a:cs typeface="Times New Roman" panose="02020603050405020304" pitchFamily="18" charset="0"/>
              </a:rPr>
              <a:t>¢/kWh.</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909621788"/>
      </p:ext>
    </p:extLst>
  </p:cSld>
  <p:clrMapOvr>
    <a:masterClrMapping/>
  </p:clrMapOvr>
  <mc:AlternateContent xmlns:mc="http://schemas.openxmlformats.org/markup-compatibility/2006" xmlns:p14="http://schemas.microsoft.com/office/powerpoint/2010/main">
    <mc:Choice Requires="p14">
      <p:transition spd="slow" p14:dur="2000" advTm="596"/>
    </mc:Choice>
    <mc:Fallback xmlns="">
      <p:transition spd="slow" advTm="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97" y="485776"/>
            <a:ext cx="10564909" cy="5851229"/>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23166299"/>
      </p:ext>
    </p:extLst>
  </p:cSld>
  <p:clrMapOvr>
    <a:masterClrMapping/>
  </p:clrMapOvr>
  <mc:AlternateContent xmlns:mc="http://schemas.openxmlformats.org/markup-compatibility/2006" xmlns:p14="http://schemas.microsoft.com/office/powerpoint/2010/main">
    <mc:Choice Requires="p14">
      <p:transition spd="med" p14:dur="700" advTm="621">
        <p:fade/>
      </p:transition>
    </mc:Choice>
    <mc:Fallback xmlns="">
      <p:transition spd="med" advTm="6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051" y="381001"/>
            <a:ext cx="9909543" cy="6771084"/>
          </a:xfrm>
          <a:prstGeom prst="rect">
            <a:avLst/>
          </a:prstGeom>
        </p:spPr>
        <p:txBody>
          <a:bodyPr wrap="square">
            <a:spAutoFit/>
          </a:bodyPr>
          <a:lstStyle/>
          <a:p>
            <a:pPr algn="ctr"/>
            <a:r>
              <a:rPr lang="en-US" sz="4400" dirty="0">
                <a:latin typeface="Tw Cen MT Condensed Extra Bold" panose="020B0803020202020204" pitchFamily="34" charset="0"/>
                <a:ea typeface="Times New Roman" panose="02020603050405020304" pitchFamily="18" charset="0"/>
              </a:rPr>
              <a:t>Sustainability Requires Solar Energy</a:t>
            </a:r>
          </a:p>
          <a:p>
            <a:endParaRPr lang="en-US" sz="900" dirty="0">
              <a:latin typeface="Tw Cen MT" panose="020B0602020104020603" pitchFamily="34" charset="0"/>
              <a:ea typeface="Times New Roman" panose="02020603050405020304" pitchFamily="18" charset="0"/>
            </a:endParaRPr>
          </a:p>
          <a:p>
            <a:r>
              <a:rPr lang="en-US" sz="3200" dirty="0" smtClean="0">
                <a:latin typeface="Tw Cen MT" panose="020B0602020104020603" pitchFamily="34" charset="0"/>
                <a:ea typeface="Times New Roman" panose="02020603050405020304" pitchFamily="18" charset="0"/>
              </a:rPr>
              <a:t>	</a:t>
            </a:r>
            <a:r>
              <a:rPr lang="en-US" sz="3400" dirty="0" smtClean="0">
                <a:latin typeface="Tw Cen MT" panose="020B0602020104020603" pitchFamily="34" charset="0"/>
                <a:ea typeface="Times New Roman" panose="02020603050405020304" pitchFamily="18" charset="0"/>
              </a:rPr>
              <a:t>“</a:t>
            </a:r>
            <a:r>
              <a:rPr lang="en-US" sz="3400" dirty="0">
                <a:latin typeface="Tw Cen MT" panose="020B0602020104020603" pitchFamily="34" charset="0"/>
                <a:ea typeface="Times New Roman" panose="02020603050405020304" pitchFamily="18" charset="0"/>
              </a:rPr>
              <a:t>Within our lifetimes, energy consumption will increase at least two-fold, from our current burn rate of 12.8 TW to 28 – 35 TW by 2050 (TW = 10</a:t>
            </a:r>
            <a:r>
              <a:rPr lang="en-US" sz="3400" baseline="30000" dirty="0">
                <a:latin typeface="Tw Cen MT" panose="020B0602020104020603" pitchFamily="34" charset="0"/>
                <a:ea typeface="Times New Roman" panose="02020603050405020304" pitchFamily="18" charset="0"/>
              </a:rPr>
              <a:t>12</a:t>
            </a:r>
            <a:r>
              <a:rPr lang="en-US" sz="3400" dirty="0">
                <a:latin typeface="Tw Cen MT" panose="020B0602020104020603" pitchFamily="34" charset="0"/>
                <a:ea typeface="Times New Roman" panose="02020603050405020304" pitchFamily="18" charset="0"/>
              </a:rPr>
              <a:t> watts). </a:t>
            </a:r>
            <a:endParaRPr lang="en-US" sz="3400" dirty="0" smtClean="0">
              <a:latin typeface="Tw Cen MT" panose="020B0602020104020603" pitchFamily="34" charset="0"/>
              <a:ea typeface="Times New Roman" panose="02020603050405020304" pitchFamily="18" charset="0"/>
            </a:endParaRPr>
          </a:p>
          <a:p>
            <a:r>
              <a:rPr lang="en-US" sz="3400" dirty="0" smtClean="0">
                <a:latin typeface="Tw Cen MT" panose="020B0602020104020603" pitchFamily="34" charset="0"/>
                <a:ea typeface="Times New Roman" panose="02020603050405020304" pitchFamily="18" charset="0"/>
              </a:rPr>
              <a:t>	This </a:t>
            </a:r>
            <a:r>
              <a:rPr lang="en-US" sz="3400" dirty="0">
                <a:latin typeface="Tw Cen MT" panose="020B0602020104020603" pitchFamily="34" charset="0"/>
                <a:ea typeface="Times New Roman" panose="02020603050405020304" pitchFamily="18" charset="0"/>
              </a:rPr>
              <a:t>additional energy needed, over the current 12.8 TW energy base, is simply not attainable from long discussed sources – these include nuclear, biomass, wind, geothermal and hydroelectric.”  </a:t>
            </a:r>
            <a:endParaRPr lang="en-US" sz="3400" dirty="0" smtClean="0">
              <a:latin typeface="Tw Cen MT" panose="020B0602020104020603" pitchFamily="34" charset="0"/>
              <a:ea typeface="Times New Roman" panose="02020603050405020304" pitchFamily="18" charset="0"/>
            </a:endParaRPr>
          </a:p>
          <a:p>
            <a:r>
              <a:rPr lang="en-US" sz="3400" dirty="0">
                <a:latin typeface="Tw Cen MT" panose="020B0602020104020603" pitchFamily="34" charset="0"/>
                <a:ea typeface="Times New Roman" panose="02020603050405020304" pitchFamily="18" charset="0"/>
              </a:rPr>
              <a:t>	</a:t>
            </a:r>
            <a:r>
              <a:rPr lang="en-US" sz="3400" dirty="0" smtClean="0">
                <a:latin typeface="Tw Cen MT" panose="020B0602020104020603" pitchFamily="34" charset="0"/>
                <a:ea typeface="Times New Roman" panose="02020603050405020304" pitchFamily="18" charset="0"/>
              </a:rPr>
              <a:t>“… Sunlight </a:t>
            </a:r>
            <a:r>
              <a:rPr lang="en-US" sz="3400" dirty="0">
                <a:latin typeface="Tw Cen MT" panose="020B0602020104020603" pitchFamily="34" charset="0"/>
                <a:ea typeface="Times New Roman" panose="02020603050405020304" pitchFamily="18" charset="0"/>
              </a:rPr>
              <a:t>is by far the most abundant global carbon-neutral energy resource.”   </a:t>
            </a:r>
            <a:endParaRPr lang="en-US" sz="3400" dirty="0" smtClean="0">
              <a:latin typeface="Tw Cen MT" panose="020B0602020104020603" pitchFamily="34" charset="0"/>
              <a:ea typeface="Times New Roman" panose="02020603050405020304" pitchFamily="18" charset="0"/>
            </a:endParaRPr>
          </a:p>
          <a:p>
            <a:r>
              <a:rPr lang="en-US" sz="3200" dirty="0">
                <a:latin typeface="Tw Cen MT" panose="020B0602020104020603" pitchFamily="34" charset="0"/>
                <a:ea typeface="Times New Roman" panose="02020603050405020304" pitchFamily="18" charset="0"/>
              </a:rPr>
              <a:t>	</a:t>
            </a:r>
            <a:r>
              <a:rPr lang="en-US" sz="3200" dirty="0" smtClean="0">
                <a:latin typeface="Tw Cen MT" panose="020B0602020104020603" pitchFamily="34" charset="0"/>
                <a:ea typeface="Times New Roman" panose="02020603050405020304" pitchFamily="18" charset="0"/>
              </a:rPr>
              <a:t>				--  </a:t>
            </a:r>
            <a:r>
              <a:rPr lang="en-US" sz="3200" dirty="0">
                <a:latin typeface="Tw Cen MT" panose="020B0602020104020603" pitchFamily="34" charset="0"/>
              </a:rPr>
              <a:t>Daniel G. Nocera, MIT</a:t>
            </a:r>
          </a:p>
          <a:p>
            <a:endParaRPr lang="en-US" sz="3200" dirty="0">
              <a:latin typeface="Times New Roman" panose="02020603050405020304" pitchFamily="18" charset="0"/>
              <a:ea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196699964"/>
      </p:ext>
    </p:extLst>
  </p:cSld>
  <p:clrMapOvr>
    <a:masterClrMapping/>
  </p:clrMapOvr>
  <mc:AlternateContent xmlns:mc="http://schemas.openxmlformats.org/markup-compatibility/2006" xmlns:p14="http://schemas.microsoft.com/office/powerpoint/2010/main">
    <mc:Choice Requires="p14">
      <p:transition spd="slow" p14:dur="2000" advTm="213"/>
    </mc:Choice>
    <mc:Fallback xmlns="">
      <p:transition spd="slow" advTm="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316467"/>
            <a:ext cx="9144000" cy="1143000"/>
          </a:xfrm>
        </p:spPr>
        <p:txBody>
          <a:bodyPr/>
          <a:lstStyle/>
          <a:p>
            <a:pPr algn="ctr">
              <a:spcBef>
                <a:spcPts val="0"/>
              </a:spcBef>
            </a:pPr>
            <a:r>
              <a:rPr lang="en-US" dirty="0">
                <a:latin typeface="Tw Cen MT Condensed Extra Bold" panose="020B0803020202020204" pitchFamily="34" charset="0"/>
                <a:ea typeface="Times New Roman" panose="02020603050405020304" pitchFamily="18" charset="0"/>
              </a:rPr>
              <a:t>PV has Decreasing Marginal Value</a:t>
            </a:r>
          </a:p>
        </p:txBody>
      </p:sp>
      <p:sp>
        <p:nvSpPr>
          <p:cNvPr id="15363" name="Rectangle 3"/>
          <p:cNvSpPr>
            <a:spLocks noChangeArrowheads="1"/>
          </p:cNvSpPr>
          <p:nvPr/>
        </p:nvSpPr>
        <p:spPr bwMode="auto">
          <a:xfrm>
            <a:off x="5562600" y="12954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spcBef>
                <a:spcPts val="1800"/>
              </a:spcBef>
              <a:buClr>
                <a:srgbClr val="333399"/>
              </a:buClr>
              <a:buFont typeface="Arial" panose="020B0604020202020204" pitchFamily="34" charset="0"/>
              <a:buChar char="•"/>
            </a:pPr>
            <a:endParaRPr lang="en-US" altLang="en-US" dirty="0">
              <a:solidFill>
                <a:srgbClr val="2D2DB9"/>
              </a:solidFill>
            </a:endParaRPr>
          </a:p>
        </p:txBody>
      </p:sp>
      <p:pic>
        <p:nvPicPr>
          <p:cNvPr id="15364" name="Picture 6" descr="reference_value.em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677" y="512135"/>
            <a:ext cx="7467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6751674" y="6337006"/>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dirty="0"/>
              <a:t>Mills and Wiser (2012)</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67146868"/>
      </p:ext>
    </p:extLst>
  </p:cSld>
  <p:clrMapOvr>
    <a:masterClrMapping/>
  </p:clrMapOvr>
  <mc:AlternateContent xmlns:mc="http://schemas.openxmlformats.org/markup-compatibility/2006" xmlns:p14="http://schemas.microsoft.com/office/powerpoint/2010/main">
    <mc:Choice Requires="p14">
      <p:transition spd="med" p14:dur="700" advTm="284">
        <p:fade/>
      </p:transition>
    </mc:Choice>
    <mc:Fallback xmlns="">
      <p:transition spd="med" advTm="2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txBox="1">
            <a:spLocks noGrp="1"/>
          </p:cNvSpPr>
          <p:nvPr/>
        </p:nvSpPr>
        <p:spPr bwMode="auto">
          <a:xfrm>
            <a:off x="1524000" y="6678613"/>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ctr"/>
            <a:r>
              <a:rPr lang="en-US" altLang="en-US" sz="1000" dirty="0">
                <a:solidFill>
                  <a:srgbClr val="B2D6E9"/>
                </a:solidFill>
              </a:rPr>
              <a:t>National Renewable Energy Laboratory                                                                                                                                       Innovation for Our Energy Future</a:t>
            </a:r>
          </a:p>
        </p:txBody>
      </p:sp>
      <p:sp>
        <p:nvSpPr>
          <p:cNvPr id="13315" name="Rectangle 2"/>
          <p:cNvSpPr>
            <a:spLocks noGrp="1" noChangeArrowheads="1"/>
          </p:cNvSpPr>
          <p:nvPr>
            <p:ph type="title" idx="4294967295"/>
          </p:nvPr>
        </p:nvSpPr>
        <p:spPr>
          <a:xfrm>
            <a:off x="1905000" y="381000"/>
            <a:ext cx="8229600" cy="833438"/>
          </a:xfrm>
        </p:spPr>
        <p:txBody>
          <a:bodyPr/>
          <a:lstStyle/>
          <a:p>
            <a:pPr algn="ctr" eaLnBrk="1" hangingPunct="1"/>
            <a:r>
              <a:rPr lang="en-US" altLang="en-US" dirty="0" smtClean="0">
                <a:latin typeface="Tw Cen MT Condensed Extra Bold" panose="020B0803020202020204" pitchFamily="34" charset="0"/>
              </a:rPr>
              <a:t>Curtailed PV  -  Extreme Case</a:t>
            </a:r>
          </a:p>
        </p:txBody>
      </p:sp>
      <p:pic>
        <p:nvPicPr>
          <p:cNvPr id="133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833" y="1099658"/>
            <a:ext cx="80645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2752947" y="5718509"/>
            <a:ext cx="643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dirty="0"/>
              <a:t>20% Contribution from PV</a:t>
            </a:r>
          </a:p>
        </p:txBody>
      </p:sp>
      <p:sp>
        <p:nvSpPr>
          <p:cNvPr id="13318" name="TextBox 5"/>
          <p:cNvSpPr txBox="1">
            <a:spLocks noChangeArrowheads="1"/>
          </p:cNvSpPr>
          <p:nvPr/>
        </p:nvSpPr>
        <p:spPr bwMode="auto">
          <a:xfrm>
            <a:off x="8321675" y="5227638"/>
            <a:ext cx="165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1200" dirty="0"/>
              <a:t>Denholm and Mehos. 2011</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37480534"/>
      </p:ext>
    </p:extLst>
  </p:cSld>
  <p:clrMapOvr>
    <a:masterClrMapping/>
  </p:clrMapOvr>
  <mc:AlternateContent xmlns:mc="http://schemas.openxmlformats.org/markup-compatibility/2006" xmlns:p14="http://schemas.microsoft.com/office/powerpoint/2010/main">
    <mc:Choice Requires="p14">
      <p:transition spd="slow" p14:dur="2000" advTm="490"/>
    </mc:Choice>
    <mc:Fallback xmlns="">
      <p:transition spd="slow" advTm="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p:txBody>
          <a:bodyPr/>
          <a:lstStyle/>
          <a:p>
            <a:endParaRPr lang="en-US" altLang="en-US" dirty="0" smtClean="0"/>
          </a:p>
        </p:txBody>
      </p:sp>
      <p:pic>
        <p:nvPicPr>
          <p:cNvPr id="141316" name="Picture 4" descr="Bielek--HighRam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319" y="1172634"/>
            <a:ext cx="8652154" cy="6283842"/>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8703502" y="6126164"/>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Bialek, 2014</a:t>
            </a:r>
          </a:p>
        </p:txBody>
      </p:sp>
      <p:sp>
        <p:nvSpPr>
          <p:cNvPr id="6" name="Rectangle 5"/>
          <p:cNvSpPr/>
          <p:nvPr/>
        </p:nvSpPr>
        <p:spPr>
          <a:xfrm>
            <a:off x="1838709" y="335418"/>
            <a:ext cx="8844537" cy="769441"/>
          </a:xfrm>
          <a:prstGeom prst="rect">
            <a:avLst/>
          </a:prstGeom>
        </p:spPr>
        <p:txBody>
          <a:bodyPr wrap="none">
            <a:spAutoFit/>
          </a:bodyPr>
          <a:lstStyle/>
          <a:p>
            <a:r>
              <a:rPr lang="en-US" altLang="en-US" sz="4400" dirty="0">
                <a:latin typeface="Tw Cen MT Condensed Extra Bold" panose="020B0803020202020204" pitchFamily="34" charset="0"/>
              </a:rPr>
              <a:t>Even Predictable PV Loss Wastes Energy </a:t>
            </a:r>
            <a:endParaRPr lang="en-US" sz="4400" dirty="0"/>
          </a:p>
        </p:txBody>
      </p:sp>
      <p:sp>
        <p:nvSpPr>
          <p:cNvPr id="5" name="Rectangle 4"/>
          <p:cNvSpPr/>
          <p:nvPr/>
        </p:nvSpPr>
        <p:spPr>
          <a:xfrm>
            <a:off x="5406190" y="3176338"/>
            <a:ext cx="3297312" cy="1684420"/>
          </a:xfrm>
          <a:prstGeom prst="rect">
            <a:avLst/>
          </a:prstGeom>
          <a:blipFill dpi="0" rotWithShape="1">
            <a:blip r:embed="rId6">
              <a:alphaModFix amt="53000"/>
              <a:extLst>
                <a:ext uri="{28A0092B-C50C-407E-A947-70E740481C1C}">
                  <a14:useLocalDpi xmlns:a14="http://schemas.microsoft.com/office/drawing/2010/main" val="0"/>
                </a:ext>
              </a:extLst>
            </a:blip>
            <a:srcRect/>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438769418"/>
      </p:ext>
    </p:extLst>
  </p:cSld>
  <p:clrMapOvr>
    <a:masterClrMapping/>
  </p:clrMapOvr>
  <mc:AlternateContent xmlns:mc="http://schemas.openxmlformats.org/markup-compatibility/2006" xmlns:p14="http://schemas.microsoft.com/office/powerpoint/2010/main">
    <mc:Choice Requires="p14">
      <p:transition spd="slow" p14:dur="2000" advTm="387"/>
    </mc:Choice>
    <mc:Fallback xmlns="">
      <p:transition spd="slow" advTm="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itigation_value_difference.pdf"/>
          <p:cNvPicPr>
            <a:picLocks noChangeAspect="1"/>
          </p:cNvPicPr>
          <p:nvPr/>
        </p:nvPicPr>
        <p:blipFill>
          <a:blip r:embed="rId5">
            <a:extLst>
              <a:ext uri="{28A0092B-C50C-407E-A947-70E740481C1C}">
                <a14:useLocalDpi xmlns:a14="http://schemas.microsoft.com/office/drawing/2010/main" val="0"/>
              </a:ext>
            </a:extLst>
          </a:blip>
          <a:srcRect t="13756" b="3703"/>
          <a:stretch>
            <a:fillRect/>
          </a:stretch>
        </p:blipFill>
        <p:spPr bwMode="auto">
          <a:xfrm>
            <a:off x="2085893" y="1147638"/>
            <a:ext cx="7500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a:xfrm>
            <a:off x="2176177" y="837476"/>
            <a:ext cx="8588148" cy="1143000"/>
          </a:xfrm>
        </p:spPr>
        <p:txBody>
          <a:bodyPr>
            <a:normAutofit fontScale="90000"/>
          </a:bodyPr>
          <a:lstStyle/>
          <a:p>
            <a:pPr algn="l"/>
            <a:r>
              <a:rPr lang="en-US" altLang="en-US" b="1" dirty="0" smtClean="0">
                <a:latin typeface="Tw Cen MT Condensed Extra Bold" panose="020B0803020202020204" pitchFamily="34" charset="0"/>
              </a:rPr>
              <a:t>Low-cost Storage Can Mitigate the</a:t>
            </a:r>
            <a:r>
              <a:rPr lang="en-US" altLang="en-US" sz="7200" b="1" dirty="0">
                <a:latin typeface="Tw Cen MT Condensed Extra Bold" panose="020B0803020202020204" pitchFamily="34" charset="0"/>
              </a:rPr>
              <a:t/>
            </a:r>
            <a:br>
              <a:rPr lang="en-US" altLang="en-US" sz="7200" b="1" dirty="0">
                <a:latin typeface="Tw Cen MT Condensed Extra Bold" panose="020B0803020202020204" pitchFamily="34" charset="0"/>
              </a:rPr>
            </a:br>
            <a:r>
              <a:rPr lang="en-US" altLang="en-US" sz="7200" b="1" dirty="0">
                <a:latin typeface="Tw Cen MT Condensed Extra Bold" panose="020B0803020202020204" pitchFamily="34" charset="0"/>
              </a:rPr>
              <a:t>  </a:t>
            </a:r>
            <a:r>
              <a:rPr lang="en-US" altLang="en-US" b="1" dirty="0" smtClean="0">
                <a:latin typeface="Tw Cen MT Condensed Extra Bold" panose="020B0803020202020204" pitchFamily="34" charset="0"/>
              </a:rPr>
              <a:t>		   Decline in </a:t>
            </a:r>
            <a:r>
              <a:rPr lang="en-US" altLang="en-US" b="1" dirty="0">
                <a:latin typeface="Tw Cen MT Condensed Extra Bold" panose="020B0803020202020204" pitchFamily="34" charset="0"/>
              </a:rPr>
              <a:t>t</a:t>
            </a:r>
            <a:r>
              <a:rPr lang="en-US" altLang="en-US" b="1" dirty="0" smtClean="0">
                <a:latin typeface="Tw Cen MT Condensed Extra Bold" panose="020B0803020202020204" pitchFamily="34" charset="0"/>
              </a:rPr>
              <a:t>he Value of PV</a:t>
            </a:r>
          </a:p>
        </p:txBody>
      </p:sp>
      <p:sp>
        <p:nvSpPr>
          <p:cNvPr id="1029" name="Rectangle 3"/>
          <p:cNvSpPr>
            <a:spLocks noChangeArrowheads="1"/>
          </p:cNvSpPr>
          <p:nvPr/>
        </p:nvSpPr>
        <p:spPr bwMode="auto">
          <a:xfrm>
            <a:off x="5562600" y="12954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a:spcBef>
                <a:spcPts val="1800"/>
              </a:spcBef>
              <a:buClr>
                <a:srgbClr val="333399"/>
              </a:buClr>
              <a:buFont typeface="Arial" panose="020B0604020202020204" pitchFamily="34" charset="0"/>
              <a:buChar char="•"/>
            </a:pPr>
            <a:endParaRPr lang="en-US" altLang="en-US">
              <a:solidFill>
                <a:srgbClr val="2D2DB9"/>
              </a:solidFill>
            </a:endParaRPr>
          </a:p>
        </p:txBody>
      </p:sp>
      <p:sp>
        <p:nvSpPr>
          <p:cNvPr id="1030" name="TextBox 4"/>
          <p:cNvSpPr txBox="1">
            <a:spLocks noChangeArrowheads="1"/>
          </p:cNvSpPr>
          <p:nvPr/>
        </p:nvSpPr>
        <p:spPr bwMode="auto">
          <a:xfrm>
            <a:off x="7517218" y="6260574"/>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dirty="0"/>
              <a:t>Mills and Wiser (forthcoming)</a:t>
            </a:r>
          </a:p>
        </p:txBody>
      </p:sp>
      <p:sp>
        <p:nvSpPr>
          <p:cNvPr id="1026" name="AutoShape 2"/>
          <p:cNvSpPr>
            <a:spLocks noChangeAspect="1" noChangeArrowheads="1"/>
          </p:cNvSpPr>
          <p:nvPr/>
        </p:nvSpPr>
        <p:spPr bwMode="auto">
          <a:xfrm>
            <a:off x="2133600" y="1219200"/>
            <a:ext cx="7500938" cy="4953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739340457"/>
      </p:ext>
    </p:extLst>
  </p:cSld>
  <p:clrMapOvr>
    <a:masterClrMapping/>
  </p:clrMapOvr>
  <p:transition advTm="2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7800" y="567193"/>
            <a:ext cx="9144000" cy="685799"/>
          </a:xfrm>
        </p:spPr>
        <p:txBody>
          <a:bodyPr>
            <a:normAutofit fontScale="90000"/>
          </a:bodyPr>
          <a:lstStyle/>
          <a:p>
            <a:r>
              <a:rPr lang="en-US" altLang="en-US" dirty="0" smtClean="0">
                <a:latin typeface="Tw Cen MT Condensed Extra Bold" panose="020B0803020202020204" pitchFamily="34" charset="0"/>
              </a:rPr>
              <a:t>Grid-Controlled Storage is Better for PV</a:t>
            </a:r>
          </a:p>
        </p:txBody>
      </p:sp>
      <p:cxnSp>
        <p:nvCxnSpPr>
          <p:cNvPr id="17411" name="Straight Arrow Connector 7"/>
          <p:cNvCxnSpPr>
            <a:cxnSpLocks noChangeShapeType="1"/>
          </p:cNvCxnSpPr>
          <p:nvPr/>
        </p:nvCxnSpPr>
        <p:spPr bwMode="auto">
          <a:xfrm>
            <a:off x="2743200" y="5510213"/>
            <a:ext cx="5867400"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7412" name="Freeform 11"/>
          <p:cNvSpPr>
            <a:spLocks/>
          </p:cNvSpPr>
          <p:nvPr/>
        </p:nvSpPr>
        <p:spPr bwMode="auto">
          <a:xfrm>
            <a:off x="2762251" y="2514601"/>
            <a:ext cx="5362575" cy="1109663"/>
          </a:xfrm>
          <a:custGeom>
            <a:avLst/>
            <a:gdLst>
              <a:gd name="T0" fmla="*/ 0 w 5362575"/>
              <a:gd name="T1" fmla="*/ 0 h 2114550"/>
              <a:gd name="T2" fmla="*/ 1581153 w 5362575"/>
              <a:gd name="T3" fmla="*/ 43231 h 2114550"/>
              <a:gd name="T4" fmla="*/ 3057530 w 5362575"/>
              <a:gd name="T5" fmla="*/ 58779 h 2114550"/>
              <a:gd name="T6" fmla="*/ 4429127 w 5362575"/>
              <a:gd name="T7" fmla="*/ 78878 h 2114550"/>
              <a:gd name="T8" fmla="*/ 5362575 w 5362575"/>
              <a:gd name="T9" fmla="*/ 84187 h 2114550"/>
              <a:gd name="T10" fmla="*/ 5362575 w 5362575"/>
              <a:gd name="T11" fmla="*/ 84187 h 2114550"/>
              <a:gd name="T12" fmla="*/ 0 60000 65536"/>
              <a:gd name="T13" fmla="*/ 0 60000 65536"/>
              <a:gd name="T14" fmla="*/ 0 60000 65536"/>
              <a:gd name="T15" fmla="*/ 0 60000 65536"/>
              <a:gd name="T16" fmla="*/ 0 60000 65536"/>
              <a:gd name="T17" fmla="*/ 0 60000 65536"/>
              <a:gd name="T18" fmla="*/ 0 w 5362575"/>
              <a:gd name="T19" fmla="*/ 0 h 2114550"/>
              <a:gd name="T20" fmla="*/ 5362575 w 5362575"/>
              <a:gd name="T21" fmla="*/ 2114550 h 2114550"/>
            </a:gdLst>
            <a:ahLst/>
            <a:cxnLst>
              <a:cxn ang="T12">
                <a:pos x="T0" y="T1"/>
              </a:cxn>
              <a:cxn ang="T13">
                <a:pos x="T2" y="T3"/>
              </a:cxn>
              <a:cxn ang="T14">
                <a:pos x="T4" y="T5"/>
              </a:cxn>
              <a:cxn ang="T15">
                <a:pos x="T6" y="T7"/>
              </a:cxn>
              <a:cxn ang="T16">
                <a:pos x="T8" y="T9"/>
              </a:cxn>
              <a:cxn ang="T17">
                <a:pos x="T10" y="T11"/>
              </a:cxn>
            </a:cxnLst>
            <a:rect l="T18" t="T19" r="T20" b="T21"/>
            <a:pathLst>
              <a:path w="5362575" h="2114550">
                <a:moveTo>
                  <a:pt x="0" y="0"/>
                </a:moveTo>
                <a:cubicBezTo>
                  <a:pt x="535781" y="419894"/>
                  <a:pt x="1071563" y="839788"/>
                  <a:pt x="1581150" y="1085850"/>
                </a:cubicBezTo>
                <a:cubicBezTo>
                  <a:pt x="2090737" y="1331912"/>
                  <a:pt x="2582863" y="1327150"/>
                  <a:pt x="3057525" y="1476375"/>
                </a:cubicBezTo>
                <a:cubicBezTo>
                  <a:pt x="3532187" y="1625600"/>
                  <a:pt x="4044950" y="1874838"/>
                  <a:pt x="4429125" y="1981200"/>
                </a:cubicBezTo>
                <a:cubicBezTo>
                  <a:pt x="4813300" y="2087562"/>
                  <a:pt x="5362575" y="2114550"/>
                  <a:pt x="5362575" y="2114550"/>
                </a:cubicBezTo>
              </a:path>
            </a:pathLst>
          </a:custGeom>
          <a:noFill/>
          <a:ln w="38100" cap="flat" cmpd="sng">
            <a:solidFill>
              <a:srgbClr val="FFC000"/>
            </a:solidFill>
            <a:prstDash val="dash"/>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TextBox 15"/>
          <p:cNvSpPr txBox="1">
            <a:spLocks noChangeArrowheads="1"/>
          </p:cNvSpPr>
          <p:nvPr/>
        </p:nvSpPr>
        <p:spPr bwMode="auto">
          <a:xfrm>
            <a:off x="3200400" y="5681663"/>
            <a:ext cx="510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a:t>PV penetration level (% Annual Load)</a:t>
            </a:r>
          </a:p>
        </p:txBody>
      </p:sp>
      <p:sp>
        <p:nvSpPr>
          <p:cNvPr id="17414" name="TextBox 17"/>
          <p:cNvSpPr txBox="1">
            <a:spLocks noChangeArrowheads="1"/>
          </p:cNvSpPr>
          <p:nvPr/>
        </p:nvSpPr>
        <p:spPr bwMode="auto">
          <a:xfrm>
            <a:off x="7162800" y="32766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a:solidFill>
                  <a:srgbClr val="967200"/>
                </a:solidFill>
              </a:rPr>
              <a:t>Value of PV + Value of Storage</a:t>
            </a:r>
          </a:p>
        </p:txBody>
      </p:sp>
      <p:sp>
        <p:nvSpPr>
          <p:cNvPr id="17415" name="TextBox 18"/>
          <p:cNvSpPr txBox="1">
            <a:spLocks noChangeArrowheads="1"/>
          </p:cNvSpPr>
          <p:nvPr/>
        </p:nvSpPr>
        <p:spPr bwMode="auto">
          <a:xfrm>
            <a:off x="3657600" y="22860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a:solidFill>
                  <a:srgbClr val="002060"/>
                </a:solidFill>
              </a:rPr>
              <a:t>Cost of PV + Cost of Storage </a:t>
            </a:r>
          </a:p>
        </p:txBody>
      </p:sp>
      <p:sp>
        <p:nvSpPr>
          <p:cNvPr id="17416" name="TextBox 23"/>
          <p:cNvSpPr txBox="1">
            <a:spLocks noChangeArrowheads="1"/>
          </p:cNvSpPr>
          <p:nvPr/>
        </p:nvSpPr>
        <p:spPr bwMode="auto">
          <a:xfrm>
            <a:off x="5105400" y="28194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a:solidFill>
                  <a:srgbClr val="002060"/>
                </a:solidFill>
              </a:rPr>
              <a:t>Cost of Integrated PV/Storage </a:t>
            </a:r>
          </a:p>
        </p:txBody>
      </p:sp>
      <p:cxnSp>
        <p:nvCxnSpPr>
          <p:cNvPr id="17417" name="Straight Arrow Connector 26"/>
          <p:cNvCxnSpPr>
            <a:cxnSpLocks noChangeShapeType="1"/>
          </p:cNvCxnSpPr>
          <p:nvPr/>
        </p:nvCxnSpPr>
        <p:spPr bwMode="auto">
          <a:xfrm>
            <a:off x="2743200" y="2743200"/>
            <a:ext cx="5562600" cy="0"/>
          </a:xfrm>
          <a:prstGeom prst="straightConnector1">
            <a:avLst/>
          </a:prstGeom>
          <a:noFill/>
          <a:ln w="34925">
            <a:solidFill>
              <a:srgbClr val="0070C0"/>
            </a:solidFill>
            <a:prstDash val="sysDash"/>
            <a:round/>
            <a:headEnd type="none" w="sm" len="sm"/>
            <a:tailEnd type="triangle" w="med" len="med"/>
          </a:ln>
          <a:extLst>
            <a:ext uri="{909E8E84-426E-40DD-AFC4-6F175D3DCCD1}">
              <a14:hiddenFill xmlns:a14="http://schemas.microsoft.com/office/drawing/2010/main">
                <a:noFill/>
              </a14:hiddenFill>
            </a:ext>
          </a:extLst>
        </p:spPr>
      </p:cxnSp>
      <p:cxnSp>
        <p:nvCxnSpPr>
          <p:cNvPr id="17418" name="Straight Arrow Connector 27"/>
          <p:cNvCxnSpPr>
            <a:cxnSpLocks noChangeShapeType="1"/>
          </p:cNvCxnSpPr>
          <p:nvPr/>
        </p:nvCxnSpPr>
        <p:spPr bwMode="auto">
          <a:xfrm>
            <a:off x="2743200" y="3200400"/>
            <a:ext cx="5562600" cy="0"/>
          </a:xfrm>
          <a:prstGeom prst="straightConnector1">
            <a:avLst/>
          </a:prstGeom>
          <a:noFill/>
          <a:ln w="34925">
            <a:solidFill>
              <a:srgbClr val="0070C0"/>
            </a:solidFill>
            <a:round/>
            <a:headEnd type="none" w="sm" len="sm"/>
            <a:tailEnd type="triangle" w="med" len="med"/>
          </a:ln>
          <a:extLst>
            <a:ext uri="{909E8E84-426E-40DD-AFC4-6F175D3DCCD1}">
              <a14:hiddenFill xmlns:a14="http://schemas.microsoft.com/office/drawing/2010/main">
                <a:noFill/>
              </a14:hiddenFill>
            </a:ext>
          </a:extLst>
        </p:spPr>
      </p:cxnSp>
      <p:sp>
        <p:nvSpPr>
          <p:cNvPr id="17419" name="TextBox 28"/>
          <p:cNvSpPr txBox="1">
            <a:spLocks noChangeArrowheads="1"/>
          </p:cNvSpPr>
          <p:nvPr/>
        </p:nvSpPr>
        <p:spPr bwMode="auto">
          <a:xfrm>
            <a:off x="7162800" y="4125914"/>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a:solidFill>
                  <a:srgbClr val="967200"/>
                </a:solidFill>
              </a:rPr>
              <a:t>Value of Integrated PV/Storage</a:t>
            </a:r>
          </a:p>
          <a:p>
            <a:r>
              <a:rPr lang="en-US" altLang="en-US">
                <a:solidFill>
                  <a:srgbClr val="967200"/>
                </a:solidFill>
              </a:rPr>
              <a:t>(if storage not dispatched based on system needs) </a:t>
            </a:r>
          </a:p>
        </p:txBody>
      </p:sp>
      <p:cxnSp>
        <p:nvCxnSpPr>
          <p:cNvPr id="17420" name="Straight Connector 32"/>
          <p:cNvCxnSpPr>
            <a:cxnSpLocks noChangeShapeType="1"/>
          </p:cNvCxnSpPr>
          <p:nvPr/>
        </p:nvCxnSpPr>
        <p:spPr bwMode="auto">
          <a:xfrm>
            <a:off x="3352800" y="2743200"/>
            <a:ext cx="0" cy="2743200"/>
          </a:xfrm>
          <a:prstGeom prst="line">
            <a:avLst/>
          </a:prstGeom>
          <a:noFill/>
          <a:ln w="12700">
            <a:solidFill>
              <a:schemeClr val="tx1"/>
            </a:solidFill>
            <a:prstDash val="dash"/>
            <a:round/>
            <a:headEnd type="none" w="sm" len="sm"/>
            <a:tailEnd/>
          </a:ln>
          <a:extLst>
            <a:ext uri="{909E8E84-426E-40DD-AFC4-6F175D3DCCD1}">
              <a14:hiddenFill xmlns:a14="http://schemas.microsoft.com/office/drawing/2010/main">
                <a:noFill/>
              </a14:hiddenFill>
            </a:ext>
          </a:extLst>
        </p:spPr>
      </p:cxnSp>
      <p:sp>
        <p:nvSpPr>
          <p:cNvPr id="17421" name="Freeform 39"/>
          <p:cNvSpPr>
            <a:spLocks/>
          </p:cNvSpPr>
          <p:nvPr/>
        </p:nvSpPr>
        <p:spPr bwMode="auto">
          <a:xfrm>
            <a:off x="2743201" y="3081338"/>
            <a:ext cx="5362575" cy="1109662"/>
          </a:xfrm>
          <a:custGeom>
            <a:avLst/>
            <a:gdLst>
              <a:gd name="T0" fmla="*/ 0 w 5362575"/>
              <a:gd name="T1" fmla="*/ 0 h 2114550"/>
              <a:gd name="T2" fmla="*/ 1581153 w 5362575"/>
              <a:gd name="T3" fmla="*/ 43231 h 2114550"/>
              <a:gd name="T4" fmla="*/ 3057530 w 5362575"/>
              <a:gd name="T5" fmla="*/ 58779 h 2114550"/>
              <a:gd name="T6" fmla="*/ 4429127 w 5362575"/>
              <a:gd name="T7" fmla="*/ 78878 h 2114550"/>
              <a:gd name="T8" fmla="*/ 5362575 w 5362575"/>
              <a:gd name="T9" fmla="*/ 84187 h 2114550"/>
              <a:gd name="T10" fmla="*/ 5362575 w 5362575"/>
              <a:gd name="T11" fmla="*/ 84187 h 2114550"/>
              <a:gd name="T12" fmla="*/ 0 60000 65536"/>
              <a:gd name="T13" fmla="*/ 0 60000 65536"/>
              <a:gd name="T14" fmla="*/ 0 60000 65536"/>
              <a:gd name="T15" fmla="*/ 0 60000 65536"/>
              <a:gd name="T16" fmla="*/ 0 60000 65536"/>
              <a:gd name="T17" fmla="*/ 0 60000 65536"/>
              <a:gd name="T18" fmla="*/ 0 w 5362575"/>
              <a:gd name="T19" fmla="*/ 0 h 2114550"/>
              <a:gd name="T20" fmla="*/ 5362575 w 5362575"/>
              <a:gd name="T21" fmla="*/ 2114550 h 2114550"/>
            </a:gdLst>
            <a:ahLst/>
            <a:cxnLst>
              <a:cxn ang="T12">
                <a:pos x="T0" y="T1"/>
              </a:cxn>
              <a:cxn ang="T13">
                <a:pos x="T2" y="T3"/>
              </a:cxn>
              <a:cxn ang="T14">
                <a:pos x="T4" y="T5"/>
              </a:cxn>
              <a:cxn ang="T15">
                <a:pos x="T6" y="T7"/>
              </a:cxn>
              <a:cxn ang="T16">
                <a:pos x="T8" y="T9"/>
              </a:cxn>
              <a:cxn ang="T17">
                <a:pos x="T10" y="T11"/>
              </a:cxn>
            </a:cxnLst>
            <a:rect l="T18" t="T19" r="T20" b="T21"/>
            <a:pathLst>
              <a:path w="5362575" h="2114550">
                <a:moveTo>
                  <a:pt x="0" y="0"/>
                </a:moveTo>
                <a:cubicBezTo>
                  <a:pt x="535781" y="419894"/>
                  <a:pt x="1071563" y="839788"/>
                  <a:pt x="1581150" y="1085850"/>
                </a:cubicBezTo>
                <a:cubicBezTo>
                  <a:pt x="2090737" y="1331912"/>
                  <a:pt x="2582863" y="1327150"/>
                  <a:pt x="3057525" y="1476375"/>
                </a:cubicBezTo>
                <a:cubicBezTo>
                  <a:pt x="3532187" y="1625600"/>
                  <a:pt x="4044950" y="1874838"/>
                  <a:pt x="4429125" y="1981200"/>
                </a:cubicBezTo>
                <a:cubicBezTo>
                  <a:pt x="4813300" y="2087562"/>
                  <a:pt x="5362575" y="2114550"/>
                  <a:pt x="5362575" y="2114550"/>
                </a:cubicBezTo>
              </a:path>
            </a:pathLst>
          </a:custGeom>
          <a:noFill/>
          <a:ln w="38100" cap="flat" cmpd="sng">
            <a:solidFill>
              <a:srgbClr val="FFC000"/>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7422" name="Straight Arrow Connector 41"/>
          <p:cNvCxnSpPr>
            <a:cxnSpLocks noChangeShapeType="1"/>
          </p:cNvCxnSpPr>
          <p:nvPr/>
        </p:nvCxnSpPr>
        <p:spPr bwMode="auto">
          <a:xfrm flipH="1">
            <a:off x="3048000" y="4800600"/>
            <a:ext cx="304800" cy="0"/>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7423" name="Straight Connector 46"/>
          <p:cNvCxnSpPr>
            <a:cxnSpLocks noChangeShapeType="1"/>
          </p:cNvCxnSpPr>
          <p:nvPr/>
        </p:nvCxnSpPr>
        <p:spPr bwMode="auto">
          <a:xfrm>
            <a:off x="3048000" y="3171826"/>
            <a:ext cx="0" cy="2314575"/>
          </a:xfrm>
          <a:prstGeom prst="line">
            <a:avLst/>
          </a:prstGeom>
          <a:noFill/>
          <a:ln w="12700">
            <a:solidFill>
              <a:schemeClr val="tx1"/>
            </a:solidFill>
            <a:round/>
            <a:headEnd type="none" w="sm" len="sm"/>
            <a:tailEnd/>
          </a:ln>
          <a:extLst>
            <a:ext uri="{909E8E84-426E-40DD-AFC4-6F175D3DCCD1}">
              <a14:hiddenFill xmlns:a14="http://schemas.microsoft.com/office/drawing/2010/main">
                <a:noFill/>
              </a14:hiddenFill>
            </a:ext>
          </a:extLst>
        </p:spPr>
      </p:cxnSp>
      <p:sp>
        <p:nvSpPr>
          <p:cNvPr id="17425" name="TextBox 20"/>
          <p:cNvSpPr txBox="1">
            <a:spLocks noChangeArrowheads="1"/>
          </p:cNvSpPr>
          <p:nvPr/>
        </p:nvSpPr>
        <p:spPr bwMode="auto">
          <a:xfrm>
            <a:off x="1544638" y="1730376"/>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sz="2000"/>
              <a:t>Cost or</a:t>
            </a:r>
          </a:p>
          <a:p>
            <a:r>
              <a:rPr lang="en-US" altLang="en-US" sz="2000"/>
              <a:t> Value</a:t>
            </a:r>
          </a:p>
        </p:txBody>
      </p:sp>
      <p:cxnSp>
        <p:nvCxnSpPr>
          <p:cNvPr id="17426" name="Straight Arrow Connector 21"/>
          <p:cNvCxnSpPr>
            <a:cxnSpLocks noChangeShapeType="1"/>
          </p:cNvCxnSpPr>
          <p:nvPr/>
        </p:nvCxnSpPr>
        <p:spPr bwMode="auto">
          <a:xfrm flipV="1">
            <a:off x="2743200" y="1447800"/>
            <a:ext cx="0" cy="407193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7429" name="TextBox 4"/>
          <p:cNvSpPr txBox="1">
            <a:spLocks noChangeArrowheads="1"/>
          </p:cNvSpPr>
          <p:nvPr/>
        </p:nvSpPr>
        <p:spPr bwMode="auto">
          <a:xfrm>
            <a:off x="8458200" y="618569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r>
              <a:rPr lang="en-US" altLang="en-US" dirty="0"/>
              <a:t>Mills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865817007"/>
      </p:ext>
    </p:extLst>
  </p:cSld>
  <p:clrMapOvr>
    <a:masterClrMapping/>
  </p:clrMapOvr>
  <p:transition advTm="5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67" y="365125"/>
            <a:ext cx="11425287" cy="1325563"/>
          </a:xfrm>
        </p:spPr>
        <p:txBody>
          <a:bodyPr>
            <a:normAutofit/>
          </a:bodyPr>
          <a:lstStyle/>
          <a:p>
            <a:r>
              <a:rPr lang="en-US" sz="4000" b="1" dirty="0" smtClean="0">
                <a:latin typeface="Tw Cen MT Condensed Extra Bold" panose="020B0803020202020204" pitchFamily="34" charset="0"/>
              </a:rPr>
              <a:t>Good Utility Design Reduces </a:t>
            </a:r>
            <a:r>
              <a:rPr lang="en-US" b="1" dirty="0" smtClean="0">
                <a:latin typeface="Tw Cen MT Condensed Extra Bold" panose="020B0803020202020204" pitchFamily="34" charset="0"/>
              </a:rPr>
              <a:t>¼</a:t>
            </a:r>
            <a:r>
              <a:rPr lang="en-US" sz="4000" b="1" dirty="0" smtClean="0">
                <a:latin typeface="Tw Cen MT Condensed Extra Bold" panose="020B0803020202020204" pitchFamily="34" charset="0"/>
              </a:rPr>
              <a:t> of US’s Carbon Emissions</a:t>
            </a:r>
            <a:endParaRPr lang="en-US" sz="4000" b="1" dirty="0">
              <a:latin typeface="Tw Cen MT Condensed Extra Bold" panose="020B0803020202020204" pitchFamily="34" charset="0"/>
            </a:endParaRPr>
          </a:p>
        </p:txBody>
      </p:sp>
      <p:sp>
        <p:nvSpPr>
          <p:cNvPr id="3" name="Content Placeholder 2"/>
          <p:cNvSpPr>
            <a:spLocks noGrp="1"/>
          </p:cNvSpPr>
          <p:nvPr>
            <p:ph idx="1"/>
          </p:nvPr>
        </p:nvSpPr>
        <p:spPr>
          <a:xfrm>
            <a:off x="729049" y="1825625"/>
            <a:ext cx="11009869" cy="4351338"/>
          </a:xfrm>
        </p:spPr>
        <p:txBody>
          <a:bodyPr>
            <a:noAutofit/>
          </a:bodyPr>
          <a:lstStyle/>
          <a:p>
            <a:r>
              <a:rPr lang="en-US" sz="3200" dirty="0" smtClean="0"/>
              <a:t>Optimal Utility Design minimizes the cost to get Electricity</a:t>
            </a:r>
          </a:p>
          <a:p>
            <a:r>
              <a:rPr lang="en-US" sz="3200" dirty="0" smtClean="0"/>
              <a:t>High Electricity Price is Highly Correlated with High Carbon Content</a:t>
            </a:r>
          </a:p>
          <a:p>
            <a:r>
              <a:rPr lang="en-US" sz="3200" dirty="0" smtClean="0"/>
              <a:t>Electricity Generators Produce 29% of US’s Carbon Emissions</a:t>
            </a:r>
            <a:endParaRPr lang="en-US" sz="1200" dirty="0" smtClean="0"/>
          </a:p>
          <a:p>
            <a:endParaRPr lang="en-US" sz="1200" dirty="0"/>
          </a:p>
          <a:p>
            <a:r>
              <a:rPr lang="en-US" sz="3200" dirty="0" smtClean="0"/>
              <a:t>Therefore, </a:t>
            </a:r>
            <a:r>
              <a:rPr lang="en-US" sz="3200" dirty="0"/>
              <a:t>reducing </a:t>
            </a:r>
            <a:r>
              <a:rPr lang="en-US" sz="3600" dirty="0" smtClean="0"/>
              <a:t>¼</a:t>
            </a:r>
            <a:r>
              <a:rPr lang="en-US" sz="3200" dirty="0" smtClean="0"/>
              <a:t> of US’s CO</a:t>
            </a:r>
            <a:r>
              <a:rPr lang="en-US" sz="3200" baseline="-25000" dirty="0" smtClean="0"/>
              <a:t>2</a:t>
            </a:r>
            <a:r>
              <a:rPr lang="en-US" sz="3200" dirty="0" smtClean="0"/>
              <a:t>’s Emissions does not negatively impact the economy; just the opposite is true.</a:t>
            </a:r>
          </a:p>
          <a:p>
            <a:r>
              <a:rPr lang="en-US" sz="3200" dirty="0" smtClean="0"/>
              <a:t>The rest of this talk will show that for no net cost, IDCC can greatly improve utility design in just this way.</a:t>
            </a:r>
            <a:endParaRPr lang="en-US" sz="3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326401466"/>
      </p:ext>
    </p:extLst>
  </p:cSld>
  <p:clrMapOvr>
    <a:masterClrMapping/>
  </p:clrMapOvr>
  <mc:AlternateContent xmlns:mc="http://schemas.openxmlformats.org/markup-compatibility/2006" xmlns:p14="http://schemas.microsoft.com/office/powerpoint/2010/main">
    <mc:Choice Requires="p14">
      <p:transition spd="slow" p14:dur="2000" advTm="434"/>
    </mc:Choice>
    <mc:Fallback xmlns="">
      <p:transition spd="slow" advTm="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2" descr="C:\Users\Myron\Documents\InvertedDemandCompliantConstruction\Images\CurtailmentVSFlexibil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381" y="698619"/>
            <a:ext cx="8631238" cy="581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5"/>
          <p:cNvSpPr txBox="1">
            <a:spLocks noChangeArrowheads="1"/>
          </p:cNvSpPr>
          <p:nvPr/>
        </p:nvSpPr>
        <p:spPr bwMode="auto">
          <a:xfrm>
            <a:off x="8749733" y="6258720"/>
            <a:ext cx="165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panose="020B0604020202020204" pitchFamily="34" charset="0"/>
                <a:cs typeface="Arial" panose="020B0604020202020204" pitchFamily="34" charset="0"/>
              </a:defRPr>
            </a:lvl1pPr>
            <a:lvl2pPr marL="742950" indent="-285750" eaLnBrk="0" hangingPunct="0">
              <a:defRPr b="1">
                <a:solidFill>
                  <a:schemeClr val="tx2"/>
                </a:solidFill>
                <a:latin typeface="Arial" panose="020B0604020202020204" pitchFamily="34" charset="0"/>
                <a:cs typeface="Arial" panose="020B0604020202020204" pitchFamily="34" charset="0"/>
              </a:defRPr>
            </a:lvl2pPr>
            <a:lvl3pPr marL="1143000" indent="-228600" eaLnBrk="0" hangingPunct="0">
              <a:defRPr b="1">
                <a:solidFill>
                  <a:schemeClr val="tx2"/>
                </a:solidFill>
                <a:latin typeface="Arial" panose="020B0604020202020204" pitchFamily="34" charset="0"/>
                <a:cs typeface="Arial" panose="020B0604020202020204" pitchFamily="34" charset="0"/>
              </a:defRPr>
            </a:lvl3pPr>
            <a:lvl4pPr marL="1600200" indent="-228600" eaLnBrk="0" hangingPunct="0">
              <a:defRPr b="1">
                <a:solidFill>
                  <a:schemeClr val="tx2"/>
                </a:solidFill>
                <a:latin typeface="Arial" panose="020B0604020202020204" pitchFamily="34" charset="0"/>
                <a:cs typeface="Arial" panose="020B0604020202020204" pitchFamily="34" charset="0"/>
              </a:defRPr>
            </a:lvl4pPr>
            <a:lvl5pPr marL="2057400" indent="-228600" eaLnBrk="0" hangingPunct="0">
              <a:defRPr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cs typeface="Arial" panose="020B0604020202020204" pitchFamily="34" charset="0"/>
              </a:defRPr>
            </a:lvl9pPr>
          </a:lstStyle>
          <a:p>
            <a:pPr eaLnBrk="1" hangingPunct="1"/>
            <a:r>
              <a:rPr lang="en-US" altLang="en-US" sz="1200" dirty="0"/>
              <a:t>Denholm et. al. 2010</a:t>
            </a:r>
          </a:p>
        </p:txBody>
      </p:sp>
      <p:sp>
        <p:nvSpPr>
          <p:cNvPr id="2" name="Rectangle 1"/>
          <p:cNvSpPr/>
          <p:nvPr/>
        </p:nvSpPr>
        <p:spPr>
          <a:xfrm>
            <a:off x="1905001" y="236623"/>
            <a:ext cx="8290155" cy="769441"/>
          </a:xfrm>
          <a:prstGeom prst="rect">
            <a:avLst/>
          </a:prstGeom>
        </p:spPr>
        <p:txBody>
          <a:bodyPr wrap="none">
            <a:spAutoFit/>
          </a:bodyPr>
          <a:lstStyle/>
          <a:p>
            <a:r>
              <a:rPr lang="en-US" altLang="en-US" sz="4400" dirty="0">
                <a:latin typeface="Tw Cen MT Condensed Extra Bold" panose="020B0803020202020204" pitchFamily="34" charset="0"/>
              </a:rPr>
              <a:t>Curtailment is Flexibility Dependent </a:t>
            </a:r>
            <a:endParaRPr lang="en-US" sz="4400" dirty="0"/>
          </a:p>
        </p:txBody>
      </p:sp>
      <p:sp>
        <p:nvSpPr>
          <p:cNvPr id="3" name="TextBox 2"/>
          <p:cNvSpPr txBox="1"/>
          <p:nvPr/>
        </p:nvSpPr>
        <p:spPr>
          <a:xfrm>
            <a:off x="4283242" y="1048900"/>
            <a:ext cx="5005137" cy="3811300"/>
          </a:xfrm>
          <a:prstGeom prst="rect">
            <a:avLst/>
          </a:prstGeom>
          <a:noFill/>
        </p:spPr>
        <p:txBody>
          <a:bodyPr wrap="square" rtlCol="0">
            <a:spAutoFit/>
          </a:bodyPr>
          <a:lstStyle/>
          <a:p>
            <a:pPr>
              <a:lnSpc>
                <a:spcPts val="2800"/>
              </a:lnSpc>
            </a:pPr>
            <a:r>
              <a:rPr lang="en-US" sz="3600" dirty="0" smtClean="0"/>
              <a:t>             Curtailment</a:t>
            </a:r>
          </a:p>
          <a:p>
            <a:pPr>
              <a:lnSpc>
                <a:spcPts val="2800"/>
              </a:lnSpc>
            </a:pPr>
            <a:endParaRPr lang="en-US" sz="3600" dirty="0" smtClean="0"/>
          </a:p>
          <a:p>
            <a:pPr>
              <a:lnSpc>
                <a:spcPts val="2800"/>
              </a:lnSpc>
            </a:pPr>
            <a:r>
              <a:rPr lang="en-US" sz="3600" dirty="0" smtClean="0"/>
              <a:t>           decreases   with</a:t>
            </a:r>
          </a:p>
          <a:p>
            <a:pPr>
              <a:lnSpc>
                <a:spcPts val="2800"/>
              </a:lnSpc>
            </a:pPr>
            <a:endParaRPr lang="en-US" sz="3600" dirty="0" smtClean="0"/>
          </a:p>
          <a:p>
            <a:pPr>
              <a:lnSpc>
                <a:spcPts val="2800"/>
              </a:lnSpc>
            </a:pPr>
            <a:r>
              <a:rPr lang="en-US" sz="3600" dirty="0" smtClean="0"/>
              <a:t>        increasing</a:t>
            </a:r>
          </a:p>
          <a:p>
            <a:pPr>
              <a:lnSpc>
                <a:spcPts val="2800"/>
              </a:lnSpc>
            </a:pPr>
            <a:r>
              <a:rPr lang="en-US" sz="3600" dirty="0" smtClean="0"/>
              <a:t> </a:t>
            </a:r>
          </a:p>
          <a:p>
            <a:pPr>
              <a:lnSpc>
                <a:spcPts val="2800"/>
              </a:lnSpc>
            </a:pPr>
            <a:r>
              <a:rPr lang="en-US" sz="3600" dirty="0"/>
              <a:t> </a:t>
            </a:r>
            <a:r>
              <a:rPr lang="en-US" sz="3600" dirty="0" smtClean="0"/>
              <a:t>    number     of</a:t>
            </a:r>
          </a:p>
          <a:p>
            <a:pPr>
              <a:lnSpc>
                <a:spcPts val="2800"/>
              </a:lnSpc>
            </a:pPr>
            <a:r>
              <a:rPr lang="en-US" sz="3600" dirty="0" smtClean="0"/>
              <a:t> </a:t>
            </a:r>
          </a:p>
          <a:p>
            <a:pPr>
              <a:lnSpc>
                <a:spcPts val="2800"/>
              </a:lnSpc>
            </a:pPr>
            <a:r>
              <a:rPr lang="en-US" sz="3600" dirty="0"/>
              <a:t> </a:t>
            </a:r>
            <a:r>
              <a:rPr lang="en-US" sz="3600" dirty="0" smtClean="0"/>
              <a:t>smaller                supply</a:t>
            </a:r>
          </a:p>
          <a:p>
            <a:pPr>
              <a:lnSpc>
                <a:spcPts val="2800"/>
              </a:lnSpc>
            </a:pPr>
            <a:r>
              <a:rPr lang="en-US" sz="3600" dirty="0"/>
              <a:t> </a:t>
            </a:r>
            <a:r>
              <a:rPr lang="en-US" sz="3600" dirty="0" smtClean="0"/>
              <a:t>                           resources.</a:t>
            </a:r>
            <a:endParaRPr lang="en-US" sz="36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51643124"/>
      </p:ext>
    </p:extLst>
  </p:cSld>
  <p:clrMapOvr>
    <a:masterClrMapping/>
  </p:clrMapOvr>
  <mc:AlternateContent xmlns:mc="http://schemas.openxmlformats.org/markup-compatibility/2006" xmlns:p14="http://schemas.microsoft.com/office/powerpoint/2010/main">
    <mc:Choice Requires="p14">
      <p:transition spd="slow" p14:dur="2000" advTm="368"/>
    </mc:Choice>
    <mc:Fallback xmlns="">
      <p:transition spd="slow" advTm="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6630" y="693665"/>
            <a:ext cx="7086600" cy="5047536"/>
          </a:xfrm>
          <a:prstGeom prst="rect">
            <a:avLst/>
          </a:prstGeom>
        </p:spPr>
        <p:txBody>
          <a:bodyPr wrap="square">
            <a:spAutoFit/>
          </a:bodyPr>
          <a:lstStyle/>
          <a:p>
            <a:pPr algn="ctr"/>
            <a:r>
              <a:rPr lang="en-US" sz="4200" b="1" dirty="0">
                <a:ea typeface="Times New Roman" panose="02020603050405020304" pitchFamily="18" charset="0"/>
              </a:rPr>
              <a:t>What does all of this mean?  </a:t>
            </a:r>
          </a:p>
          <a:p>
            <a:pPr algn="ctr"/>
            <a:endParaRPr lang="en-US" sz="2800" dirty="0">
              <a:latin typeface="Tw Cen MT Condensed Extra Bold" panose="020B0803020202020204" pitchFamily="34" charset="0"/>
              <a:ea typeface="Times New Roman" panose="02020603050405020304" pitchFamily="18" charset="0"/>
            </a:endParaRPr>
          </a:p>
          <a:p>
            <a:pPr marL="571500" indent="-571500">
              <a:buFont typeface="Symbol" panose="05050102010706020507" pitchFamily="18" charset="2"/>
              <a:buChar char="·"/>
            </a:pPr>
            <a:r>
              <a:rPr lang="en-US" sz="3600" dirty="0" smtClean="0">
                <a:ea typeface="Times New Roman" panose="02020603050405020304" pitchFamily="18" charset="0"/>
              </a:rPr>
              <a:t>To </a:t>
            </a:r>
            <a:r>
              <a:rPr lang="en-US" sz="3600" dirty="0">
                <a:ea typeface="Times New Roman" panose="02020603050405020304" pitchFamily="18" charset="0"/>
              </a:rPr>
              <a:t>get a renewable energy future, we need </a:t>
            </a:r>
            <a:r>
              <a:rPr lang="en-US" sz="3600" dirty="0" smtClean="0">
                <a:ea typeface="Times New Roman" panose="02020603050405020304" pitchFamily="18" charset="0"/>
              </a:rPr>
              <a:t>much </a:t>
            </a:r>
            <a:r>
              <a:rPr lang="en-US" sz="3600" dirty="0">
                <a:ea typeface="Times New Roman" panose="02020603050405020304" pitchFamily="18" charset="0"/>
              </a:rPr>
              <a:t>more Solar </a:t>
            </a:r>
            <a:r>
              <a:rPr lang="en-US" sz="3600" dirty="0" smtClean="0">
                <a:ea typeface="Times New Roman" panose="02020603050405020304" pitchFamily="18" charset="0"/>
              </a:rPr>
              <a:t>Energy.</a:t>
            </a:r>
            <a:endParaRPr lang="en-US" sz="3600" dirty="0">
              <a:ea typeface="Times New Roman" panose="02020603050405020304" pitchFamily="18" charset="0"/>
            </a:endParaRPr>
          </a:p>
          <a:p>
            <a:pPr marL="571500" indent="-571500">
              <a:buFont typeface="Symbol" panose="05050102010706020507" pitchFamily="18" charset="2"/>
              <a:buChar char="·"/>
            </a:pPr>
            <a:r>
              <a:rPr lang="en-US" sz="3600" dirty="0">
                <a:ea typeface="Times New Roman" panose="02020603050405020304" pitchFamily="18" charset="0"/>
              </a:rPr>
              <a:t>To get there, we may need a lot of batteries installed on the grid.</a:t>
            </a:r>
          </a:p>
          <a:p>
            <a:pPr marL="571500" indent="-571500">
              <a:buFont typeface="Symbol" panose="05050102010706020507" pitchFamily="18" charset="2"/>
              <a:buChar char="·"/>
            </a:pPr>
            <a:r>
              <a:rPr lang="en-US" sz="3600" dirty="0">
                <a:ea typeface="Times New Roman" panose="02020603050405020304" pitchFamily="18" charset="0"/>
              </a:rPr>
              <a:t>They should be controlled by the utility grid operator as opposed to the </a:t>
            </a:r>
            <a:r>
              <a:rPr lang="en-US" sz="3600" dirty="0" smtClean="0">
                <a:ea typeface="Times New Roman" panose="02020603050405020304" pitchFamily="18" charset="0"/>
              </a:rPr>
              <a:t>customer</a:t>
            </a:r>
            <a:r>
              <a:rPr lang="en-US" sz="3600" dirty="0">
                <a:ea typeface="Times New Roman" panose="02020603050405020304" pitchFamily="18" charset="0"/>
              </a:rPr>
              <a:t>.</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1990677506"/>
      </p:ext>
    </p:extLst>
  </p:cSld>
  <p:clrMapOvr>
    <a:masterClrMapping/>
  </p:clrMapOvr>
  <mc:AlternateContent xmlns:mc="http://schemas.openxmlformats.org/markup-compatibility/2006" xmlns:p14="http://schemas.microsoft.com/office/powerpoint/2010/main">
    <mc:Choice Requires="p14">
      <p:transition spd="slow" p14:dur="2000" advTm="1397"/>
    </mc:Choice>
    <mc:Fallback xmlns="">
      <p:transition spd="slow" advTm="1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mi-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4" y="4763"/>
            <a:ext cx="12188825" cy="97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05000" y="533400"/>
            <a:ext cx="8686800" cy="707886"/>
          </a:xfrm>
          <a:prstGeom prst="rect">
            <a:avLst/>
          </a:prstGeom>
        </p:spPr>
        <p:txBody>
          <a:bodyPr wrap="square">
            <a:spAutoFit/>
          </a:bodyPr>
          <a:lstStyle/>
          <a:p>
            <a:pPr>
              <a:spcBef>
                <a:spcPts val="1300"/>
              </a:spcBef>
            </a:pPr>
            <a:r>
              <a:rPr lang="en-US" sz="4000" dirty="0" smtClean="0">
                <a:latin typeface="Tw Cen MT" panose="020B0602020104020603" pitchFamily="34" charset="0"/>
                <a:ea typeface="Times New Roman" panose="02020603050405020304" pitchFamily="18" charset="0"/>
              </a:rPr>
              <a:t>. </a:t>
            </a:r>
            <a:endParaRPr lang="en-US" sz="4000" dirty="0">
              <a:latin typeface="Tw Cen MT" panose="020B0602020104020603" pitchFamily="34" charset="0"/>
              <a:ea typeface="Times New Roman" panose="02020603050405020304" pitchFamily="18" charset="0"/>
            </a:endParaRPr>
          </a:p>
        </p:txBody>
      </p:sp>
      <p:sp>
        <p:nvSpPr>
          <p:cNvPr id="3" name="TextBox 2"/>
          <p:cNvSpPr txBox="1"/>
          <p:nvPr/>
        </p:nvSpPr>
        <p:spPr>
          <a:xfrm>
            <a:off x="2614411" y="2871989"/>
            <a:ext cx="3934670" cy="2123658"/>
          </a:xfrm>
          <a:prstGeom prst="rect">
            <a:avLst/>
          </a:prstGeom>
          <a:noFill/>
        </p:spPr>
        <p:txBody>
          <a:bodyPr wrap="square" rtlCol="0">
            <a:spAutoFit/>
          </a:bodyPr>
          <a:lstStyle/>
          <a:p>
            <a:r>
              <a:rPr lang="en-US" sz="4400" dirty="0" smtClean="0"/>
              <a:t>14 years of US PV Installations, 2000 - 2013</a:t>
            </a:r>
            <a:endParaRPr lang="en-US" sz="4400"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1527320624"/>
      </p:ext>
    </p:extLst>
  </p:cSld>
  <p:clrMapOvr>
    <a:masterClrMapping/>
  </p:clrMapOvr>
  <mc:AlternateContent xmlns:mc="http://schemas.openxmlformats.org/markup-compatibility/2006" xmlns:p14="http://schemas.microsoft.com/office/powerpoint/2010/main">
    <mc:Choice Requires="p14">
      <p:transition spd="slow" p14:dur="2000" advTm="780"/>
    </mc:Choice>
    <mc:Fallback xmlns="">
      <p:transition spd="slow" advTm="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0687" y="566716"/>
            <a:ext cx="7772400" cy="5601533"/>
          </a:xfrm>
          <a:prstGeom prst="rect">
            <a:avLst/>
          </a:prstGeom>
        </p:spPr>
        <p:txBody>
          <a:bodyPr wrap="square">
            <a:spAutoFit/>
          </a:bodyPr>
          <a:lstStyle/>
          <a:p>
            <a:pPr algn="ctr"/>
            <a:r>
              <a:rPr lang="en-US" sz="4200" b="1" dirty="0">
                <a:latin typeface="Tw Cen MT Condensed Extra Bold" panose="020B0803020202020204" pitchFamily="34" charset="0"/>
                <a:ea typeface="Times New Roman" panose="02020603050405020304" pitchFamily="18" charset="0"/>
              </a:rPr>
              <a:t>IDCC is Readily Adaptable to the Developing W</a:t>
            </a:r>
            <a:r>
              <a:rPr lang="en-US" sz="4200" b="1" dirty="0" smtClean="0">
                <a:latin typeface="Tw Cen MT Condensed Extra Bold" panose="020B0803020202020204" pitchFamily="34" charset="0"/>
                <a:ea typeface="Times New Roman" panose="02020603050405020304" pitchFamily="18" charset="0"/>
              </a:rPr>
              <a:t>orld  </a:t>
            </a:r>
          </a:p>
          <a:p>
            <a:pPr algn="ctr"/>
            <a:endParaRPr lang="en-US" sz="800" b="1" dirty="0">
              <a:ea typeface="Times New Roman" panose="02020603050405020304" pitchFamily="18" charset="0"/>
            </a:endParaRPr>
          </a:p>
          <a:p>
            <a:endParaRPr lang="en-US" sz="800" dirty="0">
              <a:latin typeface="Times New Roman" panose="02020603050405020304" pitchFamily="18" charset="0"/>
              <a:ea typeface="Times New Roman" panose="02020603050405020304" pitchFamily="18" charset="0"/>
            </a:endParaRPr>
          </a:p>
          <a:p>
            <a:pPr marL="571500" indent="-571500">
              <a:buFont typeface="Symbol" panose="05050102010706020507" pitchFamily="18" charset="2"/>
              <a:buChar char="·"/>
            </a:pPr>
            <a:r>
              <a:rPr lang="en-US" sz="3600" dirty="0">
                <a:ea typeface="Times New Roman" panose="02020603050405020304" pitchFamily="18" charset="0"/>
              </a:rPr>
              <a:t>I</a:t>
            </a:r>
            <a:r>
              <a:rPr lang="en-US" sz="3600" dirty="0" smtClean="0">
                <a:ea typeface="Times New Roman" panose="02020603050405020304" pitchFamily="18" charset="0"/>
              </a:rPr>
              <a:t>nstallation </a:t>
            </a:r>
            <a:r>
              <a:rPr lang="en-US" sz="3600" dirty="0">
                <a:ea typeface="Times New Roman" panose="02020603050405020304" pitchFamily="18" charset="0"/>
              </a:rPr>
              <a:t>only requires about $5000 of hardware </a:t>
            </a:r>
            <a:r>
              <a:rPr lang="en-US" sz="3600" dirty="0" smtClean="0">
                <a:ea typeface="Times New Roman" panose="02020603050405020304" pitchFamily="18" charset="0"/>
              </a:rPr>
              <a:t>+ very </a:t>
            </a:r>
            <a:r>
              <a:rPr lang="en-US" sz="3600" dirty="0">
                <a:ea typeface="Times New Roman" panose="02020603050405020304" pitchFamily="18" charset="0"/>
              </a:rPr>
              <a:t>minimal electrical contractor skills.  </a:t>
            </a:r>
          </a:p>
          <a:p>
            <a:pPr marL="571500" indent="-571500">
              <a:buFont typeface="Symbol" panose="05050102010706020507" pitchFamily="18" charset="2"/>
              <a:buChar char="·"/>
            </a:pPr>
            <a:r>
              <a:rPr lang="en-US" sz="3600" dirty="0" smtClean="0">
                <a:ea typeface="Times New Roman" panose="02020603050405020304" pitchFamily="18" charset="0"/>
              </a:rPr>
              <a:t>Lack </a:t>
            </a:r>
            <a:r>
              <a:rPr lang="en-US" sz="3600" dirty="0">
                <a:ea typeface="Times New Roman" panose="02020603050405020304" pitchFamily="18" charset="0"/>
              </a:rPr>
              <a:t>of significant transmission infrastructure is </a:t>
            </a:r>
            <a:r>
              <a:rPr lang="en-US" sz="3600" dirty="0" smtClean="0">
                <a:ea typeface="Times New Roman" panose="02020603050405020304" pitchFamily="18" charset="0"/>
              </a:rPr>
              <a:t>a much </a:t>
            </a:r>
            <a:r>
              <a:rPr lang="en-US" sz="3600" dirty="0">
                <a:ea typeface="Times New Roman" panose="02020603050405020304" pitchFamily="18" charset="0"/>
              </a:rPr>
              <a:t>bigger problem for Electricity 1.0 than Electricity 3.0.</a:t>
            </a:r>
            <a:endParaRPr lang="en-US" sz="36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34800" y="6400800"/>
            <a:ext cx="304800" cy="304800"/>
          </a:xfrm>
          <a:prstGeom prst="rect">
            <a:avLst/>
          </a:prstGeom>
        </p:spPr>
      </p:pic>
    </p:spTree>
    <p:custDataLst>
      <p:tags r:id="rId1"/>
    </p:custDataLst>
    <p:extLst>
      <p:ext uri="{BB962C8B-B14F-4D97-AF65-F5344CB8AC3E}">
        <p14:creationId xmlns:p14="http://schemas.microsoft.com/office/powerpoint/2010/main" val="2988292377"/>
      </p:ext>
    </p:extLst>
  </p:cSld>
  <p:clrMapOvr>
    <a:masterClrMapping/>
  </p:clrMapOvr>
  <mc:AlternateContent xmlns:mc="http://schemas.openxmlformats.org/markup-compatibility/2006" xmlns:p14="http://schemas.microsoft.com/office/powerpoint/2010/main">
    <mc:Choice Requires="p14">
      <p:transition spd="slow" p14:dur="2000" advTm="1140"/>
    </mc:Choice>
    <mc:Fallback xmlns="">
      <p:transition spd="slow" advTm="1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40" y="383651"/>
            <a:ext cx="11664748" cy="5601533"/>
          </a:xfrm>
          <a:prstGeom prst="rect">
            <a:avLst/>
          </a:prstGeom>
        </p:spPr>
        <p:txBody>
          <a:bodyPr wrap="square">
            <a:spAutoFit/>
          </a:bodyPr>
          <a:lstStyle/>
          <a:p>
            <a:pPr algn="ctr"/>
            <a:r>
              <a:rPr lang="en-US" sz="6000" dirty="0" smtClean="0">
                <a:latin typeface="Tw Cen MT Condensed Extra Bold" panose="020B0803020202020204" pitchFamily="34" charset="0"/>
                <a:ea typeface="Times New Roman" panose="02020603050405020304" pitchFamily="18" charset="0"/>
              </a:rPr>
              <a:t> </a:t>
            </a:r>
            <a:r>
              <a:rPr lang="en-US" sz="3400" b="1" dirty="0">
                <a:latin typeface="Tw Cen MT Condensed Extra Bold" panose="020B0803020202020204" pitchFamily="34" charset="0"/>
              </a:rPr>
              <a:t>IMPROVE THE ECONOMY WHILE CUTTING CARBON EMISSIONS</a:t>
            </a:r>
          </a:p>
          <a:p>
            <a:pPr algn="ctr"/>
            <a:r>
              <a:rPr lang="en-US" sz="3500" b="1" dirty="0" smtClean="0">
                <a:latin typeface="Times New Roman" panose="02020603050405020304" pitchFamily="18" charset="0"/>
                <a:cs typeface="Times New Roman" panose="02020603050405020304" pitchFamily="18" charset="0"/>
              </a:rPr>
              <a:t>Inverted </a:t>
            </a:r>
            <a:r>
              <a:rPr lang="en-US" sz="3500" b="1" dirty="0">
                <a:latin typeface="Times New Roman" panose="02020603050405020304" pitchFamily="18" charset="0"/>
                <a:cs typeface="Times New Roman" panose="02020603050405020304" pitchFamily="18" charset="0"/>
              </a:rPr>
              <a:t>Demand Compliant Construction		</a:t>
            </a:r>
            <a:endParaRPr lang="en-US" sz="3500" b="1" dirty="0" smtClean="0">
              <a:latin typeface="Times New Roman" panose="02020603050405020304" pitchFamily="18" charset="0"/>
              <a:cs typeface="Times New Roman" panose="02020603050405020304" pitchFamily="18" charset="0"/>
            </a:endParaRPr>
          </a:p>
          <a:p>
            <a:pPr algn="ctr"/>
            <a:r>
              <a:rPr lang="en-US" sz="3500" b="1" dirty="0" smtClean="0">
                <a:latin typeface="Times New Roman" panose="02020603050405020304" pitchFamily="18" charset="0"/>
                <a:cs typeface="Times New Roman" panose="02020603050405020304" pitchFamily="18" charset="0"/>
              </a:rPr>
              <a:t>Fourth Part </a:t>
            </a:r>
          </a:p>
          <a:p>
            <a:pPr algn="ctr"/>
            <a:endParaRPr lang="en-US" sz="1200" b="1" dirty="0">
              <a:latin typeface="Times New Roman" panose="02020603050405020304" pitchFamily="18" charset="0"/>
              <a:cs typeface="Times New Roman" panose="02020603050405020304" pitchFamily="18" charset="0"/>
            </a:endParaRPr>
          </a:p>
          <a:p>
            <a:r>
              <a:rPr lang="en-US" sz="3600" b="1" dirty="0" smtClean="0">
                <a:ea typeface="Times New Roman" panose="02020603050405020304" pitchFamily="18" charset="0"/>
              </a:rPr>
              <a:t>	Taught you that   </a:t>
            </a:r>
            <a:r>
              <a:rPr lang="en-US" sz="3600" dirty="0" smtClean="0">
                <a:ea typeface="Times New Roman" panose="02020603050405020304" pitchFamily="18" charset="0"/>
              </a:rPr>
              <a:t> </a:t>
            </a:r>
            <a:r>
              <a:rPr lang="en-US" sz="3600" b="1" dirty="0" smtClean="0">
                <a:ea typeface="Times New Roman" panose="02020603050405020304" pitchFamily="18" charset="0"/>
              </a:rPr>
              <a:t>IDCC</a:t>
            </a:r>
            <a:r>
              <a:rPr lang="en-US" sz="3600" dirty="0" smtClean="0">
                <a:ea typeface="Times New Roman" panose="02020603050405020304" pitchFamily="18" charset="0"/>
              </a:rPr>
              <a:t> (with </a:t>
            </a:r>
            <a:r>
              <a:rPr lang="en-US" sz="3600" dirty="0">
                <a:ea typeface="Times New Roman" panose="02020603050405020304" pitchFamily="18" charset="0"/>
              </a:rPr>
              <a:t>or without Electricity </a:t>
            </a:r>
            <a:r>
              <a:rPr lang="en-US" sz="3600" dirty="0" smtClean="0">
                <a:ea typeface="Times New Roman" panose="02020603050405020304" pitchFamily="18" charset="0"/>
              </a:rPr>
              <a:t>3.0) </a:t>
            </a:r>
          </a:p>
          <a:p>
            <a:pPr marL="1028700" lvl="1" indent="-571500">
              <a:buFont typeface="Symbol" panose="05050102010706020507" pitchFamily="18" charset="2"/>
              <a:buChar char="·"/>
            </a:pPr>
            <a:r>
              <a:rPr lang="en-US" sz="3600" dirty="0" smtClean="0">
                <a:ea typeface="Times New Roman" panose="02020603050405020304" pitchFamily="18" charset="0"/>
              </a:rPr>
              <a:t>  Improves </a:t>
            </a:r>
            <a:r>
              <a:rPr lang="en-US" sz="3600" dirty="0">
                <a:ea typeface="Times New Roman" panose="02020603050405020304" pitchFamily="18" charset="0"/>
              </a:rPr>
              <a:t>reliability, </a:t>
            </a:r>
            <a:endParaRPr lang="en-US" sz="3600" dirty="0" smtClean="0">
              <a:ea typeface="Times New Roman" panose="02020603050405020304" pitchFamily="18" charset="0"/>
            </a:endParaRPr>
          </a:p>
          <a:p>
            <a:pPr marL="1028700" lvl="1" indent="-571500">
              <a:buFont typeface="Symbol" panose="05050102010706020507" pitchFamily="18" charset="2"/>
              <a:buChar char="·"/>
            </a:pPr>
            <a:r>
              <a:rPr lang="en-US" sz="3600" dirty="0" smtClean="0">
                <a:ea typeface="Times New Roman" panose="02020603050405020304" pitchFamily="18" charset="0"/>
              </a:rPr>
              <a:t>  Reduces </a:t>
            </a:r>
            <a:r>
              <a:rPr lang="en-US" sz="3600" dirty="0">
                <a:ea typeface="Times New Roman" panose="02020603050405020304" pitchFamily="18" charset="0"/>
              </a:rPr>
              <a:t>CO</a:t>
            </a:r>
            <a:r>
              <a:rPr lang="en-US" sz="3600" baseline="-25000" dirty="0">
                <a:ea typeface="Times New Roman" panose="02020603050405020304" pitchFamily="18" charset="0"/>
              </a:rPr>
              <a:t>2</a:t>
            </a:r>
            <a:r>
              <a:rPr lang="en-US" sz="3600" dirty="0">
                <a:ea typeface="Times New Roman" panose="02020603050405020304" pitchFamily="18" charset="0"/>
              </a:rPr>
              <a:t> production, </a:t>
            </a:r>
            <a:endParaRPr lang="en-US" sz="3600" dirty="0" smtClean="0">
              <a:ea typeface="Times New Roman" panose="02020603050405020304" pitchFamily="18" charset="0"/>
            </a:endParaRPr>
          </a:p>
          <a:p>
            <a:pPr marL="1028700" lvl="1" indent="-571500">
              <a:buFont typeface="Symbol" panose="05050102010706020507" pitchFamily="18" charset="2"/>
              <a:buChar char="·"/>
            </a:pPr>
            <a:r>
              <a:rPr lang="en-US" sz="3600" dirty="0">
                <a:ea typeface="Times New Roman" panose="02020603050405020304" pitchFamily="18" charset="0"/>
              </a:rPr>
              <a:t> </a:t>
            </a:r>
            <a:r>
              <a:rPr lang="en-US" sz="3600" dirty="0" smtClean="0">
                <a:ea typeface="Times New Roman" panose="02020603050405020304" pitchFamily="18" charset="0"/>
              </a:rPr>
              <a:t> Enhances </a:t>
            </a:r>
            <a:r>
              <a:rPr lang="en-US" sz="3600" dirty="0">
                <a:ea typeface="Times New Roman" panose="02020603050405020304" pitchFamily="18" charset="0"/>
              </a:rPr>
              <a:t>renewable </a:t>
            </a:r>
            <a:r>
              <a:rPr lang="en-US" sz="3600" dirty="0" smtClean="0">
                <a:ea typeface="Times New Roman" panose="02020603050405020304" pitchFamily="18" charset="0"/>
              </a:rPr>
              <a:t>energy penetration, </a:t>
            </a:r>
          </a:p>
          <a:p>
            <a:pPr marL="1028700" lvl="1" indent="-571500">
              <a:buFont typeface="Symbol" panose="05050102010706020507" pitchFamily="18" charset="2"/>
              <a:buChar char="·"/>
            </a:pPr>
            <a:r>
              <a:rPr lang="en-US" sz="3600" dirty="0">
                <a:ea typeface="Times New Roman" panose="02020603050405020304" pitchFamily="18" charset="0"/>
              </a:rPr>
              <a:t> </a:t>
            </a:r>
            <a:r>
              <a:rPr lang="en-US" sz="3600" dirty="0" smtClean="0">
                <a:ea typeface="Times New Roman" panose="02020603050405020304" pitchFamily="18" charset="0"/>
              </a:rPr>
              <a:t> Lowers </a:t>
            </a:r>
            <a:r>
              <a:rPr lang="en-US" sz="3600" dirty="0">
                <a:ea typeface="Times New Roman" panose="02020603050405020304" pitchFamily="18" charset="0"/>
              </a:rPr>
              <a:t>the cost of </a:t>
            </a:r>
            <a:r>
              <a:rPr lang="en-US" sz="3600" dirty="0" smtClean="0">
                <a:ea typeface="Times New Roman" panose="02020603050405020304" pitchFamily="18" charset="0"/>
              </a:rPr>
              <a:t>electricity, </a:t>
            </a:r>
            <a:r>
              <a:rPr lang="en-US" sz="3600" dirty="0">
                <a:ea typeface="Times New Roman" panose="02020603050405020304" pitchFamily="18" charset="0"/>
              </a:rPr>
              <a:t>and </a:t>
            </a:r>
            <a:endParaRPr lang="en-US" sz="3600" dirty="0" smtClean="0">
              <a:ea typeface="Times New Roman" panose="02020603050405020304" pitchFamily="18" charset="0"/>
            </a:endParaRPr>
          </a:p>
          <a:p>
            <a:pPr marL="1028700" lvl="1" indent="-571500">
              <a:buFont typeface="Symbol" panose="05050102010706020507" pitchFamily="18" charset="2"/>
              <a:buChar char="·"/>
            </a:pPr>
            <a:r>
              <a:rPr lang="en-US" sz="3600" dirty="0" smtClean="0">
                <a:ea typeface="Times New Roman" panose="02020603050405020304" pitchFamily="18" charset="0"/>
              </a:rPr>
              <a:t>  Is </a:t>
            </a:r>
            <a:r>
              <a:rPr lang="en-US" sz="3600" dirty="0">
                <a:ea typeface="Times New Roman" panose="02020603050405020304" pitchFamily="18" charset="0"/>
              </a:rPr>
              <a:t>easily </a:t>
            </a:r>
            <a:r>
              <a:rPr lang="en-US" sz="3600" dirty="0" smtClean="0">
                <a:ea typeface="Times New Roman" panose="02020603050405020304" pitchFamily="18" charset="0"/>
              </a:rPr>
              <a:t>exported </a:t>
            </a:r>
            <a:r>
              <a:rPr lang="en-US" sz="3600" dirty="0">
                <a:ea typeface="Times New Roman" panose="02020603050405020304" pitchFamily="18" charset="0"/>
              </a:rPr>
              <a:t>to developed and developing world.</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11659086"/>
      </p:ext>
    </p:extLst>
  </p:cSld>
  <p:clrMapOvr>
    <a:masterClrMapping/>
  </p:clrMapOvr>
  <mc:AlternateContent xmlns:mc="http://schemas.openxmlformats.org/markup-compatibility/2006" xmlns:p14="http://schemas.microsoft.com/office/powerpoint/2010/main">
    <mc:Choice Requires="p14">
      <p:transition spd="slow" p14:dur="2000" advTm="407"/>
    </mc:Choice>
    <mc:Fallback xmlns="">
      <p:transition spd="slow" advTm="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055" y="261573"/>
            <a:ext cx="11012557" cy="5730800"/>
          </a:xfrm>
          <a:prstGeom prst="rect">
            <a:avLst/>
          </a:prstGeom>
        </p:spPr>
        <p:txBody>
          <a:bodyPr wrap="square">
            <a:spAutoFit/>
          </a:bodyPr>
          <a:lstStyle/>
          <a:p>
            <a:pPr>
              <a:lnSpc>
                <a:spcPct val="95000"/>
              </a:lnSpc>
              <a:tabLst>
                <a:tab pos="-914400" algn="l"/>
                <a:tab pos="-457200" algn="l"/>
                <a:tab pos="0" algn="l"/>
                <a:tab pos="457200" algn="l"/>
                <a:tab pos="685800" algn="l"/>
                <a:tab pos="1371600" algn="l"/>
              </a:tabLst>
            </a:pPr>
            <a:r>
              <a:rPr lang="en-US" sz="3200" dirty="0" smtClean="0"/>
              <a:t>			</a:t>
            </a:r>
            <a:r>
              <a:rPr lang="en-US" sz="3200" dirty="0"/>
              <a:t> </a:t>
            </a:r>
            <a:r>
              <a:rPr lang="en-US" sz="3200" dirty="0" smtClean="0"/>
              <a:t>Talk Summary:   </a:t>
            </a:r>
          </a:p>
          <a:p>
            <a:pPr algn="ctr"/>
            <a:r>
              <a:rPr lang="en-US" sz="3200" b="1" dirty="0">
                <a:latin typeface="Tw Cen MT Condensed Extra Bold" panose="020B0803020202020204" pitchFamily="34" charset="0"/>
              </a:rPr>
              <a:t>IMPROVE THE ECONOMY WHILE CUTTING CARBON EMISSIONS</a:t>
            </a:r>
          </a:p>
          <a:p>
            <a:pPr algn="ctr">
              <a:spcAft>
                <a:spcPts val="1800"/>
              </a:spcAft>
            </a:pPr>
            <a:r>
              <a:rPr lang="en-US" sz="3600" b="1" dirty="0" smtClean="0">
                <a:latin typeface="Times New Roman" panose="02020603050405020304" pitchFamily="18" charset="0"/>
                <a:cs typeface="Times New Roman" panose="02020603050405020304" pitchFamily="18" charset="0"/>
              </a:rPr>
              <a:t>Inverted Demand Compliant Construction (IDCC)</a:t>
            </a:r>
          </a:p>
          <a:p>
            <a:pPr algn="ctr">
              <a:spcAft>
                <a:spcPts val="1800"/>
              </a:spcAft>
            </a:pPr>
            <a:endParaRPr lang="en-US" sz="800" i="1" dirty="0" smtClean="0"/>
          </a:p>
          <a:p>
            <a:pPr marL="571500" indent="-571500">
              <a:spcAft>
                <a:spcPts val="1800"/>
              </a:spcAft>
              <a:buFont typeface="+mj-lt"/>
              <a:buAutoNum type="romanUcPeriod"/>
              <a:tabLst>
                <a:tab pos="-914400" algn="l"/>
                <a:tab pos="-457200" algn="l"/>
                <a:tab pos="0" algn="l"/>
                <a:tab pos="457200" algn="l"/>
                <a:tab pos="685800" algn="l"/>
                <a:tab pos="1371600" algn="l"/>
              </a:tabLst>
            </a:pPr>
            <a:r>
              <a:rPr lang="en-US" sz="3000" b="1" dirty="0"/>
              <a:t> </a:t>
            </a:r>
            <a:r>
              <a:rPr lang="en-US" sz="3000" b="1" dirty="0" smtClean="0"/>
              <a:t>Good Utility </a:t>
            </a:r>
            <a:r>
              <a:rPr lang="en-US" sz="3000" b="1" dirty="0"/>
              <a:t>Design </a:t>
            </a:r>
            <a:r>
              <a:rPr lang="en-US" sz="3000" b="1" dirty="0" smtClean="0"/>
              <a:t>avoids 25% of Carbon Emissions.                         </a:t>
            </a:r>
          </a:p>
          <a:p>
            <a:pPr marL="571500" indent="-571500">
              <a:spcAft>
                <a:spcPts val="1800"/>
              </a:spcAft>
              <a:buFont typeface="+mj-lt"/>
              <a:buAutoNum type="romanUcPeriod"/>
              <a:tabLst>
                <a:tab pos="-914400" algn="l"/>
                <a:tab pos="-457200" algn="l"/>
                <a:tab pos="0" algn="l"/>
                <a:tab pos="457200" algn="l"/>
                <a:tab pos="685800" algn="l"/>
                <a:tab pos="1371600" algn="l"/>
              </a:tabLst>
            </a:pPr>
            <a:r>
              <a:rPr lang="en-US" sz="3000" b="1" dirty="0" smtClean="0"/>
              <a:t> What is IDCC?     Why is it so defined?   &amp;  Why does it cost &lt; $0?</a:t>
            </a:r>
            <a:endParaRPr lang="en-US" sz="3000" b="1" dirty="0"/>
          </a:p>
          <a:p>
            <a:pPr marL="571500" indent="-571500">
              <a:buFont typeface="+mj-lt"/>
              <a:buAutoNum type="romanUcPeriod"/>
            </a:pPr>
            <a:r>
              <a:rPr lang="en-US" sz="3000" b="1" dirty="0" smtClean="0">
                <a:ea typeface="Times New Roman" panose="02020603050405020304" pitchFamily="18" charset="0"/>
              </a:rPr>
              <a:t> Coupled </a:t>
            </a:r>
            <a:r>
              <a:rPr lang="en-US" sz="3000" b="1" dirty="0">
                <a:ea typeface="Times New Roman" panose="02020603050405020304" pitchFamily="18" charset="0"/>
              </a:rPr>
              <a:t>to </a:t>
            </a:r>
            <a:r>
              <a:rPr lang="en-US" sz="3000" b="1" dirty="0" smtClean="0">
                <a:ea typeface="Times New Roman" panose="02020603050405020304" pitchFamily="18" charset="0"/>
              </a:rPr>
              <a:t>Evolution </a:t>
            </a:r>
            <a:r>
              <a:rPr lang="en-US" sz="3000" b="1" dirty="0">
                <a:ea typeface="Times New Roman" panose="02020603050405020304" pitchFamily="18" charset="0"/>
              </a:rPr>
              <a:t>in grid design, IDCC greatly </a:t>
            </a:r>
            <a:r>
              <a:rPr lang="en-US" sz="3000" b="1" dirty="0" smtClean="0">
                <a:ea typeface="Times New Roman" panose="02020603050405020304" pitchFamily="18" charset="0"/>
              </a:rPr>
              <a:t>improves</a:t>
            </a:r>
          </a:p>
          <a:p>
            <a:pPr>
              <a:spcAft>
                <a:spcPts val="1800"/>
              </a:spcAft>
            </a:pPr>
            <a:r>
              <a:rPr lang="en-US" sz="3000" b="1" dirty="0" smtClean="0">
                <a:ea typeface="Times New Roman" panose="02020603050405020304" pitchFamily="18" charset="0"/>
              </a:rPr>
              <a:t>          reliability </a:t>
            </a:r>
            <a:r>
              <a:rPr lang="en-US" sz="3000" b="1" dirty="0">
                <a:ea typeface="Times New Roman" panose="02020603050405020304" pitchFamily="18" charset="0"/>
              </a:rPr>
              <a:t>&amp; lowers </a:t>
            </a:r>
            <a:r>
              <a:rPr lang="en-US" sz="3000" b="1" dirty="0" smtClean="0">
                <a:ea typeface="Times New Roman" panose="02020603050405020304" pitchFamily="18" charset="0"/>
              </a:rPr>
              <a:t>cost.</a:t>
            </a:r>
          </a:p>
          <a:p>
            <a:pPr marL="571500" indent="-571500">
              <a:buFont typeface="+mj-lt"/>
              <a:buAutoNum type="romanUcPeriod"/>
            </a:pPr>
            <a:r>
              <a:rPr lang="en-US" sz="3000" b="1" dirty="0" smtClean="0">
                <a:ea typeface="Times New Roman" panose="02020603050405020304" pitchFamily="18" charset="0"/>
              </a:rPr>
              <a:t> IDCC </a:t>
            </a:r>
            <a:r>
              <a:rPr lang="en-US" sz="3000" b="1" dirty="0">
                <a:ea typeface="Times New Roman" panose="02020603050405020304" pitchFamily="18" charset="0"/>
              </a:rPr>
              <a:t>enhances </a:t>
            </a:r>
            <a:r>
              <a:rPr lang="en-US" sz="3000" b="1" dirty="0" smtClean="0">
                <a:ea typeface="Times New Roman" panose="02020603050405020304" pitchFamily="18" charset="0"/>
              </a:rPr>
              <a:t>renewable energy use + PV </a:t>
            </a:r>
            <a:r>
              <a:rPr lang="en-US" sz="3000" b="1" dirty="0">
                <a:ea typeface="Times New Roman" panose="02020603050405020304" pitchFamily="18" charset="0"/>
              </a:rPr>
              <a:t>penetration +</a:t>
            </a:r>
            <a:r>
              <a:rPr lang="en-US" sz="3000" b="1" dirty="0" smtClean="0">
                <a:ea typeface="Times New Roman" panose="02020603050405020304" pitchFamily="18" charset="0"/>
              </a:rPr>
              <a:t> </a:t>
            </a:r>
            <a:r>
              <a:rPr lang="en-US" sz="3000" b="1" dirty="0">
                <a:ea typeface="Times New Roman" panose="02020603050405020304" pitchFamily="18" charset="0"/>
              </a:rPr>
              <a:t>is </a:t>
            </a:r>
            <a:r>
              <a:rPr lang="en-US" sz="3000" b="1" dirty="0" smtClean="0">
                <a:ea typeface="Times New Roman" panose="02020603050405020304" pitchFamily="18" charset="0"/>
              </a:rPr>
              <a:t> </a:t>
            </a:r>
          </a:p>
          <a:p>
            <a:pPr>
              <a:spcAft>
                <a:spcPts val="1800"/>
              </a:spcAft>
            </a:pPr>
            <a:r>
              <a:rPr lang="en-US" sz="3000" b="1" dirty="0">
                <a:ea typeface="Times New Roman" panose="02020603050405020304" pitchFamily="18" charset="0"/>
              </a:rPr>
              <a:t> </a:t>
            </a:r>
            <a:r>
              <a:rPr lang="en-US" sz="3000" b="1" dirty="0" smtClean="0">
                <a:ea typeface="Times New Roman" panose="02020603050405020304" pitchFamily="18" charset="0"/>
              </a:rPr>
              <a:t>        easily </a:t>
            </a:r>
            <a:r>
              <a:rPr lang="en-US" sz="3000" b="1" dirty="0">
                <a:ea typeface="Times New Roman" panose="02020603050405020304" pitchFamily="18" charset="0"/>
              </a:rPr>
              <a:t>exported to the developing world.</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460115704"/>
      </p:ext>
    </p:extLst>
  </p:cSld>
  <p:clrMapOvr>
    <a:masterClrMapping/>
  </p:clrMapOvr>
  <mc:AlternateContent xmlns:mc="http://schemas.openxmlformats.org/markup-compatibility/2006" xmlns:p14="http://schemas.microsoft.com/office/powerpoint/2010/main">
    <mc:Choice Requires="p14">
      <p:transition spd="slow" p14:dur="2000" advTm="246"/>
    </mc:Choice>
    <mc:Fallback xmlns="">
      <p:transition spd="slow" advTm="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846152" y="373076"/>
            <a:ext cx="10515600" cy="1325563"/>
          </a:xfrm>
        </p:spPr>
        <p:txBody>
          <a:bodyPr/>
          <a:lstStyle/>
          <a:p>
            <a:pPr eaLnBrk="1" hangingPunct="1"/>
            <a:r>
              <a:rPr lang="en-US" altLang="en-US" sz="4000" b="1" dirty="0"/>
              <a:t>Myron Katz, PhD</a:t>
            </a:r>
          </a:p>
        </p:txBody>
      </p:sp>
      <p:sp>
        <p:nvSpPr>
          <p:cNvPr id="62467" name="Rectangle 3"/>
          <p:cNvSpPr>
            <a:spLocks noGrp="1" noChangeArrowheads="1"/>
          </p:cNvSpPr>
          <p:nvPr>
            <p:ph type="body" idx="4294967295"/>
          </p:nvPr>
        </p:nvSpPr>
        <p:spPr>
          <a:xfrm>
            <a:off x="838200" y="1698403"/>
            <a:ext cx="10515600" cy="4351338"/>
          </a:xfrm>
        </p:spPr>
        <p:txBody>
          <a:bodyPr>
            <a:normAutofit/>
          </a:bodyPr>
          <a:lstStyle/>
          <a:p>
            <a:pPr algn="ctr" eaLnBrk="1" hangingPunct="1">
              <a:buFontTx/>
              <a:buNone/>
            </a:pPr>
            <a:endParaRPr lang="en-US" altLang="en-US" sz="3200" b="1" dirty="0" smtClean="0"/>
          </a:p>
          <a:p>
            <a:pPr algn="ctr" eaLnBrk="1" hangingPunct="1">
              <a:buFontTx/>
              <a:buNone/>
            </a:pPr>
            <a:r>
              <a:rPr lang="en-US" altLang="en-US" sz="3200" b="1" dirty="0" smtClean="0"/>
              <a:t>Energy Conservation, Moisture and Building Scientist</a:t>
            </a:r>
          </a:p>
          <a:p>
            <a:pPr algn="ctr" eaLnBrk="1" hangingPunct="1">
              <a:buFontTx/>
              <a:buNone/>
            </a:pPr>
            <a:r>
              <a:rPr lang="en-US" altLang="en-US" sz="3200" b="1" dirty="0" smtClean="0"/>
              <a:t>Building Science Innovators, LLC</a:t>
            </a:r>
          </a:p>
          <a:p>
            <a:pPr algn="ctr" eaLnBrk="1" hangingPunct="1">
              <a:buFontTx/>
              <a:buNone/>
            </a:pPr>
            <a:r>
              <a:rPr lang="en-US" altLang="en-US" sz="3200" b="1" dirty="0" smtClean="0"/>
              <a:t>302 Walnut St</a:t>
            </a:r>
          </a:p>
          <a:p>
            <a:pPr algn="ctr" eaLnBrk="1" hangingPunct="1">
              <a:buFontTx/>
              <a:buNone/>
            </a:pPr>
            <a:r>
              <a:rPr lang="en-US" altLang="en-US" sz="3200" b="1" dirty="0" smtClean="0"/>
              <a:t>New Orleans, La 70118</a:t>
            </a:r>
          </a:p>
          <a:p>
            <a:pPr algn="ctr" eaLnBrk="1" hangingPunct="1">
              <a:buFontTx/>
              <a:buNone/>
            </a:pPr>
            <a:r>
              <a:rPr lang="en-US" altLang="en-US" sz="3200" b="1" dirty="0" smtClean="0"/>
              <a:t>Myron.Katz@EnergyRater.com</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23097474"/>
      </p:ext>
    </p:extLst>
  </p:cSld>
  <p:clrMapOvr>
    <a:masterClrMapping/>
  </p:clrMapOvr>
  <mc:AlternateContent xmlns:mc="http://schemas.openxmlformats.org/markup-compatibility/2006" xmlns:p14="http://schemas.microsoft.com/office/powerpoint/2010/main">
    <mc:Choice Requires="p14">
      <p:transition spd="slow" p14:dur="2000" advTm="479"/>
    </mc:Choice>
    <mc:Fallback xmlns="">
      <p:transition spd="slow" advTm="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IDCC TALK stops here.</a:t>
            </a:r>
            <a:endParaRPr lang="en-US" sz="6600" dirty="0"/>
          </a:p>
        </p:txBody>
      </p:sp>
      <p:sp>
        <p:nvSpPr>
          <p:cNvPr id="3" name="Content Placeholder 2"/>
          <p:cNvSpPr>
            <a:spLocks noGrp="1"/>
          </p:cNvSpPr>
          <p:nvPr>
            <p:ph idx="1"/>
          </p:nvPr>
        </p:nvSpPr>
        <p:spPr/>
        <p:txBody>
          <a:bodyPr/>
          <a:lstStyle/>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35959718"/>
      </p:ext>
    </p:extLst>
  </p:cSld>
  <p:clrMapOvr>
    <a:masterClrMapping/>
  </p:clrMapOvr>
  <mc:AlternateContent xmlns:mc="http://schemas.openxmlformats.org/markup-compatibility/2006" xmlns:p14="http://schemas.microsoft.com/office/powerpoint/2010/main">
    <mc:Choice Requires="p14">
      <p:transition spd="slow" p14:dur="2000" advTm="134"/>
    </mc:Choice>
    <mc:Fallback xmlns="">
      <p:transition spd="slow" advTm="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5740" y="-1159364"/>
            <a:ext cx="6175234" cy="4851287"/>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 Poor Utility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Economic </a:t>
            </a:r>
            <a:r>
              <a:rPr lang="en-US" sz="3900" b="1" dirty="0">
                <a:solidFill>
                  <a:srgbClr val="7030A0"/>
                </a:solidFill>
              </a:rPr>
              <a:t>Dispatch</a:t>
            </a:r>
          </a:p>
          <a:p>
            <a:pPr>
              <a:lnSpc>
                <a:spcPct val="110000"/>
              </a:lnSpc>
            </a:pPr>
            <a:r>
              <a:rPr lang="en-US" sz="3900" b="1" dirty="0" smtClean="0">
                <a:solidFill>
                  <a:srgbClr val="0070C0"/>
                </a:solidFill>
              </a:rPr>
              <a:t>Try to be 100% Reliable</a:t>
            </a:r>
          </a:p>
          <a:p>
            <a:pPr>
              <a:lnSpc>
                <a:spcPct val="110000"/>
              </a:lnSpc>
            </a:pPr>
            <a:r>
              <a:rPr lang="en-US" sz="3900" b="1" dirty="0" smtClean="0">
                <a:solidFill>
                  <a:srgbClr val="FF0000"/>
                </a:solidFill>
              </a:rPr>
              <a:t>Erroneous Retail Prices</a:t>
            </a:r>
            <a:endParaRPr lang="en-US" sz="3900" b="1" dirty="0">
              <a:solidFill>
                <a:srgbClr val="FF0000"/>
              </a:solidFill>
            </a:endParaRPr>
          </a:p>
          <a:p>
            <a:pPr>
              <a:lnSpc>
                <a:spcPct val="110000"/>
              </a:lnSpc>
            </a:pPr>
            <a:r>
              <a:rPr lang="en-US" sz="3900" b="1" dirty="0" smtClean="0">
                <a:solidFill>
                  <a:srgbClr val="7030A0"/>
                </a:solidFill>
              </a:rPr>
              <a:t>Cross-Subsidized Rate Classes</a:t>
            </a:r>
            <a:endParaRPr lang="en-US" sz="3900" b="1" dirty="0">
              <a:solidFill>
                <a:srgbClr val="7030A0"/>
              </a:solidFill>
            </a:endParaRPr>
          </a:p>
          <a:p>
            <a:pPr>
              <a:lnSpc>
                <a:spcPct val="110000"/>
              </a:lnSpc>
            </a:pPr>
            <a:r>
              <a:rPr lang="en-US" sz="3900" b="1" dirty="0" smtClean="0">
                <a:solidFill>
                  <a:srgbClr val="FF0000"/>
                </a:solidFill>
              </a:rPr>
              <a:t>Mistaken Demand </a:t>
            </a:r>
            <a:r>
              <a:rPr lang="en-US" sz="3900" b="1" dirty="0">
                <a:solidFill>
                  <a:srgbClr val="FF0000"/>
                </a:solidFill>
              </a:rPr>
              <a:t>Charges</a:t>
            </a:r>
          </a:p>
          <a:p>
            <a:pPr>
              <a:lnSpc>
                <a:spcPct val="110000"/>
              </a:lnSpc>
            </a:pPr>
            <a:r>
              <a:rPr lang="en-US" sz="3900" b="1" dirty="0" smtClean="0">
                <a:solidFill>
                  <a:srgbClr val="7030A0"/>
                </a:solidFill>
              </a:rPr>
              <a:t>Stuck on Energy Efficiency</a:t>
            </a:r>
          </a:p>
          <a:p>
            <a:pPr>
              <a:lnSpc>
                <a:spcPct val="110000"/>
              </a:lnSpc>
            </a:pPr>
            <a:r>
              <a:rPr lang="en-US" sz="3900" b="1" dirty="0" smtClean="0">
                <a:solidFill>
                  <a:srgbClr val="FF0000"/>
                </a:solidFill>
              </a:rPr>
              <a:t>Weak </a:t>
            </a:r>
            <a:r>
              <a:rPr lang="en-US" sz="3900" b="1" dirty="0">
                <a:solidFill>
                  <a:srgbClr val="FF0000"/>
                </a:solidFill>
              </a:rPr>
              <a:t>Demand </a:t>
            </a:r>
            <a:r>
              <a:rPr lang="en-US" sz="3900" b="1" dirty="0" smtClean="0">
                <a:solidFill>
                  <a:srgbClr val="FF0000"/>
                </a:solidFill>
              </a:rPr>
              <a:t>Response</a:t>
            </a:r>
            <a:endParaRPr lang="en-US" sz="3900" b="1" dirty="0">
              <a:solidFill>
                <a:srgbClr val="FF0000"/>
              </a:solidFill>
            </a:endParaRPr>
          </a:p>
          <a:p>
            <a:pPr>
              <a:lnSpc>
                <a:spcPct val="110000"/>
              </a:lnSpc>
            </a:pPr>
            <a:r>
              <a:rPr lang="en-US" sz="3900" b="1" dirty="0">
                <a:solidFill>
                  <a:srgbClr val="FF0000"/>
                </a:solidFill>
              </a:rPr>
              <a:t>Poor Performance Incentives</a:t>
            </a:r>
          </a:p>
          <a:p>
            <a:pPr>
              <a:lnSpc>
                <a:spcPct val="110000"/>
              </a:lnSpc>
            </a:pPr>
            <a:r>
              <a:rPr lang="en-US" sz="3900" b="1" dirty="0">
                <a:solidFill>
                  <a:srgbClr val="0070C0"/>
                </a:solidFill>
              </a:rPr>
              <a:t>Won’t Buy Electricity Services</a:t>
            </a:r>
          </a:p>
          <a:p>
            <a:endParaRPr lang="en-US" dirty="0"/>
          </a:p>
        </p:txBody>
      </p:sp>
      <p:sp>
        <p:nvSpPr>
          <p:cNvPr id="4" name="TextBox 3"/>
          <p:cNvSpPr txBox="1"/>
          <p:nvPr/>
        </p:nvSpPr>
        <p:spPr>
          <a:xfrm>
            <a:off x="6808305" y="1315198"/>
            <a:ext cx="5032513" cy="6793655"/>
          </a:xfrm>
          <a:prstGeom prst="rect">
            <a:avLst/>
          </a:prstGeom>
          <a:noFill/>
        </p:spPr>
        <p:txBody>
          <a:bodyPr wrap="square" rtlCol="0">
            <a:spAutoFit/>
          </a:bodyPr>
          <a:lstStyle/>
          <a:p>
            <a:pPr algn="r">
              <a:lnSpc>
                <a:spcPct val="90000"/>
              </a:lnSpc>
              <a:spcBef>
                <a:spcPts val="1000"/>
              </a:spcBef>
            </a:pPr>
            <a:r>
              <a:rPr lang="en-US" sz="3000" b="1" dirty="0" smtClean="0"/>
              <a:t>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Leaky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Less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Poor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Retrofits</a:t>
            </a:r>
          </a:p>
          <a:p>
            <a:pPr marL="457200" indent="-457200" algn="r">
              <a:lnSpc>
                <a:spcPct val="90000"/>
              </a:lnSpc>
              <a:spcBef>
                <a:spcPts val="1000"/>
              </a:spcBef>
              <a:buFont typeface="Arial" panose="020B0604020202020204" pitchFamily="34" charset="0"/>
              <a:buChar char="•"/>
            </a:pPr>
            <a:r>
              <a:rPr lang="en-US" sz="3000" b="1" dirty="0">
                <a:solidFill>
                  <a:srgbClr val="7030A0"/>
                </a:solidFill>
              </a:rPr>
              <a:t>Stymied 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Misallocation </a:t>
            </a:r>
            <a:r>
              <a:rPr lang="en-US" sz="3000" b="1" dirty="0">
                <a:solidFill>
                  <a:srgbClr val="0070C0"/>
                </a:solidFill>
              </a:rPr>
              <a:t>of Capital</a:t>
            </a: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49616">
            <a:off x="2712033" y="1182331"/>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15387">
            <a:off x="7464711" y="841816"/>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249619295"/>
      </p:ext>
    </p:extLst>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8729" y="-850329"/>
            <a:ext cx="5825252" cy="4423211"/>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Good Utility </a:t>
            </a:r>
            <a:r>
              <a:rPr lang="en-US" b="1" dirty="0" smtClean="0"/>
              <a:t>					</a:t>
            </a:r>
            <a:r>
              <a:rPr lang="en-US" b="1" dirty="0"/>
              <a:t>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Less Economic </a:t>
            </a:r>
            <a:r>
              <a:rPr lang="en-US" sz="3900" b="1" dirty="0">
                <a:solidFill>
                  <a:srgbClr val="7030A0"/>
                </a:solidFill>
              </a:rPr>
              <a:t>Dispatch</a:t>
            </a:r>
          </a:p>
          <a:p>
            <a:pPr>
              <a:lnSpc>
                <a:spcPct val="110000"/>
              </a:lnSpc>
            </a:pPr>
            <a:r>
              <a:rPr lang="en-US" sz="3900" b="1" dirty="0" smtClean="0">
                <a:solidFill>
                  <a:srgbClr val="0070C0"/>
                </a:solidFill>
              </a:rPr>
              <a:t>4-hour Grid Reliability</a:t>
            </a:r>
          </a:p>
          <a:p>
            <a:pPr>
              <a:lnSpc>
                <a:spcPct val="110000"/>
              </a:lnSpc>
            </a:pPr>
            <a:r>
              <a:rPr lang="en-US" sz="3900" b="1" dirty="0" smtClean="0">
                <a:solidFill>
                  <a:srgbClr val="FF0000"/>
                </a:solidFill>
              </a:rPr>
              <a:t>Smart Retail Prices</a:t>
            </a:r>
            <a:endParaRPr lang="en-US" sz="3900" b="1" dirty="0">
              <a:solidFill>
                <a:srgbClr val="FF0000"/>
              </a:solidFill>
            </a:endParaRPr>
          </a:p>
          <a:p>
            <a:pPr>
              <a:lnSpc>
                <a:spcPct val="110000"/>
              </a:lnSpc>
            </a:pPr>
            <a:r>
              <a:rPr lang="en-US" sz="3900" b="1" dirty="0" smtClean="0">
                <a:solidFill>
                  <a:srgbClr val="7030A0"/>
                </a:solidFill>
              </a:rPr>
              <a:t>Independent Rate Classes</a:t>
            </a:r>
            <a:endParaRPr lang="en-US" sz="3900" b="1" dirty="0">
              <a:solidFill>
                <a:srgbClr val="7030A0"/>
              </a:solidFill>
            </a:endParaRPr>
          </a:p>
          <a:p>
            <a:pPr>
              <a:lnSpc>
                <a:spcPct val="110000"/>
              </a:lnSpc>
            </a:pPr>
            <a:r>
              <a:rPr lang="en-US" sz="3900" b="1" dirty="0" smtClean="0">
                <a:solidFill>
                  <a:srgbClr val="FF0000"/>
                </a:solidFill>
              </a:rPr>
              <a:t>Smart Demand </a:t>
            </a:r>
            <a:r>
              <a:rPr lang="en-US" sz="3900" b="1" dirty="0">
                <a:solidFill>
                  <a:srgbClr val="FF0000"/>
                </a:solidFill>
              </a:rPr>
              <a:t>Charges</a:t>
            </a:r>
          </a:p>
          <a:p>
            <a:pPr>
              <a:lnSpc>
                <a:spcPct val="110000"/>
              </a:lnSpc>
            </a:pPr>
            <a:r>
              <a:rPr lang="en-US" sz="3900" b="1" dirty="0" smtClean="0">
                <a:solidFill>
                  <a:srgbClr val="7030A0"/>
                </a:solidFill>
              </a:rPr>
              <a:t>Reward Timing &amp; EE</a:t>
            </a:r>
          </a:p>
          <a:p>
            <a:pPr>
              <a:lnSpc>
                <a:spcPct val="110000"/>
              </a:lnSpc>
            </a:pPr>
            <a:r>
              <a:rPr lang="en-US" sz="3900" b="1" dirty="0" smtClean="0">
                <a:solidFill>
                  <a:srgbClr val="FF0000"/>
                </a:solidFill>
              </a:rPr>
              <a:t>Smart Demand Response</a:t>
            </a:r>
            <a:endParaRPr lang="en-US" sz="3900" b="1" dirty="0">
              <a:solidFill>
                <a:srgbClr val="FF0000"/>
              </a:solidFill>
            </a:endParaRPr>
          </a:p>
          <a:p>
            <a:pPr>
              <a:lnSpc>
                <a:spcPct val="110000"/>
              </a:lnSpc>
            </a:pPr>
            <a:r>
              <a:rPr lang="en-US" sz="3900" b="1" dirty="0" smtClean="0">
                <a:solidFill>
                  <a:srgbClr val="FF0000"/>
                </a:solidFill>
              </a:rPr>
              <a:t>Smart Performance </a:t>
            </a:r>
            <a:r>
              <a:rPr lang="en-US" sz="3900" b="1" dirty="0">
                <a:solidFill>
                  <a:srgbClr val="FF0000"/>
                </a:solidFill>
              </a:rPr>
              <a:t>Incentives</a:t>
            </a:r>
          </a:p>
          <a:p>
            <a:pPr>
              <a:lnSpc>
                <a:spcPct val="110000"/>
              </a:lnSpc>
            </a:pPr>
            <a:r>
              <a:rPr lang="en-US" sz="3900" b="1" dirty="0" smtClean="0">
                <a:solidFill>
                  <a:srgbClr val="0070C0"/>
                </a:solidFill>
              </a:rPr>
              <a:t>Buy </a:t>
            </a:r>
            <a:r>
              <a:rPr lang="en-US" sz="3900" b="1" dirty="0">
                <a:solidFill>
                  <a:srgbClr val="0070C0"/>
                </a:solidFill>
              </a:rPr>
              <a:t>Electricity Services</a:t>
            </a:r>
          </a:p>
          <a:p>
            <a:endParaRPr lang="en-US" dirty="0"/>
          </a:p>
        </p:txBody>
      </p:sp>
      <p:sp>
        <p:nvSpPr>
          <p:cNvPr id="4" name="TextBox 3"/>
          <p:cNvSpPr txBox="1"/>
          <p:nvPr/>
        </p:nvSpPr>
        <p:spPr>
          <a:xfrm>
            <a:off x="6808305" y="1315198"/>
            <a:ext cx="5032513" cy="6765955"/>
          </a:xfrm>
          <a:prstGeom prst="rect">
            <a:avLst/>
          </a:prstGeom>
          <a:noFill/>
        </p:spPr>
        <p:txBody>
          <a:bodyPr wrap="square" rtlCol="0">
            <a:spAutoFit/>
          </a:bodyPr>
          <a:lstStyle/>
          <a:p>
            <a:pPr algn="r">
              <a:lnSpc>
                <a:spcPct val="90000"/>
              </a:lnSpc>
              <a:spcBef>
                <a:spcPts val="1000"/>
              </a:spcBef>
            </a:pPr>
            <a:r>
              <a:rPr lang="en-US" sz="3000" b="1" dirty="0" smtClean="0"/>
              <a:t>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Stronger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No 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More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Better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Retrofits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Advanced </a:t>
            </a:r>
            <a:r>
              <a:rPr lang="en-US" sz="3000" b="1" dirty="0">
                <a:solidFill>
                  <a:srgbClr val="7030A0"/>
                </a:solidFill>
              </a:rPr>
              <a:t>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Invest on Demand Side</a:t>
            </a:r>
            <a:endParaRPr lang="en-US" sz="3000" b="1" dirty="0">
              <a:solidFill>
                <a:srgbClr val="0070C0"/>
              </a:solidFill>
            </a:endParaRP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88433">
            <a:off x="2712033" y="1211359"/>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03212">
            <a:off x="7153628" y="901840"/>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99218592"/>
      </p:ext>
    </p:extLst>
  </p:cSld>
  <p:clrMapOvr>
    <a:masterClrMapping/>
  </p:clrMapOvr>
  <mc:AlternateContent xmlns:mc="http://schemas.openxmlformats.org/markup-compatibility/2006" xmlns:p14="http://schemas.microsoft.com/office/powerpoint/2010/main">
    <mc:Choice Requires="p14">
      <p:transition spd="slow" p14:dur="2000" advTm="277"/>
    </mc:Choice>
    <mc:Fallback xmlns="">
      <p:transition spd="slow" advTm="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7685" y="1110343"/>
            <a:ext cx="10058400" cy="4154984"/>
          </a:xfrm>
          <a:prstGeom prst="rect">
            <a:avLst/>
          </a:prstGeom>
          <a:noFill/>
        </p:spPr>
        <p:txBody>
          <a:bodyPr wrap="square" rtlCol="0">
            <a:spAutoFit/>
          </a:bodyPr>
          <a:lstStyle/>
          <a:p>
            <a:pPr algn="ctr"/>
            <a:r>
              <a:rPr lang="en-US" sz="8800" dirty="0"/>
              <a:t>Electricity Generators</a:t>
            </a:r>
          </a:p>
          <a:p>
            <a:pPr algn="ctr"/>
            <a:r>
              <a:rPr lang="en-US" sz="8800" dirty="0" smtClean="0"/>
              <a:t>Produce 29</a:t>
            </a:r>
            <a:r>
              <a:rPr lang="en-US" sz="8800" dirty="0"/>
              <a:t>% </a:t>
            </a:r>
            <a:r>
              <a:rPr lang="en-US" sz="8800" dirty="0" smtClean="0"/>
              <a:t>of </a:t>
            </a:r>
          </a:p>
          <a:p>
            <a:pPr algn="ctr"/>
            <a:r>
              <a:rPr lang="en-US" sz="8800" dirty="0" smtClean="0"/>
              <a:t>US’s CO</a:t>
            </a:r>
            <a:r>
              <a:rPr lang="en-US" sz="8800" baseline="-25000" dirty="0" smtClean="0"/>
              <a:t>2 </a:t>
            </a:r>
            <a:r>
              <a:rPr lang="en-US" sz="8800" dirty="0"/>
              <a:t>Emissions</a:t>
            </a:r>
            <a:endParaRPr lang="en-US" sz="8800" baseline="-25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6169719"/>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56" y="-241909"/>
            <a:ext cx="14859000" cy="9906000"/>
          </a:xfrm>
          <a:prstGeom prst="rect">
            <a:avLst/>
          </a:prstGeom>
        </p:spPr>
      </p:pic>
      <p:sp>
        <p:nvSpPr>
          <p:cNvPr id="2" name="Rectangle 1"/>
          <p:cNvSpPr/>
          <p:nvPr/>
        </p:nvSpPr>
        <p:spPr>
          <a:xfrm>
            <a:off x="4198572" y="2959383"/>
            <a:ext cx="3841558" cy="3416320"/>
          </a:xfrm>
          <a:prstGeom prst="rect">
            <a:avLst/>
          </a:prstGeom>
        </p:spPr>
        <p:txBody>
          <a:bodyPr wrap="square">
            <a:spAutoFit/>
          </a:bodyPr>
          <a:lstStyle/>
          <a:p>
            <a:pPr algn="ctr"/>
            <a:r>
              <a:rPr lang="en-US" sz="3600" b="1" dirty="0"/>
              <a:t>Improve the Economy while Cutting Carbon </a:t>
            </a:r>
            <a:endParaRPr lang="en-US" sz="3600" b="1" dirty="0" smtClean="0"/>
          </a:p>
          <a:p>
            <a:pPr algn="ctr"/>
            <a:r>
              <a:rPr lang="en-US" sz="3600" b="1" dirty="0" smtClean="0">
                <a:latin typeface="Times New Roman" panose="02020603050405020304" pitchFamily="18" charset="0"/>
                <a:cs typeface="Times New Roman" panose="02020603050405020304" pitchFamily="18" charset="0"/>
              </a:rPr>
              <a:t>Part </a:t>
            </a:r>
            <a:r>
              <a:rPr lang="en-US" sz="3600" b="1" dirty="0">
                <a:latin typeface="Times New Roman" panose="02020603050405020304" pitchFamily="18" charset="0"/>
                <a:cs typeface="Times New Roman" panose="02020603050405020304" pitchFamily="18" charset="0"/>
              </a:rPr>
              <a:t>2</a:t>
            </a:r>
            <a:r>
              <a:rPr lang="en-US" sz="3600" b="1" dirty="0"/>
              <a:t>. </a:t>
            </a:r>
          </a:p>
          <a:p>
            <a:pPr algn="ctr"/>
            <a:r>
              <a:rPr lang="en-US" sz="3600" b="1" dirty="0" smtClean="0"/>
              <a:t>Costumer </a:t>
            </a:r>
            <a:r>
              <a:rPr lang="en-US" sz="3600" b="1" dirty="0"/>
              <a:t>Lowered Electricity Price </a:t>
            </a:r>
          </a:p>
        </p:txBody>
      </p:sp>
    </p:spTree>
    <p:extLst>
      <p:ext uri="{BB962C8B-B14F-4D97-AF65-F5344CB8AC3E}">
        <p14:creationId xmlns:p14="http://schemas.microsoft.com/office/powerpoint/2010/main" val="611744779"/>
      </p:ext>
    </p:extLst>
  </p:cSld>
  <p:clrMapOvr>
    <a:masterClrMapping/>
  </p:clrMapOvr>
  <mc:AlternateContent xmlns:mc="http://schemas.openxmlformats.org/markup-compatibility/2006" xmlns:p14="http://schemas.microsoft.com/office/powerpoint/2010/main">
    <mc:Choice Requires="p14">
      <p:transition spd="med" p14:dur="700" advTm="239">
        <p:fade/>
      </p:transition>
    </mc:Choice>
    <mc:Fallback xmlns="">
      <p:transition spd="med" advTm="239">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60171" y="352769"/>
            <a:ext cx="4697627" cy="1325563"/>
          </a:xfrm>
        </p:spPr>
        <p:txBody>
          <a:bodyPr/>
          <a:lstStyle/>
          <a:p>
            <a:pPr algn="ctr" eaLnBrk="1" hangingPunct="1"/>
            <a:r>
              <a:rPr lang="en-US" altLang="en-US" sz="4000" b="1" dirty="0"/>
              <a:t>Myron Katz, PhD</a:t>
            </a:r>
          </a:p>
        </p:txBody>
      </p:sp>
      <p:sp>
        <p:nvSpPr>
          <p:cNvPr id="62467" name="Rectangle 3"/>
          <p:cNvSpPr>
            <a:spLocks noGrp="1" noChangeArrowheads="1"/>
          </p:cNvSpPr>
          <p:nvPr>
            <p:ph type="body" idx="4294967295"/>
          </p:nvPr>
        </p:nvSpPr>
        <p:spPr>
          <a:xfrm>
            <a:off x="640490" y="1467279"/>
            <a:ext cx="4536990" cy="4351338"/>
          </a:xfrm>
        </p:spPr>
        <p:txBody>
          <a:bodyPr>
            <a:noAutofit/>
          </a:bodyPr>
          <a:lstStyle/>
          <a:p>
            <a:pPr algn="ctr" eaLnBrk="1" hangingPunct="1">
              <a:buFontTx/>
              <a:buNone/>
            </a:pPr>
            <a:r>
              <a:rPr lang="en-US" altLang="en-US" sz="3200" b="1" dirty="0" smtClean="0"/>
              <a:t>Energy Conservation, Moisture and Building Scientist</a:t>
            </a:r>
          </a:p>
          <a:p>
            <a:pPr algn="ctr" eaLnBrk="1" hangingPunct="1">
              <a:buFontTx/>
              <a:buNone/>
            </a:pPr>
            <a:r>
              <a:rPr lang="en-US" altLang="en-US" sz="3200" b="1" dirty="0" smtClean="0"/>
              <a:t>Building Science Innovators, LLC</a:t>
            </a:r>
          </a:p>
          <a:p>
            <a:pPr algn="ctr" eaLnBrk="1" hangingPunct="1">
              <a:buFontTx/>
              <a:buNone/>
            </a:pPr>
            <a:r>
              <a:rPr lang="en-US" altLang="en-US" sz="3200" b="1" dirty="0" smtClean="0"/>
              <a:t>302 Walnut St</a:t>
            </a:r>
          </a:p>
          <a:p>
            <a:pPr algn="ctr" eaLnBrk="1" hangingPunct="1">
              <a:buFontTx/>
              <a:buNone/>
            </a:pPr>
            <a:r>
              <a:rPr lang="en-US" altLang="en-US" sz="3200" b="1" dirty="0" smtClean="0"/>
              <a:t>New Orleans, La 70118</a:t>
            </a:r>
          </a:p>
          <a:p>
            <a:pPr algn="ctr" eaLnBrk="1" hangingPunct="1">
              <a:buFontTx/>
              <a:buNone/>
            </a:pPr>
            <a:r>
              <a:rPr lang="en-US" altLang="en-US" sz="3200" b="1" dirty="0" err="1" smtClean="0"/>
              <a:t>Myron.Katz</a:t>
            </a:r>
            <a:r>
              <a:rPr lang="en-US" altLang="en-US" sz="3200" b="1" dirty="0" smtClean="0"/>
              <a:t>@</a:t>
            </a:r>
          </a:p>
          <a:p>
            <a:pPr algn="ctr" eaLnBrk="1" hangingPunct="1">
              <a:buFontTx/>
              <a:buNone/>
            </a:pPr>
            <a:r>
              <a:rPr lang="en-US" altLang="en-US" sz="3200" b="1" dirty="0" smtClean="0"/>
              <a:t>EnergyRater.com</a:t>
            </a:r>
          </a:p>
        </p:txBody>
      </p:sp>
      <p:sp>
        <p:nvSpPr>
          <p:cNvPr id="3" name="Rectangle 2"/>
          <p:cNvSpPr>
            <a:spLocks noChangeArrowheads="1"/>
          </p:cNvSpPr>
          <p:nvPr/>
        </p:nvSpPr>
        <p:spPr bwMode="auto">
          <a:xfrm>
            <a:off x="6190734" y="1285807"/>
            <a:ext cx="425072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chemeClr val="tx1"/>
                </a:solidFill>
                <a:effectLst/>
                <a:ea typeface="Times New Roman" panose="02020603050405020304" pitchFamily="18" charset="0"/>
              </a:rPr>
              <a:t>See</a:t>
            </a:r>
            <a:r>
              <a:rPr kumimoji="0" lang="en-US" altLang="en-US" sz="3600" b="0" i="0" u="none" strike="noStrike" cap="none" normalizeH="0" baseline="0" dirty="0" smtClean="0">
                <a:ln>
                  <a:noFill/>
                </a:ln>
                <a:solidFill>
                  <a:schemeClr val="tx1"/>
                </a:solidFill>
                <a:effectLst/>
                <a:ea typeface="Times New Roman" panose="02020603050405020304" pitchFamily="18" charset="0"/>
              </a:rPr>
              <a:t> </a:t>
            </a:r>
            <a:r>
              <a:rPr kumimoji="0" lang="en-US" altLang="en-US" sz="3600" b="0" i="0" u="sng" strike="noStrike" cap="none" normalizeH="0" baseline="0" dirty="0" smtClean="0">
                <a:ln>
                  <a:noFill/>
                </a:ln>
                <a:solidFill>
                  <a:srgbClr val="0070C0"/>
                </a:solidFill>
                <a:effectLst/>
                <a:ea typeface="Times New Roman" panose="02020603050405020304" pitchFamily="18" charset="0"/>
              </a:rPr>
              <a:t>www.facebook.com/Customer-Lowered-Electricity-Price-CLEP-968877309871636/ </a:t>
            </a:r>
            <a:r>
              <a:rPr kumimoji="0" lang="en-US" altLang="en-US" sz="3600" b="1" i="0" u="none" strike="noStrike" cap="none" normalizeH="0" baseline="0" dirty="0" smtClean="0">
                <a:ln>
                  <a:noFill/>
                </a:ln>
                <a:solidFill>
                  <a:schemeClr val="tx1"/>
                </a:solidFill>
                <a:effectLst/>
                <a:ea typeface="Times New Roman" panose="02020603050405020304" pitchFamily="18" charset="0"/>
              </a:rPr>
              <a:t>for an earlier description of CLEP</a:t>
            </a:r>
            <a:r>
              <a:rPr kumimoji="0" lang="en-US" altLang="en-US" sz="3600" b="1"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3123481551"/>
      </p:ext>
    </p:extLst>
  </p:cSld>
  <p:clrMapOvr>
    <a:masterClrMapping/>
  </p:clrMapOvr>
  <mc:AlternateContent xmlns:mc="http://schemas.openxmlformats.org/markup-compatibility/2006" xmlns:p14="http://schemas.microsoft.com/office/powerpoint/2010/main">
    <mc:Choice Requires="p14">
      <p:transition spd="slow" p14:dur="2000" advTm="211"/>
    </mc:Choice>
    <mc:Fallback xmlns="">
      <p:transition spd="slow" advTm="211"/>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584"/>
            <a:ext cx="12136166" cy="634223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05381548"/>
      </p:ext>
    </p:extLst>
  </p:cSld>
  <p:clrMapOvr>
    <a:masterClrMapping/>
  </p:clrMapOvr>
  <mc:AlternateContent xmlns:mc="http://schemas.openxmlformats.org/markup-compatibility/2006" xmlns:p14="http://schemas.microsoft.com/office/powerpoint/2010/main">
    <mc:Choice Requires="p14">
      <p:transition spd="slow" p14:dur="2000" advTm="344"/>
    </mc:Choice>
    <mc:Fallback xmlns="">
      <p:transition spd="slow" advTm="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199" y="197963"/>
            <a:ext cx="11632758" cy="5975482"/>
          </a:xfrm>
          <a:prstGeom prst="rect">
            <a:avLst/>
          </a:prstGeom>
        </p:spPr>
        <p:txBody>
          <a:bodyPr wrap="square">
            <a:spAutoFit/>
          </a:bodyPr>
          <a:lstStyle/>
          <a:p>
            <a:pPr>
              <a:lnSpc>
                <a:spcPct val="95000"/>
              </a:lnSpc>
              <a:tabLst>
                <a:tab pos="-914400" algn="l"/>
                <a:tab pos="-457200" algn="l"/>
                <a:tab pos="0" algn="l"/>
                <a:tab pos="457200" algn="l"/>
                <a:tab pos="685800" algn="l"/>
                <a:tab pos="1371600" algn="l"/>
              </a:tabLst>
            </a:pPr>
            <a:r>
              <a:rPr lang="en-US" sz="3200" dirty="0" smtClean="0"/>
              <a:t>			Talk Outline:   </a:t>
            </a:r>
          </a:p>
          <a:p>
            <a:pPr algn="ctr">
              <a:lnSpc>
                <a:spcPct val="95000"/>
              </a:lnSpc>
              <a:tabLst>
                <a:tab pos="-914400" algn="l"/>
                <a:tab pos="-457200" algn="l"/>
                <a:tab pos="0" algn="l"/>
                <a:tab pos="457200" algn="l"/>
                <a:tab pos="685800" algn="l"/>
                <a:tab pos="1371600" algn="l"/>
              </a:tabLst>
            </a:pPr>
            <a:r>
              <a:rPr lang="en-US" sz="3400" b="1" dirty="0">
                <a:latin typeface="Tw Cen MT Condensed Extra Bold" panose="020B0803020202020204" pitchFamily="34" charset="0"/>
              </a:rPr>
              <a:t>IMPROVE THE ECONOMY WHILE CUTTING CARBON EMISSIONS</a:t>
            </a:r>
          </a:p>
          <a:p>
            <a:pPr algn="ctr">
              <a:lnSpc>
                <a:spcPct val="95000"/>
              </a:lnSpc>
              <a:tabLst>
                <a:tab pos="-914400" algn="l"/>
                <a:tab pos="-457200" algn="l"/>
                <a:tab pos="0" algn="l"/>
                <a:tab pos="457200" algn="l"/>
                <a:tab pos="685800" algn="l"/>
                <a:tab pos="1371600" algn="l"/>
              </a:tabLst>
            </a:pPr>
            <a:r>
              <a:rPr lang="en-US" sz="800" i="1" dirty="0" smtClean="0">
                <a:latin typeface="Times New Roman" panose="02020603050405020304" pitchFamily="18" charset="0"/>
                <a:cs typeface="Times New Roman" panose="02020603050405020304" pitchFamily="18" charset="0"/>
              </a:rPr>
              <a:t> </a:t>
            </a:r>
          </a:p>
          <a:p>
            <a:pPr algn="ctr"/>
            <a:r>
              <a:rPr lang="en-US" sz="3600" b="1" dirty="0" smtClean="0">
                <a:latin typeface="Times New Roman" panose="02020603050405020304" pitchFamily="18" charset="0"/>
                <a:cs typeface="Times New Roman" panose="02020603050405020304" pitchFamily="18" charset="0"/>
              </a:rPr>
              <a:t>Part </a:t>
            </a:r>
            <a:r>
              <a:rPr lang="en-US" sz="3600" b="1" dirty="0">
                <a:latin typeface="Times New Roman" panose="02020603050405020304" pitchFamily="18" charset="0"/>
                <a:cs typeface="Times New Roman" panose="02020603050405020304" pitchFamily="18" charset="0"/>
              </a:rPr>
              <a:t>2. </a:t>
            </a:r>
            <a:r>
              <a:rPr lang="en-US" sz="3600" b="1" dirty="0" smtClean="0">
                <a:latin typeface="Times New Roman" panose="02020603050405020304" pitchFamily="18" charset="0"/>
                <a:cs typeface="Times New Roman" panose="02020603050405020304" pitchFamily="18" charset="0"/>
              </a:rPr>
              <a:t>Customer-Lowered </a:t>
            </a:r>
            <a:r>
              <a:rPr lang="en-US" sz="3600" b="1" dirty="0">
                <a:latin typeface="Times New Roman" panose="02020603050405020304" pitchFamily="18" charset="0"/>
                <a:cs typeface="Times New Roman" panose="02020603050405020304" pitchFamily="18" charset="0"/>
              </a:rPr>
              <a:t>Electricity Price </a:t>
            </a:r>
            <a:r>
              <a:rPr lang="en-US" sz="3600" b="1" dirty="0" smtClean="0">
                <a:latin typeface="Times New Roman" panose="02020603050405020304" pitchFamily="18" charset="0"/>
                <a:cs typeface="Times New Roman" panose="02020603050405020304" pitchFamily="18" charset="0"/>
              </a:rPr>
              <a:t>(CLEP)</a:t>
            </a:r>
          </a:p>
          <a:p>
            <a:pPr algn="ctr"/>
            <a:endParaRPr lang="en-US" sz="2800" i="1" dirty="0" smtClean="0"/>
          </a:p>
          <a:p>
            <a:pPr marL="1028700" lvl="1" indent="-571500" algn="just">
              <a:spcAft>
                <a:spcPts val="600"/>
              </a:spcAft>
              <a:buFont typeface="+mj-lt"/>
              <a:buAutoNum type="romanUcPeriod"/>
              <a:tabLst>
                <a:tab pos="-914400" algn="l"/>
                <a:tab pos="-457200" algn="l"/>
                <a:tab pos="0" algn="l"/>
                <a:tab pos="457200" algn="l"/>
                <a:tab pos="685800" algn="l"/>
                <a:tab pos="1371600" algn="l"/>
              </a:tabLst>
            </a:pPr>
            <a:r>
              <a:rPr lang="en-US" sz="3500" b="1" dirty="0" smtClean="0"/>
              <a:t> </a:t>
            </a:r>
            <a:r>
              <a:rPr lang="en-US" sz="3500" dirty="0"/>
              <a:t>Good Utility </a:t>
            </a:r>
            <a:r>
              <a:rPr lang="en-US" sz="3500" dirty="0" smtClean="0"/>
              <a:t>Design avoids </a:t>
            </a:r>
            <a:r>
              <a:rPr lang="en-US" sz="3500" dirty="0"/>
              <a:t>25% of US’s </a:t>
            </a:r>
            <a:r>
              <a:rPr lang="en-US" sz="3500" dirty="0" smtClean="0"/>
              <a:t>Carbon </a:t>
            </a:r>
            <a:r>
              <a:rPr lang="en-US" sz="3500" dirty="0"/>
              <a:t>Emissions</a:t>
            </a:r>
            <a:endParaRPr lang="en-US" sz="3500" b="1" dirty="0" smtClean="0"/>
          </a:p>
          <a:p>
            <a:pPr lvl="1" algn="ctr">
              <a:spcAft>
                <a:spcPts val="600"/>
              </a:spcAft>
              <a:tabLst>
                <a:tab pos="-914400" algn="l"/>
                <a:tab pos="-457200" algn="l"/>
                <a:tab pos="0" algn="l"/>
                <a:tab pos="457200" algn="l"/>
                <a:tab pos="685800" algn="l"/>
                <a:tab pos="1371600" algn="l"/>
              </a:tabLst>
            </a:pPr>
            <a:r>
              <a:rPr lang="en-US" sz="3500" u="sng" dirty="0" smtClean="0"/>
              <a:t>CLEP </a:t>
            </a:r>
            <a:r>
              <a:rPr lang="en-US" sz="3500" u="sng" dirty="0"/>
              <a:t>can significantly improve utility </a:t>
            </a:r>
            <a:r>
              <a:rPr lang="en-US" sz="3500" u="sng" dirty="0" smtClean="0"/>
              <a:t>design</a:t>
            </a:r>
            <a:endParaRPr lang="en-US" sz="3500" b="1" dirty="0" smtClean="0"/>
          </a:p>
          <a:p>
            <a:pPr lvl="1" algn="just">
              <a:spcAft>
                <a:spcPts val="600"/>
              </a:spcAft>
              <a:tabLst>
                <a:tab pos="-914400" algn="l"/>
                <a:tab pos="-457200" algn="l"/>
                <a:tab pos="0" algn="l"/>
                <a:tab pos="457200" algn="l"/>
                <a:tab pos="685800" algn="l"/>
                <a:tab pos="1371600" algn="l"/>
              </a:tabLst>
            </a:pPr>
            <a:endParaRPr lang="en-US" sz="800" b="1" dirty="0" smtClean="0"/>
          </a:p>
          <a:p>
            <a:pPr marL="1028700" lvl="1" indent="-571500">
              <a:spcAft>
                <a:spcPts val="600"/>
              </a:spcAft>
              <a:buAutoNum type="romanUcPeriod" startAt="2"/>
              <a:tabLst>
                <a:tab pos="-914400" algn="l"/>
                <a:tab pos="-457200" algn="l"/>
                <a:tab pos="0" algn="l"/>
                <a:tab pos="457200" algn="l"/>
                <a:tab pos="685800" algn="l"/>
                <a:tab pos="1371600" algn="l"/>
              </a:tabLst>
            </a:pPr>
            <a:r>
              <a:rPr lang="en-US" sz="3500" b="1" dirty="0" smtClean="0"/>
              <a:t> </a:t>
            </a:r>
            <a:r>
              <a:rPr lang="en-US" sz="3500" dirty="0" smtClean="0"/>
              <a:t>What is CLEP?        Why is it so defined?       </a:t>
            </a:r>
          </a:p>
          <a:p>
            <a:pPr lvl="1">
              <a:spcAft>
                <a:spcPts val="600"/>
              </a:spcAft>
              <a:tabLst>
                <a:tab pos="-914400" algn="l"/>
                <a:tab pos="-457200" algn="l"/>
                <a:tab pos="0" algn="l"/>
                <a:tab pos="457200" algn="l"/>
                <a:tab pos="685800" algn="l"/>
                <a:tab pos="1371600" algn="l"/>
              </a:tabLst>
            </a:pPr>
            <a:r>
              <a:rPr lang="en-US" sz="3500" dirty="0" smtClean="0"/>
              <a:t>                     &amp; Why does it cost &lt; $0?</a:t>
            </a:r>
          </a:p>
          <a:p>
            <a:pPr marL="1028700" lvl="1" indent="-571500">
              <a:spcAft>
                <a:spcPts val="600"/>
              </a:spcAft>
              <a:buFont typeface="+mj-lt"/>
              <a:buAutoNum type="romanUcPeriod"/>
            </a:pPr>
            <a:r>
              <a:rPr lang="en-US" sz="3500" dirty="0" smtClean="0"/>
              <a:t> CLEP </a:t>
            </a:r>
            <a:r>
              <a:rPr lang="en-US" sz="3500" dirty="0"/>
              <a:t>in action with worked examples</a:t>
            </a:r>
          </a:p>
          <a:p>
            <a:pPr marL="1028700" lvl="1" indent="-571500">
              <a:spcAft>
                <a:spcPts val="600"/>
              </a:spcAft>
              <a:buFont typeface="+mj-lt"/>
              <a:buAutoNum type="romanUcPeriod"/>
            </a:pPr>
            <a:r>
              <a:rPr lang="en-US" sz="3500" dirty="0" smtClean="0"/>
              <a:t> Benefits of CLEP</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810433"/>
      </p:ext>
    </p:extLst>
  </p:cSld>
  <p:clrMapOvr>
    <a:masterClrMapping/>
  </p:clrMapOvr>
  <mc:AlternateContent xmlns:mc="http://schemas.openxmlformats.org/markup-compatibility/2006" xmlns:p14="http://schemas.microsoft.com/office/powerpoint/2010/main">
    <mc:Choice Requires="p14">
      <p:transition spd="slow" p14:dur="2000" advTm="449"/>
    </mc:Choice>
    <mc:Fallback xmlns="">
      <p:transition spd="slow" advTm="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67" y="365125"/>
            <a:ext cx="11425287" cy="1325563"/>
          </a:xfrm>
        </p:spPr>
        <p:txBody>
          <a:bodyPr>
            <a:normAutofit/>
          </a:bodyPr>
          <a:lstStyle/>
          <a:p>
            <a:r>
              <a:rPr lang="en-US" sz="4000" b="1" dirty="0" smtClean="0">
                <a:latin typeface="Tw Cen MT Condensed Extra Bold" panose="020B0803020202020204" pitchFamily="34" charset="0"/>
              </a:rPr>
              <a:t>Good Utility Design Reduces </a:t>
            </a:r>
            <a:r>
              <a:rPr lang="en-US" b="1" dirty="0" smtClean="0">
                <a:latin typeface="Tw Cen MT Condensed Extra Bold" panose="020B0803020202020204" pitchFamily="34" charset="0"/>
              </a:rPr>
              <a:t>¼</a:t>
            </a:r>
            <a:r>
              <a:rPr lang="en-US" sz="4000" b="1" dirty="0" smtClean="0">
                <a:latin typeface="Tw Cen MT Condensed Extra Bold" panose="020B0803020202020204" pitchFamily="34" charset="0"/>
              </a:rPr>
              <a:t> of US’s Carbon Emissions</a:t>
            </a:r>
            <a:endParaRPr lang="en-US" sz="4000" b="1" dirty="0">
              <a:latin typeface="Tw Cen MT Condensed Extra Bold" panose="020B0803020202020204" pitchFamily="34" charset="0"/>
            </a:endParaRPr>
          </a:p>
        </p:txBody>
      </p:sp>
      <p:sp>
        <p:nvSpPr>
          <p:cNvPr id="3" name="Content Placeholder 2"/>
          <p:cNvSpPr>
            <a:spLocks noGrp="1"/>
          </p:cNvSpPr>
          <p:nvPr>
            <p:ph idx="1"/>
          </p:nvPr>
        </p:nvSpPr>
        <p:spPr>
          <a:xfrm>
            <a:off x="729049" y="1825625"/>
            <a:ext cx="11009869" cy="4351338"/>
          </a:xfrm>
        </p:spPr>
        <p:txBody>
          <a:bodyPr>
            <a:noAutofit/>
          </a:bodyPr>
          <a:lstStyle/>
          <a:p>
            <a:r>
              <a:rPr lang="en-US" sz="3200" dirty="0" smtClean="0"/>
              <a:t>Optimal Utility Design minimizes the cost to get Electricity</a:t>
            </a:r>
          </a:p>
          <a:p>
            <a:r>
              <a:rPr lang="en-US" sz="3200" dirty="0" smtClean="0"/>
              <a:t>High Electricity Price is Highly Correlated with High Carbon Content</a:t>
            </a:r>
          </a:p>
          <a:p>
            <a:r>
              <a:rPr lang="en-US" sz="3200" dirty="0" smtClean="0"/>
              <a:t>Electricity Generators Produce 29% of US’s Carbon Emissions</a:t>
            </a:r>
            <a:endParaRPr lang="en-US" sz="1200" dirty="0" smtClean="0"/>
          </a:p>
          <a:p>
            <a:endParaRPr lang="en-US" sz="1200" dirty="0"/>
          </a:p>
          <a:p>
            <a:r>
              <a:rPr lang="en-US" sz="3200" dirty="0" smtClean="0"/>
              <a:t>Therefore, </a:t>
            </a:r>
            <a:r>
              <a:rPr lang="en-US" sz="3200" dirty="0"/>
              <a:t>reducing </a:t>
            </a:r>
            <a:r>
              <a:rPr lang="en-US" sz="3600" dirty="0" smtClean="0"/>
              <a:t>¼</a:t>
            </a:r>
            <a:r>
              <a:rPr lang="en-US" sz="3200" dirty="0" smtClean="0"/>
              <a:t> of US’s CO</a:t>
            </a:r>
            <a:r>
              <a:rPr lang="en-US" sz="3200" baseline="-25000" dirty="0" smtClean="0"/>
              <a:t>2</a:t>
            </a:r>
            <a:r>
              <a:rPr lang="en-US" sz="3200" dirty="0" smtClean="0"/>
              <a:t>’s Emissions does not negatively impact the economy; just the opposite is true.</a:t>
            </a:r>
          </a:p>
          <a:p>
            <a:r>
              <a:rPr lang="en-US" sz="3200" dirty="0" smtClean="0"/>
              <a:t>The rest of this talk will show that for no net cost, IDCC can greatly improve utility design in just this way.</a:t>
            </a:r>
            <a:endParaRPr lang="en-US" sz="3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652673282"/>
      </p:ext>
    </p:extLst>
  </p:cSld>
  <p:clrMapOvr>
    <a:masterClrMapping/>
  </p:clrMapOvr>
  <mc:AlternateContent xmlns:mc="http://schemas.openxmlformats.org/markup-compatibility/2006" xmlns:p14="http://schemas.microsoft.com/office/powerpoint/2010/main">
    <mc:Choice Requires="p14">
      <p:transition spd="slow" p14:dur="2000" advTm="47"/>
    </mc:Choice>
    <mc:Fallback xmlns="">
      <p:transition spd="slow" advTm="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7685" y="1110343"/>
            <a:ext cx="10058400" cy="4154984"/>
          </a:xfrm>
          <a:prstGeom prst="rect">
            <a:avLst/>
          </a:prstGeom>
          <a:noFill/>
        </p:spPr>
        <p:txBody>
          <a:bodyPr wrap="square" rtlCol="0">
            <a:spAutoFit/>
          </a:bodyPr>
          <a:lstStyle/>
          <a:p>
            <a:pPr algn="ctr"/>
            <a:r>
              <a:rPr lang="en-US" sz="8800" dirty="0"/>
              <a:t>Electricity Generators</a:t>
            </a:r>
          </a:p>
          <a:p>
            <a:pPr algn="ctr"/>
            <a:r>
              <a:rPr lang="en-US" sz="8800" dirty="0" smtClean="0"/>
              <a:t>Produce 29</a:t>
            </a:r>
            <a:r>
              <a:rPr lang="en-US" sz="8800" dirty="0"/>
              <a:t>% </a:t>
            </a:r>
            <a:r>
              <a:rPr lang="en-US" sz="8800" dirty="0" smtClean="0"/>
              <a:t>of </a:t>
            </a:r>
          </a:p>
          <a:p>
            <a:pPr algn="ctr"/>
            <a:r>
              <a:rPr lang="en-US" sz="8800" dirty="0" smtClean="0"/>
              <a:t>US’s CO</a:t>
            </a:r>
            <a:r>
              <a:rPr lang="en-US" sz="8800" baseline="-25000" dirty="0" smtClean="0"/>
              <a:t>2 </a:t>
            </a:r>
            <a:r>
              <a:rPr lang="en-US" sz="8800" dirty="0"/>
              <a:t>Emissions</a:t>
            </a:r>
            <a:endParaRPr lang="en-US" sz="8800" baseline="-25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829134321"/>
      </p:ext>
    </p:extLst>
  </p:cSld>
  <p:clrMapOvr>
    <a:masterClrMapping/>
  </p:clrMapOvr>
  <mc:AlternateContent xmlns:mc="http://schemas.openxmlformats.org/markup-compatibility/2006" xmlns:p14="http://schemas.microsoft.com/office/powerpoint/2010/main">
    <mc:Choice Requires="p14">
      <p:transition spd="slow" p14:dur="2000" advTm="483"/>
    </mc:Choice>
    <mc:Fallback xmlns="">
      <p:transition spd="slow" advTm="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1651085" cy="6956633"/>
          </a:xfrm>
          <a:prstGeom prst="rect">
            <a:avLst/>
          </a:prstGeom>
        </p:spPr>
      </p:pic>
      <p:sp>
        <p:nvSpPr>
          <p:cNvPr id="2" name="Title 1"/>
          <p:cNvSpPr>
            <a:spLocks noGrp="1"/>
          </p:cNvSpPr>
          <p:nvPr>
            <p:ph type="title"/>
          </p:nvPr>
        </p:nvSpPr>
        <p:spPr>
          <a:xfrm>
            <a:off x="1264790" y="149316"/>
            <a:ext cx="4560752" cy="5212079"/>
          </a:xfrm>
        </p:spPr>
        <p:txBody>
          <a:bodyPr>
            <a:normAutofit/>
          </a:bodyPr>
          <a:lstStyle/>
          <a:p>
            <a:pPr algn="ctr"/>
            <a:r>
              <a:rPr lang="en-US" b="1" dirty="0" smtClean="0">
                <a:latin typeface="+mn-lt"/>
                <a:cs typeface="Times New Roman" panose="02020603050405020304" pitchFamily="18" charset="0"/>
              </a:rPr>
              <a:t>Wholesale </a:t>
            </a:r>
            <a:r>
              <a:rPr lang="en-US" b="1" dirty="0">
                <a:latin typeface="+mn-lt"/>
                <a:cs typeface="Times New Roman" panose="02020603050405020304" pitchFamily="18" charset="0"/>
              </a:rPr>
              <a:t>Electricity </a:t>
            </a:r>
            <a:r>
              <a:rPr lang="en-US" b="1" dirty="0" smtClean="0">
                <a:latin typeface="+mn-lt"/>
                <a:cs typeface="Times New Roman" panose="02020603050405020304" pitchFamily="18" charset="0"/>
              </a:rPr>
              <a:t>Price is </a:t>
            </a:r>
            <a:br>
              <a:rPr lang="en-US" b="1" dirty="0" smtClean="0">
                <a:latin typeface="+mn-lt"/>
                <a:cs typeface="Times New Roman" panose="02020603050405020304" pitchFamily="18" charset="0"/>
              </a:rPr>
            </a:br>
            <a:r>
              <a:rPr lang="en-US" b="1" dirty="0" smtClean="0">
                <a:latin typeface="+mn-lt"/>
                <a:cs typeface="Times New Roman" panose="02020603050405020304" pitchFamily="18" charset="0"/>
              </a:rPr>
              <a:t>Highly Correlated</a:t>
            </a:r>
            <a:br>
              <a:rPr lang="en-US" b="1" dirty="0" smtClean="0">
                <a:latin typeface="+mn-lt"/>
                <a:cs typeface="Times New Roman" panose="02020603050405020304" pitchFamily="18" charset="0"/>
              </a:rPr>
            </a:br>
            <a:r>
              <a:rPr lang="en-US" b="1" dirty="0">
                <a:latin typeface="+mn-lt"/>
                <a:cs typeface="Times New Roman" panose="02020603050405020304" pitchFamily="18" charset="0"/>
              </a:rPr>
              <a:t/>
            </a:r>
            <a:br>
              <a:rPr lang="en-US" b="1" dirty="0">
                <a:latin typeface="+mn-lt"/>
                <a:cs typeface="Times New Roman" panose="02020603050405020304" pitchFamily="18" charset="0"/>
              </a:rPr>
            </a:br>
            <a:r>
              <a:rPr lang="en-US" b="1" dirty="0" smtClean="0">
                <a:latin typeface="+mn-lt"/>
                <a:cs typeface="Times New Roman" panose="02020603050405020304" pitchFamily="18" charset="0"/>
              </a:rPr>
              <a:t> </a:t>
            </a:r>
            <a:br>
              <a:rPr lang="en-US" b="1" dirty="0" smtClean="0">
                <a:latin typeface="+mn-lt"/>
                <a:cs typeface="Times New Roman" panose="02020603050405020304" pitchFamily="18" charset="0"/>
              </a:rPr>
            </a:br>
            <a:r>
              <a:rPr lang="en-US" b="1" dirty="0" smtClean="0">
                <a:latin typeface="+mn-lt"/>
                <a:cs typeface="Times New Roman" panose="02020603050405020304" pitchFamily="18" charset="0"/>
              </a:rPr>
              <a:t>to </a:t>
            </a:r>
            <a:r>
              <a:rPr lang="en-US" b="1" dirty="0" smtClean="0">
                <a:latin typeface="+mn-lt"/>
                <a:cs typeface="Times New Roman" panose="02020603050405020304" pitchFamily="18" charset="0"/>
                <a:sym typeface="Wingdings" panose="05000000000000000000" pitchFamily="2" charset="2"/>
              </a:rPr>
              <a:t>  </a:t>
            </a:r>
            <a:br>
              <a:rPr lang="en-US" b="1" dirty="0" smtClean="0">
                <a:latin typeface="+mn-lt"/>
                <a:cs typeface="Times New Roman" panose="02020603050405020304" pitchFamily="18" charset="0"/>
                <a:sym typeface="Wingdings" panose="05000000000000000000" pitchFamily="2" charset="2"/>
              </a:rPr>
            </a:br>
            <a:r>
              <a:rPr lang="en-US" b="1" dirty="0" smtClean="0">
                <a:latin typeface="+mn-lt"/>
                <a:cs typeface="Times New Roman" panose="02020603050405020304" pitchFamily="18" charset="0"/>
              </a:rPr>
              <a:t>Carbon Content</a:t>
            </a:r>
            <a:endParaRPr lang="en-US" b="1" dirty="0">
              <a:latin typeface="+mn-lt"/>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452100923"/>
      </p:ext>
    </p:extLst>
  </p:cSld>
  <p:clrMapOvr>
    <a:masterClrMapping/>
  </p:clrMapOvr>
  <mc:AlternateContent xmlns:mc="http://schemas.openxmlformats.org/markup-compatibility/2006" xmlns:p14="http://schemas.microsoft.com/office/powerpoint/2010/main">
    <mc:Choice Requires="p14">
      <p:transition spd="slow" p14:dur="2000" advTm="349"/>
    </mc:Choice>
    <mc:Fallback xmlns="">
      <p:transition spd="slow" advTm="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344" y="495063"/>
            <a:ext cx="5265655" cy="40215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9213" y="4345530"/>
            <a:ext cx="2817987" cy="230110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307" y="970349"/>
            <a:ext cx="2787650" cy="5547281"/>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0860" y="970349"/>
            <a:ext cx="3481440" cy="5547281"/>
          </a:xfrm>
          <a:prstGeom prst="rect">
            <a:avLst/>
          </a:prstGeom>
        </p:spPr>
      </p:pic>
      <p:sp>
        <p:nvSpPr>
          <p:cNvPr id="2" name="TextBox 1"/>
          <p:cNvSpPr txBox="1"/>
          <p:nvPr/>
        </p:nvSpPr>
        <p:spPr>
          <a:xfrm>
            <a:off x="747423" y="159367"/>
            <a:ext cx="11012778" cy="1754326"/>
          </a:xfrm>
          <a:prstGeom prst="rect">
            <a:avLst/>
          </a:prstGeom>
          <a:noFill/>
        </p:spPr>
        <p:txBody>
          <a:bodyPr wrap="square" rtlCol="0">
            <a:spAutoFit/>
          </a:bodyPr>
          <a:lstStyle/>
          <a:p>
            <a:pPr algn="ctr"/>
            <a:r>
              <a:rPr lang="en-US" sz="4400" dirty="0" smtClean="0">
                <a:solidFill>
                  <a:srgbClr val="FF0000"/>
                </a:solidFill>
                <a:latin typeface="Tw Cen MT Condensed Extra Bold" panose="020B0803020202020204" pitchFamily="34" charset="0"/>
              </a:rPr>
              <a:t>What is Economic Dispatch?</a:t>
            </a:r>
            <a:endParaRPr lang="en-US" sz="1600" dirty="0" smtClean="0">
              <a:solidFill>
                <a:srgbClr val="FF0000"/>
              </a:solidFill>
              <a:latin typeface="Tw Cen MT Condensed Extra Bold" panose="020B0803020202020204" pitchFamily="34" charset="0"/>
            </a:endParaRPr>
          </a:p>
          <a:p>
            <a:r>
              <a:rPr lang="en-US" sz="1600" dirty="0" smtClean="0">
                <a:latin typeface="Tw Cen MT Condensed Extra Bold" panose="020B0803020202020204" pitchFamily="34" charset="0"/>
              </a:rPr>
              <a:t>  </a:t>
            </a:r>
          </a:p>
          <a:p>
            <a:r>
              <a:rPr lang="en-US" sz="4800" dirty="0" smtClean="0">
                <a:latin typeface="Tw Cen MT Condensed Extra Bold" panose="020B0803020202020204" pitchFamily="34" charset="0"/>
              </a:rPr>
              <a:t>   no			 yes</a:t>
            </a:r>
            <a:endParaRPr lang="en-US" sz="4800" dirty="0">
              <a:latin typeface="Tw Cen MT Condensed Extra Bold" panose="020B080302020202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00742483"/>
      </p:ext>
    </p:extLst>
  </p:cSld>
  <p:clrMapOvr>
    <a:masterClrMapping/>
  </p:clrMapOvr>
  <mc:AlternateContent xmlns:mc="http://schemas.openxmlformats.org/markup-compatibility/2006" xmlns:p14="http://schemas.microsoft.com/office/powerpoint/2010/main">
    <mc:Choice Requires="p14">
      <p:transition spd="med" p14:dur="700" advTm="89">
        <p:fade/>
      </p:transition>
    </mc:Choice>
    <mc:Fallback xmlns="">
      <p:transition spd="med" advTm="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0540" y="-6017"/>
            <a:ext cx="2882214" cy="6858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8225" y="0"/>
            <a:ext cx="5340205" cy="6860650"/>
          </a:xfrm>
          <a:prstGeom prst="rect">
            <a:avLst/>
          </a:prstGeom>
        </p:spPr>
      </p:pic>
      <p:sp>
        <p:nvSpPr>
          <p:cNvPr id="3" name="TextBox 2"/>
          <p:cNvSpPr txBox="1"/>
          <p:nvPr/>
        </p:nvSpPr>
        <p:spPr>
          <a:xfrm>
            <a:off x="7691150" y="4738143"/>
            <a:ext cx="1511300" cy="1384995"/>
          </a:xfrm>
          <a:prstGeom prst="rect">
            <a:avLst/>
          </a:prstGeom>
          <a:noFill/>
        </p:spPr>
        <p:txBody>
          <a:bodyPr wrap="square" rtlCol="0">
            <a:spAutoFit/>
          </a:bodyPr>
          <a:lstStyle/>
          <a:p>
            <a:r>
              <a:rPr lang="en-US" sz="2800" dirty="0"/>
              <a:t>MISO on</a:t>
            </a:r>
          </a:p>
          <a:p>
            <a:r>
              <a:rPr lang="en-US" sz="2800" dirty="0"/>
              <a:t>09-11-14</a:t>
            </a:r>
          </a:p>
          <a:p>
            <a:r>
              <a:rPr lang="en-US" sz="2800" dirty="0"/>
              <a:t>@ 01:50</a:t>
            </a:r>
          </a:p>
        </p:txBody>
      </p:sp>
      <p:sp>
        <p:nvSpPr>
          <p:cNvPr id="4" name="TextBox 3"/>
          <p:cNvSpPr txBox="1"/>
          <p:nvPr/>
        </p:nvSpPr>
        <p:spPr>
          <a:xfrm>
            <a:off x="7991560" y="2763836"/>
            <a:ext cx="1760095" cy="523220"/>
          </a:xfrm>
          <a:prstGeom prst="rect">
            <a:avLst/>
          </a:prstGeom>
          <a:noFill/>
        </p:spPr>
        <p:txBody>
          <a:bodyPr wrap="square" rtlCol="0">
            <a:spAutoFit/>
          </a:bodyPr>
          <a:lstStyle/>
          <a:p>
            <a:r>
              <a:rPr lang="en-US" sz="2800" dirty="0"/>
              <a:t>1¢/kWh</a:t>
            </a:r>
          </a:p>
        </p:txBody>
      </p:sp>
      <p:sp>
        <p:nvSpPr>
          <p:cNvPr id="5" name="TextBox 4"/>
          <p:cNvSpPr txBox="1"/>
          <p:nvPr/>
        </p:nvSpPr>
        <p:spPr>
          <a:xfrm>
            <a:off x="8949176" y="3649729"/>
            <a:ext cx="1760095" cy="523220"/>
          </a:xfrm>
          <a:prstGeom prst="rect">
            <a:avLst/>
          </a:prstGeom>
          <a:noFill/>
        </p:spPr>
        <p:txBody>
          <a:bodyPr wrap="square" rtlCol="0">
            <a:spAutoFit/>
          </a:bodyPr>
          <a:lstStyle/>
          <a:p>
            <a:r>
              <a:rPr lang="en-US" sz="2800" dirty="0"/>
              <a:t>3¢/kWh</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16" y="-14684"/>
            <a:ext cx="5511610" cy="6915216"/>
          </a:xfrm>
          <a:prstGeom prst="rect">
            <a:avLst/>
          </a:prstGeom>
        </p:spPr>
      </p:pic>
      <p:sp>
        <p:nvSpPr>
          <p:cNvPr id="11" name="TextBox 10"/>
          <p:cNvSpPr txBox="1"/>
          <p:nvPr/>
        </p:nvSpPr>
        <p:spPr>
          <a:xfrm>
            <a:off x="3820294" y="0"/>
            <a:ext cx="1760095" cy="523220"/>
          </a:xfrm>
          <a:prstGeom prst="rect">
            <a:avLst/>
          </a:prstGeom>
          <a:noFill/>
        </p:spPr>
        <p:txBody>
          <a:bodyPr wrap="square" rtlCol="0">
            <a:spAutoFit/>
          </a:bodyPr>
          <a:lstStyle/>
          <a:p>
            <a:r>
              <a:rPr lang="en-US" sz="2800" dirty="0"/>
              <a:t>1¢/kWh</a:t>
            </a:r>
          </a:p>
        </p:txBody>
      </p:sp>
      <p:sp>
        <p:nvSpPr>
          <p:cNvPr id="13" name="TextBox 12"/>
          <p:cNvSpPr txBox="1"/>
          <p:nvPr/>
        </p:nvSpPr>
        <p:spPr>
          <a:xfrm>
            <a:off x="4064085" y="4698321"/>
            <a:ext cx="1683895" cy="523220"/>
          </a:xfrm>
          <a:prstGeom prst="rect">
            <a:avLst/>
          </a:prstGeom>
          <a:noFill/>
        </p:spPr>
        <p:txBody>
          <a:bodyPr wrap="square" rtlCol="0">
            <a:spAutoFit/>
          </a:bodyPr>
          <a:lstStyle/>
          <a:p>
            <a:r>
              <a:rPr lang="en-US" sz="2800" dirty="0"/>
              <a:t>25¢/kWh</a:t>
            </a:r>
          </a:p>
        </p:txBody>
      </p:sp>
      <p:sp>
        <p:nvSpPr>
          <p:cNvPr id="14" name="TextBox 13"/>
          <p:cNvSpPr txBox="1"/>
          <p:nvPr/>
        </p:nvSpPr>
        <p:spPr>
          <a:xfrm>
            <a:off x="909148" y="4743683"/>
            <a:ext cx="1612900" cy="1384995"/>
          </a:xfrm>
          <a:prstGeom prst="rect">
            <a:avLst/>
          </a:prstGeom>
          <a:noFill/>
        </p:spPr>
        <p:txBody>
          <a:bodyPr wrap="square" rtlCol="0">
            <a:spAutoFit/>
          </a:bodyPr>
          <a:lstStyle/>
          <a:p>
            <a:r>
              <a:rPr lang="en-US" sz="2800" dirty="0">
                <a:latin typeface="Calibri" panose="020F0502020204030204" pitchFamily="34" charset="0"/>
              </a:rPr>
              <a:t>MISO on </a:t>
            </a:r>
          </a:p>
          <a:p>
            <a:r>
              <a:rPr lang="en-US" sz="2800" dirty="0">
                <a:latin typeface="Calibri" panose="020F0502020204030204" pitchFamily="34" charset="0"/>
              </a:rPr>
              <a:t>09-10-14</a:t>
            </a:r>
          </a:p>
          <a:p>
            <a:r>
              <a:rPr lang="en-US" sz="2800" dirty="0">
                <a:latin typeface="Calibri" panose="020F0502020204030204" pitchFamily="34" charset="0"/>
              </a:rPr>
              <a:t>@18:10</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64690400"/>
      </p:ext>
    </p:extLst>
  </p:cSld>
  <p:clrMapOvr>
    <a:masterClrMapping/>
  </p:clrMapOvr>
  <mc:AlternateContent xmlns:mc="http://schemas.openxmlformats.org/markup-compatibility/2006" xmlns:p14="http://schemas.microsoft.com/office/powerpoint/2010/main">
    <mc:Choice Requires="p14">
      <p:transition spd="med" p14:dur="700" advTm="65">
        <p:fade/>
      </p:transition>
    </mc:Choice>
    <mc:Fallback xmlns="">
      <p:transition spd="med" advTm="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03358" y="-118439"/>
            <a:ext cx="6956526" cy="6980882"/>
          </a:xfrm>
        </p:spPr>
      </p:pic>
      <p:sp>
        <p:nvSpPr>
          <p:cNvPr id="6" name="Rectangle 5"/>
          <p:cNvSpPr/>
          <p:nvPr/>
        </p:nvSpPr>
        <p:spPr>
          <a:xfrm>
            <a:off x="2758190" y="427973"/>
            <a:ext cx="6518814" cy="2308324"/>
          </a:xfrm>
          <a:prstGeom prst="rect">
            <a:avLst/>
          </a:prstGeom>
        </p:spPr>
        <p:txBody>
          <a:bodyPr wrap="square">
            <a:spAutoFit/>
          </a:bodyPr>
          <a:lstStyle/>
          <a:p>
            <a:r>
              <a:rPr lang="en-US" sz="3600" dirty="0" smtClean="0">
                <a:latin typeface="Tw Cen MT" panose="020B0602020104020603" pitchFamily="34" charset="0"/>
                <a:ea typeface="Times New Roman" panose="02020603050405020304" pitchFamily="18" charset="0"/>
              </a:rPr>
              <a:t>  Change tracks by switching the </a:t>
            </a:r>
            <a:r>
              <a:rPr lang="en-US" sz="3600" dirty="0">
                <a:latin typeface="Tw Cen MT" panose="020B0602020104020603" pitchFamily="34" charset="0"/>
                <a:ea typeface="Times New Roman" panose="02020603050405020304" pitchFamily="18" charset="0"/>
              </a:rPr>
              <a:t>goal </a:t>
            </a:r>
            <a:r>
              <a:rPr lang="en-US" sz="3600" dirty="0" smtClean="0">
                <a:latin typeface="Tw Cen MT" panose="020B0602020104020603" pitchFamily="34" charset="0"/>
                <a:ea typeface="Times New Roman" panose="02020603050405020304" pitchFamily="18" charset="0"/>
              </a:rPr>
              <a:t>from </a:t>
            </a:r>
            <a:r>
              <a:rPr lang="en-US" sz="3600" b="1" i="1" dirty="0" smtClean="0">
                <a:latin typeface="Tw Cen MT" panose="020B0602020104020603" pitchFamily="34" charset="0"/>
                <a:ea typeface="Times New Roman" panose="02020603050405020304" pitchFamily="18" charset="0"/>
              </a:rPr>
              <a:t>Energy Efficiency </a:t>
            </a:r>
            <a:r>
              <a:rPr lang="en-US" sz="3600" dirty="0" smtClean="0">
                <a:latin typeface="Tw Cen MT" panose="020B0602020104020603" pitchFamily="34" charset="0"/>
                <a:ea typeface="Times New Roman" panose="02020603050405020304" pitchFamily="18" charset="0"/>
              </a:rPr>
              <a:t>(using fewer kWh) to </a:t>
            </a:r>
            <a:r>
              <a:rPr lang="en-US" sz="3600" b="1" i="1" dirty="0" smtClean="0">
                <a:latin typeface="Tw Cen MT" panose="020B0602020104020603" pitchFamily="34" charset="0"/>
                <a:ea typeface="Times New Roman" panose="02020603050405020304" pitchFamily="18" charset="0"/>
              </a:rPr>
              <a:t>Primary Energy Conservation </a:t>
            </a:r>
            <a:r>
              <a:rPr lang="en-US" sz="3600" dirty="0" smtClean="0">
                <a:latin typeface="Tw Cen MT" panose="020B0602020104020603" pitchFamily="34" charset="0"/>
                <a:ea typeface="Times New Roman" panose="02020603050405020304" pitchFamily="18" charset="0"/>
              </a:rPr>
              <a:t>(generating </a:t>
            </a:r>
            <a:r>
              <a:rPr lang="en-US" sz="3600" dirty="0">
                <a:latin typeface="Tw Cen MT" panose="020B0602020104020603" pitchFamily="34" charset="0"/>
                <a:ea typeface="Times New Roman" panose="02020603050405020304" pitchFamily="18" charset="0"/>
              </a:rPr>
              <a:t>less </a:t>
            </a:r>
            <a:r>
              <a:rPr lang="en-US" sz="3600" dirty="0" smtClean="0">
                <a:latin typeface="Tw Cen MT" panose="020B0602020104020603" pitchFamily="34" charset="0"/>
                <a:ea typeface="Times New Roman" panose="02020603050405020304" pitchFamily="18" charset="0"/>
              </a:rPr>
              <a:t>CO</a:t>
            </a:r>
            <a:r>
              <a:rPr lang="en-US" sz="3600" baseline="-25000" dirty="0" smtClean="0">
                <a:latin typeface="Tw Cen MT" panose="020B0602020104020603" pitchFamily="34" charset="0"/>
                <a:ea typeface="Times New Roman" panose="02020603050405020304" pitchFamily="18" charset="0"/>
              </a:rPr>
              <a:t>2</a:t>
            </a:r>
            <a:r>
              <a:rPr lang="en-US" sz="3600" dirty="0">
                <a:latin typeface="Tw Cen MT" panose="020B0602020104020603" pitchFamily="34" charset="0"/>
                <a:ea typeface="Times New Roman" panose="02020603050405020304" pitchFamily="18" charset="0"/>
              </a:rPr>
              <a: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453709692"/>
      </p:ext>
    </p:extLst>
  </p:cSld>
  <p:clrMapOvr>
    <a:masterClrMapping/>
  </p:clrMapOvr>
  <mc:AlternateContent xmlns:mc="http://schemas.openxmlformats.org/markup-compatibility/2006" xmlns:p14="http://schemas.microsoft.com/office/powerpoint/2010/main">
    <mc:Choice Requires="p14">
      <p:transition spd="med" p14:dur="700" advTm="312">
        <p:fade/>
      </p:transition>
    </mc:Choice>
    <mc:Fallback xmlns="">
      <p:transition spd="med" advTm="3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1651085" cy="6956633"/>
          </a:xfrm>
          <a:prstGeom prst="rect">
            <a:avLst/>
          </a:prstGeom>
        </p:spPr>
      </p:pic>
      <p:sp>
        <p:nvSpPr>
          <p:cNvPr id="2" name="Title 1"/>
          <p:cNvSpPr>
            <a:spLocks noGrp="1"/>
          </p:cNvSpPr>
          <p:nvPr>
            <p:ph type="title"/>
          </p:nvPr>
        </p:nvSpPr>
        <p:spPr>
          <a:xfrm>
            <a:off x="1264790" y="149316"/>
            <a:ext cx="4560752" cy="5212079"/>
          </a:xfrm>
        </p:spPr>
        <p:txBody>
          <a:bodyPr>
            <a:normAutofit/>
          </a:bodyPr>
          <a:lstStyle/>
          <a:p>
            <a:pPr algn="ctr"/>
            <a:r>
              <a:rPr lang="en-US" b="1" dirty="0" smtClean="0">
                <a:latin typeface="+mn-lt"/>
                <a:cs typeface="Times New Roman" panose="02020603050405020304" pitchFamily="18" charset="0"/>
              </a:rPr>
              <a:t>Wholesale </a:t>
            </a:r>
            <a:r>
              <a:rPr lang="en-US" b="1" dirty="0">
                <a:latin typeface="+mn-lt"/>
                <a:cs typeface="Times New Roman" panose="02020603050405020304" pitchFamily="18" charset="0"/>
              </a:rPr>
              <a:t>Electricity </a:t>
            </a:r>
            <a:r>
              <a:rPr lang="en-US" b="1" dirty="0" smtClean="0">
                <a:latin typeface="+mn-lt"/>
                <a:cs typeface="Times New Roman" panose="02020603050405020304" pitchFamily="18" charset="0"/>
              </a:rPr>
              <a:t>Price is </a:t>
            </a:r>
            <a:br>
              <a:rPr lang="en-US" b="1" dirty="0" smtClean="0">
                <a:latin typeface="+mn-lt"/>
                <a:cs typeface="Times New Roman" panose="02020603050405020304" pitchFamily="18" charset="0"/>
              </a:rPr>
            </a:br>
            <a:r>
              <a:rPr lang="en-US" b="1" dirty="0" smtClean="0">
                <a:latin typeface="+mn-lt"/>
                <a:cs typeface="Times New Roman" panose="02020603050405020304" pitchFamily="18" charset="0"/>
              </a:rPr>
              <a:t>Highly Correlated</a:t>
            </a:r>
            <a:br>
              <a:rPr lang="en-US" b="1" dirty="0" smtClean="0">
                <a:latin typeface="+mn-lt"/>
                <a:cs typeface="Times New Roman" panose="02020603050405020304" pitchFamily="18" charset="0"/>
              </a:rPr>
            </a:br>
            <a:r>
              <a:rPr lang="en-US" b="1" dirty="0">
                <a:latin typeface="+mn-lt"/>
                <a:cs typeface="Times New Roman" panose="02020603050405020304" pitchFamily="18" charset="0"/>
              </a:rPr>
              <a:t/>
            </a:r>
            <a:br>
              <a:rPr lang="en-US" b="1" dirty="0">
                <a:latin typeface="+mn-lt"/>
                <a:cs typeface="Times New Roman" panose="02020603050405020304" pitchFamily="18" charset="0"/>
              </a:rPr>
            </a:br>
            <a:r>
              <a:rPr lang="en-US" b="1" dirty="0" smtClean="0">
                <a:latin typeface="+mn-lt"/>
                <a:cs typeface="Times New Roman" panose="02020603050405020304" pitchFamily="18" charset="0"/>
              </a:rPr>
              <a:t> </a:t>
            </a:r>
            <a:br>
              <a:rPr lang="en-US" b="1" dirty="0" smtClean="0">
                <a:latin typeface="+mn-lt"/>
                <a:cs typeface="Times New Roman" panose="02020603050405020304" pitchFamily="18" charset="0"/>
              </a:rPr>
            </a:br>
            <a:r>
              <a:rPr lang="en-US" b="1" dirty="0" smtClean="0">
                <a:latin typeface="+mn-lt"/>
                <a:cs typeface="Times New Roman" panose="02020603050405020304" pitchFamily="18" charset="0"/>
              </a:rPr>
              <a:t>to </a:t>
            </a:r>
            <a:r>
              <a:rPr lang="en-US" b="1" dirty="0" smtClean="0">
                <a:latin typeface="+mn-lt"/>
                <a:cs typeface="Times New Roman" panose="02020603050405020304" pitchFamily="18" charset="0"/>
                <a:sym typeface="Wingdings" panose="05000000000000000000" pitchFamily="2" charset="2"/>
              </a:rPr>
              <a:t>  </a:t>
            </a:r>
            <a:br>
              <a:rPr lang="en-US" b="1" dirty="0" smtClean="0">
                <a:latin typeface="+mn-lt"/>
                <a:cs typeface="Times New Roman" panose="02020603050405020304" pitchFamily="18" charset="0"/>
                <a:sym typeface="Wingdings" panose="05000000000000000000" pitchFamily="2" charset="2"/>
              </a:rPr>
            </a:br>
            <a:r>
              <a:rPr lang="en-US" b="1" dirty="0" smtClean="0">
                <a:latin typeface="+mn-lt"/>
                <a:cs typeface="Times New Roman" panose="02020603050405020304" pitchFamily="18" charset="0"/>
              </a:rPr>
              <a:t>Carbon Content</a:t>
            </a:r>
            <a:endParaRPr lang="en-US" b="1" dirty="0">
              <a:latin typeface="+mn-lt"/>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76907352"/>
      </p:ext>
    </p:extLst>
  </p:cSld>
  <p:clrMapOvr>
    <a:masterClrMapping/>
  </p:clrMapOvr>
  <mc:AlternateContent xmlns:mc="http://schemas.openxmlformats.org/markup-compatibility/2006" xmlns:p14="http://schemas.microsoft.com/office/powerpoint/2010/main">
    <mc:Choice Requires="p14">
      <p:transition spd="slow" p14:dur="2000" advTm="301"/>
    </mc:Choice>
    <mc:Fallback xmlns="">
      <p:transition spd="slow" advTm="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239" y="42204"/>
            <a:ext cx="8813408" cy="6962591"/>
          </a:xfrm>
        </p:spPr>
      </p:pic>
      <p:sp>
        <p:nvSpPr>
          <p:cNvPr id="3" name="Rectangle 2"/>
          <p:cNvSpPr/>
          <p:nvPr/>
        </p:nvSpPr>
        <p:spPr>
          <a:xfrm>
            <a:off x="-70329" y="357363"/>
            <a:ext cx="11662117" cy="2554545"/>
          </a:xfrm>
          <a:prstGeom prst="rect">
            <a:avLst/>
          </a:prstGeom>
        </p:spPr>
        <p:txBody>
          <a:bodyPr wrap="square">
            <a:spAutoFit/>
          </a:bodyPr>
          <a:lstStyle/>
          <a:p>
            <a:pPr algn="r"/>
            <a:r>
              <a:rPr lang="en-US" sz="4000" b="1" i="1" dirty="0" smtClean="0">
                <a:latin typeface="Tw Cen MT" panose="020B0602020104020603" pitchFamily="34" charset="0"/>
                <a:ea typeface="Times New Roman" panose="02020603050405020304" pitchFamily="18" charset="0"/>
              </a:rPr>
              <a:t>Any </a:t>
            </a:r>
            <a:r>
              <a:rPr lang="en-US" sz="4000" b="1" i="1" dirty="0">
                <a:latin typeface="Tw Cen MT" panose="020B0602020104020603" pitchFamily="34" charset="0"/>
                <a:ea typeface="Times New Roman" panose="02020603050405020304" pitchFamily="18" charset="0"/>
              </a:rPr>
              <a:t>method that conserves primary energy because the energy service is provided </a:t>
            </a:r>
            <a:r>
              <a:rPr lang="en-US" sz="4000" b="1" i="1" u="sng" dirty="0">
                <a:latin typeface="Tw Cen MT" panose="020B0602020104020603" pitchFamily="34" charset="0"/>
                <a:ea typeface="Times New Roman" panose="02020603050405020304" pitchFamily="18" charset="0"/>
              </a:rPr>
              <a:t>after</a:t>
            </a:r>
            <a:r>
              <a:rPr lang="en-US" sz="4000" b="1" i="1" dirty="0">
                <a:latin typeface="Tw Cen MT" panose="020B0602020104020603" pitchFamily="34" charset="0"/>
                <a:ea typeface="Times New Roman" panose="02020603050405020304" pitchFamily="18" charset="0"/>
              </a:rPr>
              <a:t> the energy is stored, collected or </a:t>
            </a:r>
            <a:r>
              <a:rPr lang="en-US" sz="4000" b="1" i="1" dirty="0" smtClean="0">
                <a:latin typeface="Tw Cen MT" panose="020B0602020104020603" pitchFamily="34" charset="0"/>
                <a:ea typeface="Times New Roman" panose="02020603050405020304" pitchFamily="18" charset="0"/>
              </a:rPr>
              <a:t>produced</a:t>
            </a:r>
          </a:p>
          <a:p>
            <a:pPr algn="r"/>
            <a:r>
              <a:rPr lang="en-US" sz="4000" b="1" i="1" dirty="0" smtClean="0">
                <a:latin typeface="Tw Cen MT" panose="020B0602020104020603" pitchFamily="34" charset="0"/>
              </a:rPr>
              <a:t>is called</a:t>
            </a:r>
          </a:p>
        </p:txBody>
      </p:sp>
      <p:sp>
        <p:nvSpPr>
          <p:cNvPr id="4" name="TextBox 3"/>
          <p:cNvSpPr txBox="1"/>
          <p:nvPr/>
        </p:nvSpPr>
        <p:spPr>
          <a:xfrm>
            <a:off x="8546121" y="3523499"/>
            <a:ext cx="3004631" cy="2800767"/>
          </a:xfrm>
          <a:prstGeom prst="rect">
            <a:avLst/>
          </a:prstGeom>
          <a:noFill/>
        </p:spPr>
        <p:txBody>
          <a:bodyPr wrap="square" rtlCol="0">
            <a:spAutoFit/>
          </a:bodyPr>
          <a:lstStyle/>
          <a:p>
            <a:pPr algn="ctr"/>
            <a:r>
              <a:rPr lang="en-US" sz="4400" b="1" i="1" dirty="0">
                <a:latin typeface="Tw Cen MT" panose="020B0602020104020603" pitchFamily="34" charset="0"/>
              </a:rPr>
              <a:t>Energy   </a:t>
            </a:r>
          </a:p>
          <a:p>
            <a:pPr algn="ctr"/>
            <a:r>
              <a:rPr lang="en-US" sz="4400" b="1" i="1" dirty="0">
                <a:latin typeface="Tw Cen MT" panose="020B0602020104020603" pitchFamily="34" charset="0"/>
              </a:rPr>
              <a:t>Conservation </a:t>
            </a:r>
          </a:p>
          <a:p>
            <a:pPr algn="ctr"/>
            <a:r>
              <a:rPr lang="en-US" sz="4400" b="1" i="1" dirty="0">
                <a:latin typeface="Tw Cen MT" panose="020B0602020104020603" pitchFamily="34" charset="0"/>
              </a:rPr>
              <a:t>by</a:t>
            </a:r>
          </a:p>
          <a:p>
            <a:pPr algn="ctr"/>
            <a:r>
              <a:rPr lang="en-US" sz="4400" b="1" i="1" dirty="0">
                <a:latin typeface="Tw Cen MT" panose="020B0602020104020603" pitchFamily="34" charset="0"/>
              </a:rPr>
              <a:t>Timing</a:t>
            </a:r>
            <a:endParaRPr lang="en-US" sz="44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64910273"/>
      </p:ext>
    </p:extLst>
  </p:cSld>
  <p:clrMapOvr>
    <a:masterClrMapping/>
  </p:clrMapOvr>
  <mc:AlternateContent xmlns:mc="http://schemas.openxmlformats.org/markup-compatibility/2006" xmlns:p14="http://schemas.microsoft.com/office/powerpoint/2010/main">
    <mc:Choice Requires="p14">
      <p:transition spd="med" p14:dur="700" advTm="94">
        <p:fade/>
      </p:transition>
    </mc:Choice>
    <mc:Fallback xmlns="">
      <p:transition spd="med" advTm="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ChangeArrowheads="1"/>
          </p:cNvSpPr>
          <p:nvPr>
            <p:ph type="title"/>
          </p:nvPr>
        </p:nvSpPr>
        <p:spPr>
          <a:xfrm>
            <a:off x="5715000" y="5181600"/>
            <a:ext cx="4343400" cy="1143000"/>
          </a:xfrm>
        </p:spPr>
        <p:txBody>
          <a:bodyPr/>
          <a:lstStyle/>
          <a:p>
            <a:pPr algn="ctr" eaLnBrk="1" hangingPunct="1"/>
            <a:r>
              <a:rPr lang="en-US" dirty="0" smtClean="0">
                <a:latin typeface="Tw Cen MT Condensed Extra Bold" panose="020B0803020202020204" pitchFamily="34" charset="0"/>
              </a:rPr>
              <a:t>Timing</a:t>
            </a:r>
          </a:p>
        </p:txBody>
      </p:sp>
      <p:pic>
        <p:nvPicPr>
          <p:cNvPr id="363522" name="Picture 7" descr="th?id=H"/>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28800" y="533401"/>
            <a:ext cx="1905000" cy="1787525"/>
          </a:xfrm>
          <a:prstGeom prst="rect">
            <a:avLst/>
          </a:prstGeom>
          <a:noFill/>
          <a:ln w="9525">
            <a:noFill/>
            <a:miter lim="800000"/>
            <a:headEnd/>
            <a:tailEnd/>
          </a:ln>
        </p:spPr>
      </p:pic>
      <p:pic>
        <p:nvPicPr>
          <p:cNvPr id="363523" name="Picture 13" descr="th?id=H"/>
          <p:cNvPicPr>
            <a:picLocks noChangeAspect="1" noChangeArrowheads="1"/>
          </p:cNvPicPr>
          <p:nvPr/>
        </p:nvPicPr>
        <p:blipFill>
          <a:blip r:embed="rId6"/>
          <a:srcRect/>
          <a:stretch>
            <a:fillRect/>
          </a:stretch>
        </p:blipFill>
        <p:spPr bwMode="auto">
          <a:xfrm>
            <a:off x="8359348" y="304800"/>
            <a:ext cx="3362325" cy="4572000"/>
          </a:xfrm>
          <a:prstGeom prst="rect">
            <a:avLst/>
          </a:prstGeom>
          <a:noFill/>
          <a:ln w="9525">
            <a:noFill/>
            <a:miter lim="800000"/>
            <a:headEnd/>
            <a:tailEnd/>
          </a:ln>
        </p:spPr>
      </p:pic>
      <p:pic>
        <p:nvPicPr>
          <p:cNvPr id="363524" name="Picture 15" descr="photo_06"/>
          <p:cNvPicPr>
            <a:picLocks noChangeAspect="1" noChangeArrowheads="1"/>
          </p:cNvPicPr>
          <p:nvPr/>
        </p:nvPicPr>
        <p:blipFill>
          <a:blip r:embed="rId7"/>
          <a:srcRect/>
          <a:stretch>
            <a:fillRect/>
          </a:stretch>
        </p:blipFill>
        <p:spPr bwMode="auto">
          <a:xfrm>
            <a:off x="609600" y="2765426"/>
            <a:ext cx="5181600" cy="4092575"/>
          </a:xfrm>
          <a:prstGeom prst="rect">
            <a:avLst/>
          </a:prstGeom>
          <a:noFill/>
          <a:ln w="9525">
            <a:noFill/>
            <a:miter lim="800000"/>
            <a:headEnd/>
            <a:tailEnd/>
          </a:ln>
        </p:spPr>
      </p:pic>
      <p:pic>
        <p:nvPicPr>
          <p:cNvPr id="363525" name="Picture 20" descr="ANd9GcQSaNLuRgRODnqU5rVkNptUkhm8rzRZJ-C1ODwKsxJIng7kztbVbQ"/>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505200" y="1"/>
            <a:ext cx="4724400" cy="3819525"/>
          </a:xfrm>
          <a:prstGeom prst="rect">
            <a:avLst/>
          </a:prstGeom>
          <a:noFill/>
          <a:ln w="9525">
            <a:noFill/>
            <a:miter lim="800000"/>
            <a:headEnd/>
            <a:tailEnd/>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035982690"/>
      </p:ext>
    </p:extLst>
  </p:cSld>
  <p:clrMapOvr>
    <a:masterClrMapping/>
  </p:clrMapOvr>
  <mc:AlternateContent xmlns:mc="http://schemas.openxmlformats.org/markup-compatibility/2006" xmlns:p14="http://schemas.microsoft.com/office/powerpoint/2010/main">
    <mc:Choice Requires="p14">
      <p:transition spd="med" p14:dur="700" advTm="369">
        <p:fade/>
      </p:transition>
    </mc:Choice>
    <mc:Fallback xmlns="">
      <p:transition spd="med" advTm="3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07" y="711365"/>
            <a:ext cx="11639136" cy="4605876"/>
          </a:xfrm>
          <a:prstGeom prst="rect">
            <a:avLst/>
          </a:prstGeom>
        </p:spPr>
        <p:txBody>
          <a:bodyPr wrap="square">
            <a:spAutoFit/>
          </a:bodyPr>
          <a:lstStyle/>
          <a:p>
            <a:pPr algn="ctr">
              <a:lnSpc>
                <a:spcPct val="95000"/>
              </a:lnSpc>
              <a:tabLst>
                <a:tab pos="-914400" algn="l"/>
                <a:tab pos="-457200" algn="l"/>
                <a:tab pos="0" algn="l"/>
                <a:tab pos="457200" algn="l"/>
                <a:tab pos="685800" algn="l"/>
                <a:tab pos="1371600" algn="l"/>
              </a:tabLst>
            </a:pPr>
            <a:r>
              <a:rPr lang="en-US" sz="3400" b="1" dirty="0">
                <a:latin typeface="Tw Cen MT Condensed Extra Bold" panose="020B0803020202020204" pitchFamily="34" charset="0"/>
              </a:rPr>
              <a:t>IMPROVE THE ECONOMY WHILE CUTTING CARBON EMISSIONS</a:t>
            </a:r>
          </a:p>
          <a:p>
            <a:pPr algn="ctr">
              <a:spcAft>
                <a:spcPts val="600"/>
              </a:spcAft>
            </a:pPr>
            <a:r>
              <a:rPr lang="en-US" sz="3500" b="1" dirty="0" smtClean="0">
                <a:latin typeface="Times New Roman" panose="02020603050405020304" pitchFamily="18" charset="0"/>
                <a:cs typeface="Times New Roman" panose="02020603050405020304" pitchFamily="18" charset="0"/>
              </a:rPr>
              <a:t>Customer </a:t>
            </a:r>
            <a:r>
              <a:rPr lang="en-US" sz="3500" b="1" dirty="0">
                <a:latin typeface="Times New Roman" panose="02020603050405020304" pitchFamily="18" charset="0"/>
                <a:cs typeface="Times New Roman" panose="02020603050405020304" pitchFamily="18" charset="0"/>
              </a:rPr>
              <a:t>Lowered Electricity Price			</a:t>
            </a:r>
            <a:endParaRPr lang="en-US" sz="3500" b="1" dirty="0" smtClean="0">
              <a:latin typeface="Times New Roman" panose="02020603050405020304" pitchFamily="18" charset="0"/>
              <a:cs typeface="Times New Roman" panose="02020603050405020304" pitchFamily="18" charset="0"/>
            </a:endParaRPr>
          </a:p>
          <a:p>
            <a:pPr algn="ctr">
              <a:spcAft>
                <a:spcPts val="600"/>
              </a:spcAft>
            </a:pPr>
            <a:r>
              <a:rPr lang="en-US" sz="3500" b="1" dirty="0" smtClean="0">
                <a:latin typeface="Times New Roman" panose="02020603050405020304" pitchFamily="18" charset="0"/>
                <a:cs typeface="Times New Roman" panose="02020603050405020304" pitchFamily="18" charset="0"/>
              </a:rPr>
              <a:t>Second </a:t>
            </a:r>
            <a:r>
              <a:rPr lang="en-US" sz="3500" b="1" dirty="0">
                <a:latin typeface="Times New Roman" panose="02020603050405020304" pitchFamily="18" charset="0"/>
                <a:cs typeface="Times New Roman" panose="02020603050405020304" pitchFamily="18" charset="0"/>
              </a:rPr>
              <a:t>Part</a:t>
            </a:r>
          </a:p>
          <a:p>
            <a:pPr>
              <a:spcAft>
                <a:spcPts val="600"/>
              </a:spcAft>
            </a:pPr>
            <a:endParaRPr lang="en-US" sz="3500" b="1" dirty="0">
              <a:latin typeface="Times New Roman" panose="02020603050405020304" pitchFamily="18" charset="0"/>
              <a:cs typeface="Times New Roman" panose="02020603050405020304" pitchFamily="18" charset="0"/>
            </a:endParaRPr>
          </a:p>
          <a:p>
            <a:pPr marL="1371600" lvl="2" indent="-457200">
              <a:buFont typeface="Symbol" panose="05050102010706020507" pitchFamily="18" charset="2"/>
              <a:buChar char="·"/>
            </a:pPr>
            <a:r>
              <a:rPr lang="en-US" sz="3500" b="1" dirty="0" smtClean="0"/>
              <a:t>What </a:t>
            </a:r>
            <a:r>
              <a:rPr lang="en-US" sz="3500" b="1" dirty="0"/>
              <a:t>is </a:t>
            </a:r>
            <a:r>
              <a:rPr lang="en-US" sz="3500" b="1" dirty="0" smtClean="0"/>
              <a:t>CLEP?</a:t>
            </a:r>
          </a:p>
          <a:p>
            <a:pPr marL="1371600" lvl="2" indent="-457200">
              <a:buFont typeface="Symbol" panose="05050102010706020507" pitchFamily="18" charset="2"/>
              <a:buChar char="·"/>
            </a:pPr>
            <a:r>
              <a:rPr lang="en-US" sz="3500" b="1" dirty="0" smtClean="0"/>
              <a:t>Why is it called CLEP?</a:t>
            </a:r>
          </a:p>
          <a:p>
            <a:pPr marL="1371600" lvl="2" indent="-457200">
              <a:buFont typeface="Symbol" panose="05050102010706020507" pitchFamily="18" charset="2"/>
              <a:buChar char="·"/>
            </a:pPr>
            <a:r>
              <a:rPr lang="en-US" sz="3500" b="1" dirty="0" smtClean="0"/>
              <a:t>Why </a:t>
            </a:r>
            <a:r>
              <a:rPr lang="en-US" sz="3500" b="1" dirty="0"/>
              <a:t>is it so </a:t>
            </a:r>
            <a:r>
              <a:rPr lang="en-US" sz="3500" b="1" dirty="0" smtClean="0"/>
              <a:t>defined? </a:t>
            </a:r>
          </a:p>
          <a:p>
            <a:pPr marL="1371600" lvl="2" indent="-457200">
              <a:buFont typeface="Symbol" panose="05050102010706020507" pitchFamily="18" charset="2"/>
              <a:buChar char="·"/>
            </a:pPr>
            <a:r>
              <a:rPr lang="en-US" sz="3500" b="1" dirty="0" smtClean="0"/>
              <a:t>CLEP costs &lt; $0</a:t>
            </a:r>
            <a:endParaRPr lang="en-US" sz="3500"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18185883"/>
      </p:ext>
    </p:extLst>
  </p:cSld>
  <p:clrMapOvr>
    <a:masterClrMapping/>
  </p:clrMapOvr>
  <mc:AlternateContent xmlns:mc="http://schemas.openxmlformats.org/markup-compatibility/2006" xmlns:p14="http://schemas.microsoft.com/office/powerpoint/2010/main">
    <mc:Choice Requires="p14">
      <p:transition spd="slow" p14:dur="2000" advTm="155"/>
    </mc:Choice>
    <mc:Fallback xmlns="">
      <p:transition spd="slow" advTm="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111" y="761751"/>
            <a:ext cx="9692639" cy="5232202"/>
          </a:xfrm>
          <a:prstGeom prst="rect">
            <a:avLst/>
          </a:prstGeom>
        </p:spPr>
        <p:txBody>
          <a:bodyPr wrap="square">
            <a:spAutoFit/>
          </a:bodyPr>
          <a:lstStyle/>
          <a:p>
            <a:pPr algn="ctr"/>
            <a:r>
              <a:rPr lang="en-US" sz="4000" b="1" dirty="0">
                <a:latin typeface="Tw Cen MT Condensed Extra Bold" panose="020B0803020202020204" pitchFamily="34" charset="0"/>
              </a:rPr>
              <a:t>What is CLEP</a:t>
            </a:r>
            <a:r>
              <a:rPr lang="en-US" sz="4000" b="1" dirty="0" smtClean="0">
                <a:latin typeface="Tw Cen MT Condensed Extra Bold" panose="020B0803020202020204" pitchFamily="34" charset="0"/>
              </a:rPr>
              <a:t>?</a:t>
            </a:r>
            <a:r>
              <a:rPr lang="en-US" sz="4000" b="1" i="1" u="sng" dirty="0">
                <a:latin typeface="Tw Cen MT Condensed Extra Bold" panose="020B0803020202020204" pitchFamily="34" charset="0"/>
              </a:rPr>
              <a:t> </a:t>
            </a:r>
            <a:endParaRPr lang="en-US" sz="4000" b="1" i="1" u="sng" dirty="0" smtClean="0">
              <a:latin typeface="Tw Cen MT Condensed Extra Bold" panose="020B0803020202020204" pitchFamily="34" charset="0"/>
            </a:endParaRPr>
          </a:p>
          <a:p>
            <a:endParaRPr lang="en-US" sz="1600" b="1" i="1" u="sng" dirty="0" smtClean="0"/>
          </a:p>
          <a:p>
            <a:pPr marL="457200" indent="-457200">
              <a:buFont typeface="Arial" panose="020B0604020202020204" pitchFamily="34" charset="0"/>
              <a:buChar char="•"/>
            </a:pPr>
            <a:r>
              <a:rPr lang="en-US" sz="4000" b="1" dirty="0" smtClean="0"/>
              <a:t>C</a:t>
            </a:r>
            <a:r>
              <a:rPr lang="en-US" sz="3200" b="1" dirty="0" smtClean="0"/>
              <a:t>ustomer </a:t>
            </a:r>
            <a:r>
              <a:rPr lang="en-US" sz="4000" b="1" dirty="0"/>
              <a:t>L</a:t>
            </a:r>
            <a:r>
              <a:rPr lang="en-US" sz="3200" b="1" dirty="0"/>
              <a:t>owered </a:t>
            </a:r>
            <a:r>
              <a:rPr lang="en-US" sz="4000" b="1" dirty="0"/>
              <a:t>E</a:t>
            </a:r>
            <a:r>
              <a:rPr lang="en-US" sz="3200" b="1" dirty="0"/>
              <a:t>lectricity </a:t>
            </a:r>
            <a:r>
              <a:rPr lang="en-US" sz="4000" b="1" dirty="0"/>
              <a:t>P</a:t>
            </a:r>
            <a:r>
              <a:rPr lang="en-US" sz="3200" b="1" dirty="0"/>
              <a:t>rice (</a:t>
            </a:r>
            <a:r>
              <a:rPr lang="en-US" sz="4000" b="1" dirty="0" smtClean="0"/>
              <a:t>CLEP</a:t>
            </a:r>
            <a:r>
              <a:rPr lang="en-US" sz="3200" b="1" dirty="0" smtClean="0"/>
              <a:t>) </a:t>
            </a:r>
            <a:r>
              <a:rPr lang="en-US" sz="3200" dirty="0" smtClean="0"/>
              <a:t>is </a:t>
            </a:r>
            <a:r>
              <a:rPr lang="en-US" sz="3200" dirty="0"/>
              <a:t>a dynamic pricing tariff that </a:t>
            </a:r>
            <a:r>
              <a:rPr lang="en-US" sz="3200" dirty="0" smtClean="0"/>
              <a:t>allows </a:t>
            </a:r>
            <a:r>
              <a:rPr lang="en-US" sz="3200" dirty="0"/>
              <a:t>purchases </a:t>
            </a:r>
            <a:r>
              <a:rPr lang="en-US" sz="3200" b="1" dirty="0"/>
              <a:t>and sales </a:t>
            </a:r>
            <a:r>
              <a:rPr lang="en-US" sz="3200" dirty="0"/>
              <a:t>of electricity at wholesale prices </a:t>
            </a:r>
            <a:r>
              <a:rPr lang="en-US" sz="3200" dirty="0" smtClean="0"/>
              <a:t>+ </a:t>
            </a:r>
            <a:r>
              <a:rPr lang="en-US" sz="3200" b="1" dirty="0" smtClean="0"/>
              <a:t>rewards </a:t>
            </a:r>
            <a:r>
              <a:rPr lang="en-US" sz="3200" b="1" dirty="0"/>
              <a:t>drops in </a:t>
            </a:r>
            <a:r>
              <a:rPr lang="en-US" sz="3200" b="1" dirty="0" smtClean="0"/>
              <a:t>average demand </a:t>
            </a:r>
            <a:r>
              <a:rPr lang="en-US" sz="3200" b="1" dirty="0"/>
              <a:t>during peak demand periods.</a:t>
            </a:r>
            <a:r>
              <a:rPr lang="en-US" sz="3200" dirty="0"/>
              <a:t> </a:t>
            </a:r>
            <a:endParaRPr lang="en-US" sz="3200" dirty="0" smtClean="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3200" dirty="0"/>
              <a:t>With this tariff, </a:t>
            </a:r>
            <a:r>
              <a:rPr lang="en-US" sz="3200" b="1" dirty="0"/>
              <a:t>every kWh </a:t>
            </a:r>
            <a:r>
              <a:rPr lang="en-US" sz="3200" dirty="0"/>
              <a:t>that passes through the meter actually </a:t>
            </a:r>
            <a:r>
              <a:rPr lang="en-US" sz="3200" b="1" dirty="0"/>
              <a:t>lowers</a:t>
            </a:r>
            <a:r>
              <a:rPr lang="en-US" sz="3200" dirty="0"/>
              <a:t> </a:t>
            </a:r>
            <a:r>
              <a:rPr lang="en-US" sz="3200" b="1" dirty="0" smtClean="0"/>
              <a:t>future</a:t>
            </a:r>
            <a:r>
              <a:rPr lang="en-US" sz="3200" dirty="0" smtClean="0"/>
              <a:t> </a:t>
            </a:r>
            <a:r>
              <a:rPr lang="en-US" sz="3200" b="1" dirty="0" smtClean="0"/>
              <a:t>electricity </a:t>
            </a:r>
            <a:r>
              <a:rPr lang="en-US" sz="3200" b="1" dirty="0"/>
              <a:t>prices </a:t>
            </a:r>
            <a:r>
              <a:rPr lang="en-US" sz="3200" dirty="0"/>
              <a:t>for all </a:t>
            </a:r>
            <a:r>
              <a:rPr lang="en-US" sz="3200" dirty="0" smtClean="0"/>
              <a:t>customers</a:t>
            </a:r>
            <a:r>
              <a:rPr lang="en-US" sz="3200" dirty="0"/>
              <a:t>.  </a:t>
            </a:r>
          </a:p>
          <a:p>
            <a:pPr marL="457200" indent="-457200">
              <a:buFont typeface="Arial" panose="020B0604020202020204" pitchFamily="34" charset="0"/>
              <a:buChar char="•"/>
            </a:pPr>
            <a:endParaRPr lang="en-US" sz="3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99057874"/>
      </p:ext>
    </p:extLst>
  </p:cSld>
  <p:clrMapOvr>
    <a:masterClrMapping/>
  </p:clrMapOvr>
  <mc:AlternateContent xmlns:mc="http://schemas.openxmlformats.org/markup-compatibility/2006" xmlns:p14="http://schemas.microsoft.com/office/powerpoint/2010/main">
    <mc:Choice Requires="p14">
      <p:transition spd="slow" p14:dur="2000" advTm="231"/>
    </mc:Choice>
    <mc:Fallback xmlns="">
      <p:transition spd="slow" advTm="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929" y="250811"/>
            <a:ext cx="11113477" cy="6632585"/>
          </a:xfrm>
          <a:prstGeom prst="rect">
            <a:avLst/>
          </a:prstGeom>
        </p:spPr>
        <p:txBody>
          <a:bodyPr wrap="square">
            <a:spAutoFit/>
          </a:bodyPr>
          <a:lstStyle/>
          <a:p>
            <a:pPr algn="ctr"/>
            <a:r>
              <a:rPr lang="en-US" sz="3600" b="1" dirty="0" smtClean="0"/>
              <a:t>A Monthly CLEP Payment  =  </a:t>
            </a:r>
            <a:r>
              <a:rPr lang="en-US" sz="3600" b="1" dirty="0" err="1" smtClean="0"/>
              <a:t>CLEPm</a:t>
            </a:r>
            <a:r>
              <a:rPr lang="en-US" sz="3600" b="1" baseline="-25000" dirty="0" smtClean="0"/>
              <a:t> </a:t>
            </a:r>
            <a:r>
              <a:rPr lang="en-US" sz="3600" b="1" dirty="0" smtClean="0"/>
              <a:t> </a:t>
            </a:r>
            <a:r>
              <a:rPr lang="en-US" sz="3600" b="1" dirty="0"/>
              <a:t>+ </a:t>
            </a:r>
            <a:r>
              <a:rPr lang="en-US" sz="3600" b="1" dirty="0" smtClean="0"/>
              <a:t>∑ CLEP5</a:t>
            </a:r>
            <a:r>
              <a:rPr lang="en-US" sz="3600" b="1" dirty="0"/>
              <a:t> </a:t>
            </a:r>
            <a:endParaRPr lang="en-US" sz="2000" b="1" dirty="0"/>
          </a:p>
          <a:p>
            <a:pPr algn="ctr"/>
            <a:endParaRPr lang="en-US" sz="1600" dirty="0" smtClean="0"/>
          </a:p>
          <a:p>
            <a:r>
              <a:rPr lang="en-US" sz="3200" dirty="0" smtClean="0"/>
              <a:t>   </a:t>
            </a:r>
            <a:r>
              <a:rPr lang="en-US" sz="3200" b="1" dirty="0" smtClean="0"/>
              <a:t>Where</a:t>
            </a:r>
            <a:r>
              <a:rPr lang="en-US" sz="3200" dirty="0" smtClean="0"/>
              <a:t>:  </a:t>
            </a:r>
            <a:r>
              <a:rPr lang="en-US" sz="3200" b="1" dirty="0" smtClean="0"/>
              <a:t>CLEP5  =   p </a:t>
            </a:r>
            <a:r>
              <a:rPr lang="en-US" sz="3200" b="1" dirty="0"/>
              <a:t>* n * </a:t>
            </a:r>
            <a:r>
              <a:rPr lang="en-US" sz="3200" b="1" dirty="0" smtClean="0"/>
              <a:t>(e - w)  </a:t>
            </a:r>
            <a:r>
              <a:rPr lang="en-US" sz="3200" dirty="0" smtClean="0"/>
              <a:t>is calculated every 5 minutes </a:t>
            </a:r>
          </a:p>
          <a:p>
            <a:r>
              <a:rPr lang="en-US" sz="900" b="1" dirty="0" smtClean="0"/>
              <a:t>  </a:t>
            </a:r>
          </a:p>
          <a:p>
            <a:r>
              <a:rPr lang="en-US" sz="3200" b="1" dirty="0"/>
              <a:t> </a:t>
            </a:r>
            <a:r>
              <a:rPr lang="en-US" sz="3200" b="1" dirty="0" smtClean="0"/>
              <a:t> p</a:t>
            </a:r>
            <a:r>
              <a:rPr lang="en-US" sz="3200" dirty="0" smtClean="0"/>
              <a:t>  = Utility/regulator </a:t>
            </a:r>
            <a:r>
              <a:rPr lang="en-US" sz="3200" dirty="0"/>
              <a:t>determined</a:t>
            </a:r>
            <a:r>
              <a:rPr lang="en-US" sz="3200" dirty="0" smtClean="0"/>
              <a:t>, </a:t>
            </a:r>
            <a:r>
              <a:rPr lang="en-US" sz="3200" dirty="0"/>
              <a:t>“percent” </a:t>
            </a:r>
            <a:r>
              <a:rPr lang="en-US" sz="3200" dirty="0" smtClean="0"/>
              <a:t>and 0 </a:t>
            </a:r>
            <a:r>
              <a:rPr lang="en-US" sz="3200" dirty="0"/>
              <a:t>&lt; p &lt; </a:t>
            </a:r>
            <a:r>
              <a:rPr lang="en-US" sz="3200" dirty="0" smtClean="0"/>
              <a:t>2;</a:t>
            </a:r>
            <a:endParaRPr lang="en-US" sz="3200" dirty="0"/>
          </a:p>
          <a:p>
            <a:r>
              <a:rPr lang="en-US" sz="3200" b="1" dirty="0" smtClean="0"/>
              <a:t>  n</a:t>
            </a:r>
            <a:r>
              <a:rPr lang="en-US" sz="3200" dirty="0" smtClean="0"/>
              <a:t>  = Number </a:t>
            </a:r>
            <a:r>
              <a:rPr lang="en-US" sz="3200" dirty="0"/>
              <a:t>of kWh purchased by the </a:t>
            </a:r>
            <a:r>
              <a:rPr lang="en-US" sz="3200" dirty="0" smtClean="0"/>
              <a:t>customer.</a:t>
            </a:r>
          </a:p>
          <a:p>
            <a:r>
              <a:rPr lang="en-US" sz="3200" dirty="0"/>
              <a:t> </a:t>
            </a:r>
            <a:r>
              <a:rPr lang="en-US" sz="3200" dirty="0" smtClean="0"/>
              <a:t>          If the flow </a:t>
            </a:r>
            <a:r>
              <a:rPr lang="en-US" sz="3200" dirty="0"/>
              <a:t>is outbound (i.e., </a:t>
            </a:r>
            <a:r>
              <a:rPr lang="en-US" sz="3200" dirty="0" smtClean="0"/>
              <a:t>a sale), </a:t>
            </a:r>
            <a:r>
              <a:rPr lang="en-US" sz="3200" b="1" dirty="0" smtClean="0"/>
              <a:t>n</a:t>
            </a:r>
            <a:r>
              <a:rPr lang="en-US" sz="3200" dirty="0" smtClean="0"/>
              <a:t> </a:t>
            </a:r>
            <a:r>
              <a:rPr lang="en-US" sz="3200" dirty="0"/>
              <a:t>is </a:t>
            </a:r>
            <a:r>
              <a:rPr lang="en-US" sz="3200" dirty="0" smtClean="0"/>
              <a:t>negative;</a:t>
            </a:r>
            <a:endParaRPr lang="en-US" sz="3200" dirty="0"/>
          </a:p>
          <a:p>
            <a:r>
              <a:rPr lang="en-US" sz="3200" b="1" dirty="0" smtClean="0"/>
              <a:t>  w</a:t>
            </a:r>
            <a:r>
              <a:rPr lang="en-US" sz="3200" dirty="0" smtClean="0"/>
              <a:t>   Wholesale </a:t>
            </a:r>
            <a:r>
              <a:rPr lang="en-US" sz="3200" dirty="0"/>
              <a:t>cost of </a:t>
            </a:r>
            <a:r>
              <a:rPr lang="en-US" sz="3200" dirty="0" smtClean="0"/>
              <a:t>power</a:t>
            </a:r>
          </a:p>
          <a:p>
            <a:r>
              <a:rPr lang="en-US" sz="3200" b="1" dirty="0" smtClean="0"/>
              <a:t>  e</a:t>
            </a:r>
            <a:r>
              <a:rPr lang="en-US" sz="3200" dirty="0" smtClean="0"/>
              <a:t>  = Monthly/average cost </a:t>
            </a:r>
            <a:r>
              <a:rPr lang="en-US" sz="3200" dirty="0"/>
              <a:t>of </a:t>
            </a:r>
            <a:r>
              <a:rPr lang="en-US" sz="3200" dirty="0" smtClean="0"/>
              <a:t>energy (</a:t>
            </a:r>
            <a:r>
              <a:rPr lang="en-US" sz="3200" b="1" i="1" dirty="0" smtClean="0"/>
              <a:t>fuel cost adjustment</a:t>
            </a:r>
            <a:r>
              <a:rPr lang="en-US" sz="3200" dirty="0"/>
              <a:t>)</a:t>
            </a:r>
            <a:endParaRPr lang="en-US" sz="2000" dirty="0" smtClean="0"/>
          </a:p>
          <a:p>
            <a:endParaRPr lang="en-US" sz="1200" b="1" dirty="0" smtClean="0"/>
          </a:p>
          <a:p>
            <a:r>
              <a:rPr lang="en-US" sz="3200" dirty="0" smtClean="0"/>
              <a:t>   </a:t>
            </a:r>
            <a:r>
              <a:rPr lang="en-US" sz="3200" b="1" dirty="0" smtClean="0"/>
              <a:t>Where</a:t>
            </a:r>
            <a:r>
              <a:rPr lang="en-US" sz="3200" dirty="0" smtClean="0"/>
              <a:t>:  </a:t>
            </a:r>
            <a:r>
              <a:rPr lang="en-US" sz="3200" b="1" dirty="0" err="1" smtClean="0"/>
              <a:t>CLEPm</a:t>
            </a:r>
            <a:r>
              <a:rPr lang="en-US" sz="3200" b="1" dirty="0" smtClean="0"/>
              <a:t>  = </a:t>
            </a:r>
            <a:r>
              <a:rPr lang="en-US" sz="3200" dirty="0" smtClean="0"/>
              <a:t>  </a:t>
            </a:r>
            <a:r>
              <a:rPr lang="en-US" sz="3200" b="1" dirty="0" smtClean="0"/>
              <a:t>q</a:t>
            </a:r>
            <a:r>
              <a:rPr lang="en-US" sz="3200" dirty="0" smtClean="0"/>
              <a:t> </a:t>
            </a:r>
            <a:r>
              <a:rPr lang="en-US" sz="3200" dirty="0"/>
              <a:t>* </a:t>
            </a:r>
            <a:r>
              <a:rPr lang="en-US" sz="3200" dirty="0" smtClean="0"/>
              <a:t>$50 </a:t>
            </a:r>
            <a:r>
              <a:rPr lang="en-US" sz="3200" dirty="0"/>
              <a:t>*</a:t>
            </a:r>
            <a:r>
              <a:rPr lang="en-US" sz="3200" b="1" dirty="0"/>
              <a:t> </a:t>
            </a:r>
            <a:r>
              <a:rPr lang="en-US" sz="3200" b="1" dirty="0" smtClean="0"/>
              <a:t>d</a:t>
            </a:r>
          </a:p>
          <a:p>
            <a:r>
              <a:rPr lang="en-US" sz="3200" b="1" dirty="0" smtClean="0"/>
              <a:t>  d</a:t>
            </a:r>
            <a:r>
              <a:rPr lang="en-US" sz="3200" dirty="0" smtClean="0"/>
              <a:t> =  </a:t>
            </a:r>
            <a:r>
              <a:rPr lang="en-US" sz="3200" b="1" i="1" dirty="0" smtClean="0"/>
              <a:t>Average demand during peak hours </a:t>
            </a:r>
            <a:r>
              <a:rPr lang="en-US" sz="3200" dirty="0" smtClean="0"/>
              <a:t>avoided (</a:t>
            </a:r>
            <a:r>
              <a:rPr lang="en-US" sz="3200" b="1" i="1" dirty="0" smtClean="0"/>
              <a:t>that is: </a:t>
            </a:r>
            <a:r>
              <a:rPr lang="en-US" sz="3200" b="1" dirty="0" smtClean="0"/>
              <a:t>d</a:t>
            </a:r>
            <a:r>
              <a:rPr lang="en-US" sz="3200" dirty="0" smtClean="0"/>
              <a:t> </a:t>
            </a:r>
            <a:r>
              <a:rPr lang="en-US" sz="3200" dirty="0"/>
              <a:t>= </a:t>
            </a:r>
            <a:endParaRPr lang="en-US" sz="3200" dirty="0" smtClean="0"/>
          </a:p>
          <a:p>
            <a:r>
              <a:rPr lang="en-US" sz="3200" dirty="0" smtClean="0"/>
              <a:t>    observed reference </a:t>
            </a:r>
            <a:r>
              <a:rPr lang="en-US" sz="3200" dirty="0"/>
              <a:t>building </a:t>
            </a:r>
            <a:r>
              <a:rPr lang="en-US" sz="3200" dirty="0" smtClean="0"/>
              <a:t>demand </a:t>
            </a:r>
            <a:r>
              <a:rPr lang="en-US" sz="3200" b="1" dirty="0" smtClean="0"/>
              <a:t>minus </a:t>
            </a:r>
            <a:r>
              <a:rPr lang="en-US" sz="3200" dirty="0" smtClean="0"/>
              <a:t>observed demand)</a:t>
            </a:r>
          </a:p>
          <a:p>
            <a:r>
              <a:rPr lang="en-US" sz="3200" b="1" dirty="0" smtClean="0"/>
              <a:t>  q</a:t>
            </a:r>
            <a:r>
              <a:rPr lang="en-US" sz="3200" dirty="0" smtClean="0"/>
              <a:t> </a:t>
            </a:r>
            <a:r>
              <a:rPr lang="en-US" sz="3200" dirty="0"/>
              <a:t>=  </a:t>
            </a:r>
            <a:r>
              <a:rPr lang="en-US" sz="3200" dirty="0" smtClean="0"/>
              <a:t>Utility/regulator determined </a:t>
            </a:r>
            <a:r>
              <a:rPr lang="en-US" sz="3200" dirty="0"/>
              <a:t>“percent” and 0 &lt; </a:t>
            </a:r>
            <a:r>
              <a:rPr lang="en-US" sz="3200" dirty="0" smtClean="0"/>
              <a:t>q </a:t>
            </a:r>
            <a:r>
              <a:rPr lang="en-US" sz="3200" dirty="0"/>
              <a:t>&lt; </a:t>
            </a:r>
            <a:r>
              <a:rPr lang="en-US" sz="3200" dirty="0" smtClean="0"/>
              <a:t>2.</a:t>
            </a:r>
            <a:endParaRPr lang="en-US" sz="3200" dirty="0"/>
          </a:p>
          <a:p>
            <a:pPr algn="ctr"/>
            <a:endParaRPr lang="en-US" sz="32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75875653"/>
      </p:ext>
    </p:extLst>
  </p:cSld>
  <p:clrMapOvr>
    <a:masterClrMapping/>
  </p:clrMapOvr>
  <mc:AlternateContent xmlns:mc="http://schemas.openxmlformats.org/markup-compatibility/2006" xmlns:p14="http://schemas.microsoft.com/office/powerpoint/2010/main">
    <mc:Choice Requires="p14">
      <p:transition spd="slow" p14:dur="2000" advTm="522"/>
    </mc:Choice>
    <mc:Fallback xmlns="">
      <p:transition spd="slow" advTm="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9" y="-1153028"/>
            <a:ext cx="11208898" cy="8395854"/>
          </a:xfrm>
          <a:prstGeom prst="rect">
            <a:avLst/>
          </a:prstGeom>
        </p:spPr>
      </p:pic>
      <p:sp>
        <p:nvSpPr>
          <p:cNvPr id="3" name="TextBox 2"/>
          <p:cNvSpPr txBox="1"/>
          <p:nvPr/>
        </p:nvSpPr>
        <p:spPr>
          <a:xfrm>
            <a:off x="4690542" y="2595418"/>
            <a:ext cx="6640067" cy="954107"/>
          </a:xfrm>
          <a:prstGeom prst="rect">
            <a:avLst/>
          </a:prstGeom>
          <a:noFill/>
        </p:spPr>
        <p:txBody>
          <a:bodyPr wrap="square" rtlCol="0">
            <a:spAutoFit/>
          </a:bodyPr>
          <a:lstStyle/>
          <a:p>
            <a:r>
              <a:rPr lang="en-US" sz="5600" b="1" dirty="0" smtClean="0"/>
              <a:t>Mind Your P’s and Q’s</a:t>
            </a:r>
            <a:endParaRPr lang="en-US" sz="5600" b="1" dirty="0"/>
          </a:p>
        </p:txBody>
      </p:sp>
    </p:spTree>
    <p:extLst>
      <p:ext uri="{BB962C8B-B14F-4D97-AF65-F5344CB8AC3E}">
        <p14:creationId xmlns:p14="http://schemas.microsoft.com/office/powerpoint/2010/main" val="1772678303"/>
      </p:ext>
    </p:extLst>
  </p:cSld>
  <p:clrMapOvr>
    <a:masterClrMapping/>
  </p:clrMapOvr>
  <mc:AlternateContent xmlns:mc="http://schemas.openxmlformats.org/markup-compatibility/2006" xmlns:p14="http://schemas.microsoft.com/office/powerpoint/2010/main">
    <mc:Choice Requires="p14">
      <p:transition spd="slow" p14:dur="2000" advTm="234"/>
    </mc:Choice>
    <mc:Fallback xmlns="">
      <p:transition spd="slow" advTm="234"/>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005" y="546938"/>
            <a:ext cx="11125521" cy="6155531"/>
          </a:xfrm>
          <a:prstGeom prst="rect">
            <a:avLst/>
          </a:prstGeom>
          <a:noFill/>
        </p:spPr>
        <p:txBody>
          <a:bodyPr wrap="square" rtlCol="0">
            <a:spAutoFit/>
          </a:bodyPr>
          <a:lstStyle/>
          <a:p>
            <a:pPr algn="ctr"/>
            <a:r>
              <a:rPr lang="en-US" sz="4400" b="1" dirty="0" smtClean="0">
                <a:latin typeface="Tw Cen MT Condensed Extra Bold" panose="020B0803020202020204" pitchFamily="34" charset="0"/>
              </a:rPr>
              <a:t>Why was </a:t>
            </a:r>
            <a:r>
              <a:rPr lang="en-US" sz="4400" b="1" dirty="0" err="1" smtClean="0">
                <a:latin typeface="Tw Cen MT Condensed Extra Bold" panose="020B0803020202020204" pitchFamily="34" charset="0"/>
              </a:rPr>
              <a:t>CLEPm</a:t>
            </a:r>
            <a:r>
              <a:rPr lang="en-US" sz="4400" b="1" dirty="0" smtClean="0">
                <a:latin typeface="Tw Cen MT Condensed Extra Bold" panose="020B0803020202020204" pitchFamily="34" charset="0"/>
              </a:rPr>
              <a:t> added to CLEP? </a:t>
            </a:r>
          </a:p>
          <a:p>
            <a:pPr algn="ctr"/>
            <a:r>
              <a:rPr lang="en-US" sz="4000" b="1" dirty="0" smtClean="0">
                <a:latin typeface="Tw Cen MT Condensed Extra Bold" panose="020B0803020202020204" pitchFamily="34" charset="0"/>
              </a:rPr>
              <a:t>&amp;</a:t>
            </a:r>
          </a:p>
          <a:p>
            <a:pPr algn="ctr"/>
            <a:r>
              <a:rPr lang="en-US" sz="4400" b="1" dirty="0" smtClean="0">
                <a:latin typeface="Tw Cen MT Condensed Extra Bold" panose="020B0803020202020204" pitchFamily="34" charset="0"/>
              </a:rPr>
              <a:t>How should </a:t>
            </a:r>
            <a:r>
              <a:rPr lang="en-US" sz="4400" b="1" dirty="0" err="1" smtClean="0">
                <a:latin typeface="Tw Cen MT Condensed Extra Bold" panose="020B0803020202020204" pitchFamily="34" charset="0"/>
              </a:rPr>
              <a:t>CLEPm</a:t>
            </a:r>
            <a:r>
              <a:rPr lang="en-US" sz="4400" b="1" dirty="0" smtClean="0">
                <a:latin typeface="Tw Cen MT Condensed Extra Bold" panose="020B0803020202020204" pitchFamily="34" charset="0"/>
              </a:rPr>
              <a:t> be defined? </a:t>
            </a:r>
          </a:p>
          <a:p>
            <a:pPr algn="ctr"/>
            <a:endParaRPr lang="en-US" b="1" dirty="0" smtClean="0"/>
          </a:p>
          <a:p>
            <a:pPr marL="457200" indent="-457200">
              <a:buFont typeface="Arial" panose="020B0604020202020204" pitchFamily="34" charset="0"/>
              <a:buChar char="•"/>
            </a:pPr>
            <a:r>
              <a:rPr lang="en-US" sz="3200" dirty="0" smtClean="0"/>
              <a:t>CLEP5 can’t support a </a:t>
            </a:r>
            <a:r>
              <a:rPr lang="en-US" sz="3200" b="1" i="1" dirty="0" smtClean="0"/>
              <a:t>Timing Retrofit</a:t>
            </a:r>
            <a:r>
              <a:rPr lang="en-US" sz="3200" dirty="0" smtClean="0"/>
              <a:t>’s expensive batteries</a:t>
            </a:r>
          </a:p>
          <a:p>
            <a:pPr marL="457200" indent="-457200">
              <a:buFont typeface="Arial" panose="020B0604020202020204" pitchFamily="34" charset="0"/>
              <a:buChar char="•"/>
            </a:pPr>
            <a:r>
              <a:rPr lang="en-US" sz="3200" dirty="0" err="1" smtClean="0"/>
              <a:t>CLEPm</a:t>
            </a:r>
            <a:r>
              <a:rPr lang="en-US" sz="3200" dirty="0" smtClean="0"/>
              <a:t> generates benefits roughly 10 times that of CLEP5</a:t>
            </a:r>
          </a:p>
          <a:p>
            <a:pPr marL="457200" indent="-457200">
              <a:buFont typeface="Arial" panose="020B0604020202020204" pitchFamily="34" charset="0"/>
              <a:buChar char="•"/>
            </a:pPr>
            <a:r>
              <a:rPr lang="en-US" sz="3200" dirty="0" smtClean="0"/>
              <a:t>What was intended to supplement has become the main event </a:t>
            </a:r>
          </a:p>
          <a:p>
            <a:endParaRPr lang="en-US" sz="3200" dirty="0"/>
          </a:p>
          <a:p>
            <a:r>
              <a:rPr lang="en-US" sz="3200" dirty="0" smtClean="0"/>
              <a:t>The challenges to defining </a:t>
            </a:r>
            <a:r>
              <a:rPr lang="en-US" sz="3200" dirty="0" err="1" smtClean="0"/>
              <a:t>CLEPm</a:t>
            </a:r>
            <a:r>
              <a:rPr lang="en-US" sz="3200" dirty="0" smtClean="0"/>
              <a:t> were: </a:t>
            </a:r>
          </a:p>
          <a:p>
            <a:pPr marL="971550" lvl="1" indent="-514350">
              <a:buAutoNum type="arabicParenR"/>
            </a:pPr>
            <a:r>
              <a:rPr lang="en-US" sz="3200" dirty="0" smtClean="0"/>
              <a:t>How do you define “KW of AVOIDED demand”? </a:t>
            </a:r>
          </a:p>
          <a:p>
            <a:pPr marL="971550" lvl="1" indent="-514350">
              <a:buAutoNum type="arabicParenR"/>
            </a:pPr>
            <a:r>
              <a:rPr lang="en-US" sz="3200" dirty="0" smtClean="0"/>
              <a:t>What factor of “number of KW avoided” should be used?  </a:t>
            </a:r>
          </a:p>
          <a:p>
            <a:endParaRPr lang="en-US" sz="240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46843673"/>
      </p:ext>
    </p:extLst>
  </p:cSld>
  <p:clrMapOvr>
    <a:masterClrMapping/>
  </p:clrMapOvr>
  <mc:AlternateContent xmlns:mc="http://schemas.openxmlformats.org/markup-compatibility/2006" xmlns:p14="http://schemas.microsoft.com/office/powerpoint/2010/main">
    <mc:Choice Requires="p14">
      <p:transition spd="slow" p14:dur="2000" advTm="400"/>
    </mc:Choice>
    <mc:Fallback xmlns="">
      <p:transition spd="slow" advTm="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90" y="163471"/>
            <a:ext cx="11332698" cy="6799618"/>
          </a:xfrm>
          <a:prstGeom prst="rect">
            <a:avLst/>
          </a:prstGeom>
        </p:spPr>
      </p:pic>
      <p:sp>
        <p:nvSpPr>
          <p:cNvPr id="3" name="Rectangle 2"/>
          <p:cNvSpPr/>
          <p:nvPr/>
        </p:nvSpPr>
        <p:spPr>
          <a:xfrm>
            <a:off x="1744394" y="180780"/>
            <a:ext cx="10339754" cy="4708981"/>
          </a:xfrm>
          <a:prstGeom prst="rect">
            <a:avLst/>
          </a:prstGeom>
        </p:spPr>
        <p:txBody>
          <a:bodyPr wrap="square">
            <a:spAutoFit/>
          </a:bodyPr>
          <a:lstStyle/>
          <a:p>
            <a:r>
              <a:rPr lang="en-US" sz="3200" b="1" dirty="0"/>
              <a:t>d</a:t>
            </a:r>
            <a:r>
              <a:rPr lang="en-US" sz="3000" dirty="0"/>
              <a:t> = </a:t>
            </a:r>
            <a:r>
              <a:rPr lang="en-US" sz="3000" b="1" i="1" dirty="0"/>
              <a:t>O</a:t>
            </a:r>
            <a:r>
              <a:rPr lang="en-US" sz="3000" b="1" i="1" dirty="0" smtClean="0"/>
              <a:t>bserved </a:t>
            </a:r>
            <a:r>
              <a:rPr lang="en-US" sz="3000" b="1" i="1" dirty="0">
                <a:solidFill>
                  <a:srgbClr val="FF0000"/>
                </a:solidFill>
              </a:rPr>
              <a:t>reference</a:t>
            </a:r>
            <a:r>
              <a:rPr lang="en-US" sz="3000" b="1" i="1" dirty="0"/>
              <a:t> building </a:t>
            </a:r>
            <a:r>
              <a:rPr lang="en-US" sz="3000" b="1" i="1" dirty="0" smtClean="0"/>
              <a:t>average demand in peak hours            </a:t>
            </a:r>
          </a:p>
          <a:p>
            <a:r>
              <a:rPr lang="en-US" sz="3000" b="1" i="1" dirty="0"/>
              <a:t> </a:t>
            </a:r>
            <a:r>
              <a:rPr lang="en-US" sz="3000" b="1" i="1" dirty="0" smtClean="0"/>
              <a:t>       — </a:t>
            </a:r>
            <a:r>
              <a:rPr lang="en-US" sz="3000" b="1" i="1" dirty="0"/>
              <a:t>O</a:t>
            </a:r>
            <a:r>
              <a:rPr lang="en-US" sz="3000" b="1" i="1" dirty="0" smtClean="0"/>
              <a:t>bserved </a:t>
            </a:r>
            <a:r>
              <a:rPr lang="en-US" sz="3000" b="1" i="1" dirty="0">
                <a:solidFill>
                  <a:srgbClr val="FF0000"/>
                </a:solidFill>
              </a:rPr>
              <a:t>target</a:t>
            </a:r>
            <a:r>
              <a:rPr lang="en-US" sz="3000" b="1" i="1" dirty="0"/>
              <a:t> </a:t>
            </a:r>
            <a:r>
              <a:rPr lang="en-US" sz="3000" b="1" i="1" dirty="0" smtClean="0"/>
              <a:t>building </a:t>
            </a:r>
            <a:r>
              <a:rPr lang="en-US" sz="3000" b="1" i="1" dirty="0"/>
              <a:t>average demand in peak hours </a:t>
            </a:r>
            <a:endParaRPr lang="en-US" sz="3000" dirty="0" smtClean="0"/>
          </a:p>
          <a:p>
            <a:r>
              <a:rPr lang="en-US" sz="3000" dirty="0"/>
              <a:t>	</a:t>
            </a:r>
            <a:r>
              <a:rPr lang="en-US" sz="3000" dirty="0" smtClean="0"/>
              <a:t>	   for </a:t>
            </a:r>
            <a:r>
              <a:rPr lang="en-US" sz="3000" dirty="0"/>
              <a:t>any specific month when </a:t>
            </a:r>
            <a:r>
              <a:rPr lang="en-US" sz="3000" b="1" dirty="0" err="1" smtClean="0"/>
              <a:t>CLEPm</a:t>
            </a:r>
            <a:r>
              <a:rPr lang="en-US" sz="3000" dirty="0" smtClean="0"/>
              <a:t> </a:t>
            </a:r>
            <a:r>
              <a:rPr lang="en-US" sz="3000" dirty="0"/>
              <a:t>is paid. </a:t>
            </a:r>
          </a:p>
          <a:p>
            <a:pPr marL="2000250" lvl="4" indent="-171450">
              <a:buFont typeface="Arial" panose="020B0604020202020204" pitchFamily="34" charset="0"/>
              <a:buChar char="•"/>
            </a:pPr>
            <a:r>
              <a:rPr lang="en-US" sz="3000" dirty="0" smtClean="0"/>
              <a:t>  Each </a:t>
            </a:r>
            <a:r>
              <a:rPr lang="en-US" sz="3000" dirty="0"/>
              <a:t>target building’s original structure is the </a:t>
            </a:r>
            <a:r>
              <a:rPr lang="en-US" sz="3000" dirty="0" smtClean="0"/>
              <a:t>only</a:t>
            </a:r>
          </a:p>
          <a:p>
            <a:pPr marL="2000250" lvl="4" indent="-171450">
              <a:buFont typeface="Arial" panose="020B0604020202020204" pitchFamily="34" charset="0"/>
              <a:buChar char="•"/>
            </a:pPr>
            <a:r>
              <a:rPr lang="en-US" sz="3000" dirty="0"/>
              <a:t> </a:t>
            </a:r>
            <a:r>
              <a:rPr lang="en-US" sz="3000" dirty="0" smtClean="0"/>
              <a:t> info needed to determine the Reference </a:t>
            </a:r>
            <a:r>
              <a:rPr lang="en-US" sz="3000" dirty="0"/>
              <a:t>B</a:t>
            </a:r>
            <a:r>
              <a:rPr lang="en-US" sz="3000" dirty="0" smtClean="0"/>
              <a:t>uilding.</a:t>
            </a:r>
          </a:p>
          <a:p>
            <a:pPr marL="2000250" lvl="4" indent="-171450">
              <a:buFont typeface="Arial" panose="020B0604020202020204" pitchFamily="34" charset="0"/>
              <a:buChar char="•"/>
            </a:pPr>
            <a:r>
              <a:rPr lang="en-US" sz="3000" dirty="0"/>
              <a:t> </a:t>
            </a:r>
            <a:r>
              <a:rPr lang="en-US" sz="3000" dirty="0" smtClean="0"/>
              <a:t>                  The </a:t>
            </a:r>
            <a:r>
              <a:rPr lang="en-US" sz="3000" b="1" dirty="0" smtClean="0"/>
              <a:t>target building</a:t>
            </a:r>
            <a:r>
              <a:rPr lang="en-US" sz="3000" dirty="0" smtClean="0"/>
              <a:t>’s condition when it</a:t>
            </a:r>
          </a:p>
          <a:p>
            <a:pPr marL="2000250" lvl="4" indent="-171450">
              <a:buFont typeface="Arial" panose="020B0604020202020204" pitchFamily="34" charset="0"/>
              <a:buChar char="•"/>
            </a:pPr>
            <a:r>
              <a:rPr lang="en-US" sz="3000" dirty="0"/>
              <a:t> </a:t>
            </a:r>
            <a:r>
              <a:rPr lang="en-US" sz="3000" dirty="0" smtClean="0"/>
              <a:t>                                          was new determines </a:t>
            </a:r>
            <a:r>
              <a:rPr lang="en-US" sz="3000" dirty="0"/>
              <a:t>its </a:t>
            </a:r>
            <a:endParaRPr lang="en-US" sz="3000" dirty="0" smtClean="0"/>
          </a:p>
          <a:p>
            <a:pPr marL="2000250" lvl="4" indent="-171450">
              <a:buFont typeface="Arial" panose="020B0604020202020204" pitchFamily="34" charset="0"/>
              <a:buChar char="•"/>
            </a:pPr>
            <a:r>
              <a:rPr lang="en-US" sz="3000" dirty="0"/>
              <a:t> </a:t>
            </a:r>
            <a:r>
              <a:rPr lang="en-US" sz="3000" dirty="0" smtClean="0"/>
              <a:t>                                                                        </a:t>
            </a:r>
            <a:r>
              <a:rPr lang="en-US" sz="3000" b="1" dirty="0"/>
              <a:t>R</a:t>
            </a:r>
            <a:r>
              <a:rPr lang="en-US" sz="3000" b="1" dirty="0" smtClean="0"/>
              <a:t>eference </a:t>
            </a:r>
          </a:p>
          <a:p>
            <a:pPr marL="2000250" lvl="4" indent="-171450">
              <a:buFont typeface="Arial" panose="020B0604020202020204" pitchFamily="34" charset="0"/>
              <a:buChar char="•"/>
            </a:pPr>
            <a:r>
              <a:rPr lang="en-US" sz="3000" dirty="0"/>
              <a:t> </a:t>
            </a:r>
            <a:r>
              <a:rPr lang="en-US" sz="3000" dirty="0" smtClean="0"/>
              <a:t>                                                                        </a:t>
            </a:r>
            <a:r>
              <a:rPr lang="en-US" sz="3000" b="1" dirty="0"/>
              <a:t>B</a:t>
            </a:r>
            <a:r>
              <a:rPr lang="en-US" sz="3000" b="1" dirty="0" smtClean="0"/>
              <a:t>uilding</a:t>
            </a:r>
          </a:p>
          <a:p>
            <a:pPr marL="2000250" lvl="4" indent="-171450">
              <a:buFont typeface="Arial" panose="020B0604020202020204" pitchFamily="34" charset="0"/>
              <a:buChar char="•"/>
            </a:pPr>
            <a:r>
              <a:rPr lang="en-US" sz="3000" dirty="0"/>
              <a:t> </a:t>
            </a:r>
            <a:r>
              <a:rPr lang="en-US" sz="3000" dirty="0" smtClean="0"/>
              <a:t>                                                                        </a:t>
            </a:r>
            <a:r>
              <a:rPr lang="en-US" sz="3000" b="1" dirty="0" smtClean="0"/>
              <a:t>type</a:t>
            </a:r>
            <a:r>
              <a:rPr lang="en-US" sz="3000" dirty="0" smtClean="0"/>
              <a:t>.</a:t>
            </a:r>
            <a:endParaRPr lang="en-US" sz="3000" dirty="0"/>
          </a:p>
        </p:txBody>
      </p:sp>
      <p:sp>
        <p:nvSpPr>
          <p:cNvPr id="4" name="TextBox 3"/>
          <p:cNvSpPr txBox="1"/>
          <p:nvPr/>
        </p:nvSpPr>
        <p:spPr>
          <a:xfrm>
            <a:off x="2166426" y="4133231"/>
            <a:ext cx="1336432" cy="707886"/>
          </a:xfrm>
          <a:prstGeom prst="rect">
            <a:avLst/>
          </a:prstGeom>
          <a:noFill/>
        </p:spPr>
        <p:txBody>
          <a:bodyPr wrap="square" rtlCol="0">
            <a:spAutoFit/>
          </a:bodyPr>
          <a:lstStyle/>
          <a:p>
            <a:r>
              <a:rPr lang="en-US" sz="4000" dirty="0" smtClean="0">
                <a:solidFill>
                  <a:schemeClr val="bg1"/>
                </a:solidFill>
              </a:rPr>
              <a:t>1950</a:t>
            </a:r>
            <a:endParaRPr lang="en-US" sz="4000" dirty="0">
              <a:solidFill>
                <a:schemeClr val="bg1"/>
              </a:solidFill>
            </a:endParaRPr>
          </a:p>
        </p:txBody>
      </p:sp>
      <p:sp>
        <p:nvSpPr>
          <p:cNvPr id="5" name="TextBox 4"/>
          <p:cNvSpPr txBox="1"/>
          <p:nvPr/>
        </p:nvSpPr>
        <p:spPr>
          <a:xfrm>
            <a:off x="4274236" y="4150046"/>
            <a:ext cx="1336432" cy="707886"/>
          </a:xfrm>
          <a:prstGeom prst="rect">
            <a:avLst/>
          </a:prstGeom>
          <a:noFill/>
        </p:spPr>
        <p:txBody>
          <a:bodyPr wrap="square" rtlCol="0">
            <a:spAutoFit/>
          </a:bodyPr>
          <a:lstStyle/>
          <a:p>
            <a:r>
              <a:rPr lang="en-US" sz="4000" dirty="0" smtClean="0"/>
              <a:t>1985</a:t>
            </a:r>
            <a:endParaRPr lang="en-US" sz="4000" dirty="0"/>
          </a:p>
        </p:txBody>
      </p:sp>
      <p:sp>
        <p:nvSpPr>
          <p:cNvPr id="6" name="TextBox 5"/>
          <p:cNvSpPr txBox="1"/>
          <p:nvPr/>
        </p:nvSpPr>
        <p:spPr>
          <a:xfrm>
            <a:off x="6438316" y="4178181"/>
            <a:ext cx="1336432" cy="707886"/>
          </a:xfrm>
          <a:prstGeom prst="rect">
            <a:avLst/>
          </a:prstGeom>
          <a:noFill/>
        </p:spPr>
        <p:txBody>
          <a:bodyPr wrap="square" rtlCol="0">
            <a:spAutoFit/>
          </a:bodyPr>
          <a:lstStyle/>
          <a:p>
            <a:r>
              <a:rPr lang="en-US" sz="4000" dirty="0" smtClean="0"/>
              <a:t>2000</a:t>
            </a:r>
            <a:endParaRPr lang="en-US" sz="4000" dirty="0"/>
          </a:p>
        </p:txBody>
      </p:sp>
      <p:sp>
        <p:nvSpPr>
          <p:cNvPr id="8" name="TextBox 7"/>
          <p:cNvSpPr txBox="1"/>
          <p:nvPr/>
        </p:nvSpPr>
        <p:spPr>
          <a:xfrm>
            <a:off x="8522469" y="4164117"/>
            <a:ext cx="1214938" cy="707886"/>
          </a:xfrm>
          <a:prstGeom prst="rect">
            <a:avLst/>
          </a:prstGeom>
          <a:noFill/>
        </p:spPr>
        <p:txBody>
          <a:bodyPr wrap="square" rtlCol="0">
            <a:spAutoFit/>
          </a:bodyPr>
          <a:lstStyle/>
          <a:p>
            <a:r>
              <a:rPr lang="en-US" sz="4000" dirty="0" smtClean="0"/>
              <a:t>2010</a:t>
            </a:r>
            <a:endParaRPr lang="en-US" sz="4000" dirty="0"/>
          </a:p>
        </p:txBody>
      </p:sp>
      <p:sp>
        <p:nvSpPr>
          <p:cNvPr id="9" name="TextBox 8"/>
          <p:cNvSpPr txBox="1"/>
          <p:nvPr/>
        </p:nvSpPr>
        <p:spPr>
          <a:xfrm>
            <a:off x="1744394" y="6527405"/>
            <a:ext cx="8989255" cy="707886"/>
          </a:xfrm>
          <a:prstGeom prst="rect">
            <a:avLst/>
          </a:prstGeom>
          <a:solidFill>
            <a:schemeClr val="bg1"/>
          </a:solidFill>
        </p:spPr>
        <p:txBody>
          <a:bodyPr wrap="square" rtlCol="0">
            <a:spAutoFit/>
          </a:bodyPr>
          <a:lstStyle/>
          <a:p>
            <a:r>
              <a:rPr lang="en-US" sz="4000" dirty="0" smtClean="0">
                <a:solidFill>
                  <a:schemeClr val="bg1"/>
                </a:solidFill>
              </a:rPr>
              <a:t>This is test message</a:t>
            </a:r>
            <a:r>
              <a:rPr lang="en-US" dirty="0" smtClean="0">
                <a:solidFill>
                  <a:schemeClr val="bg1"/>
                </a:solidFill>
              </a:rPr>
              <a:t>.</a:t>
            </a:r>
            <a:endParaRPr lang="en-US" dirty="0">
              <a:solidFill>
                <a:schemeClr val="bg1"/>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845642757"/>
      </p:ext>
    </p:extLst>
  </p:cSld>
  <p:clrMapOvr>
    <a:masterClrMapping/>
  </p:clrMapOvr>
  <mc:AlternateContent xmlns:mc="http://schemas.openxmlformats.org/markup-compatibility/2006" xmlns:p14="http://schemas.microsoft.com/office/powerpoint/2010/main">
    <mc:Choice Requires="p14">
      <p:transition spd="slow" p14:dur="2000" advTm="179"/>
    </mc:Choice>
    <mc:Fallback xmlns="">
      <p:transition spd="slow" advTm="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056" y="399165"/>
            <a:ext cx="10996654" cy="6555641"/>
          </a:xfrm>
          <a:prstGeom prst="rect">
            <a:avLst/>
          </a:prstGeom>
          <a:noFill/>
        </p:spPr>
        <p:txBody>
          <a:bodyPr wrap="square" rtlCol="0">
            <a:spAutoFit/>
          </a:bodyPr>
          <a:lstStyle/>
          <a:p>
            <a:pPr algn="ctr"/>
            <a:r>
              <a:rPr lang="en-US" sz="3600" dirty="0">
                <a:latin typeface="Tw Cen MT Condensed Extra Bold" panose="020B0803020202020204" pitchFamily="34" charset="0"/>
              </a:rPr>
              <a:t>What </a:t>
            </a:r>
            <a:r>
              <a:rPr lang="en-US" sz="3600" dirty="0" smtClean="0">
                <a:latin typeface="Tw Cen MT Condensed Extra Bold" panose="020B0803020202020204" pitchFamily="34" charset="0"/>
              </a:rPr>
              <a:t>are </a:t>
            </a:r>
            <a:r>
              <a:rPr lang="en-US" sz="3600" dirty="0">
                <a:latin typeface="Tw Cen MT Condensed Extra Bold" panose="020B0803020202020204" pitchFamily="34" charset="0"/>
              </a:rPr>
              <a:t>the </a:t>
            </a:r>
            <a:r>
              <a:rPr lang="en-US" sz="3600" dirty="0" smtClean="0">
                <a:latin typeface="Tw Cen MT Condensed Extra Bold" panose="020B0803020202020204" pitchFamily="34" charset="0"/>
              </a:rPr>
              <a:t>kinds </a:t>
            </a:r>
            <a:r>
              <a:rPr lang="en-US" sz="3600" dirty="0">
                <a:latin typeface="Tw Cen MT Condensed Extra Bold" panose="020B0803020202020204" pitchFamily="34" charset="0"/>
              </a:rPr>
              <a:t>of </a:t>
            </a:r>
            <a:r>
              <a:rPr lang="en-US" sz="3600" dirty="0" smtClean="0">
                <a:latin typeface="Tw Cen MT Condensed Extra Bold" panose="020B0803020202020204" pitchFamily="34" charset="0"/>
              </a:rPr>
              <a:t>costs </a:t>
            </a:r>
            <a:r>
              <a:rPr lang="en-US" sz="3600" dirty="0">
                <a:latin typeface="Tw Cen MT Condensed Extra Bold" panose="020B0803020202020204" pitchFamily="34" charset="0"/>
              </a:rPr>
              <a:t>that can be avoided with </a:t>
            </a:r>
            <a:r>
              <a:rPr lang="en-US" sz="3600" dirty="0" err="1" smtClean="0">
                <a:latin typeface="Tw Cen MT Condensed Extra Bold" panose="020B0803020202020204" pitchFamily="34" charset="0"/>
              </a:rPr>
              <a:t>CLEPm</a:t>
            </a:r>
            <a:r>
              <a:rPr lang="en-US" sz="3600" dirty="0" smtClean="0">
                <a:latin typeface="Tw Cen MT Condensed Extra Bold" panose="020B0803020202020204" pitchFamily="34" charset="0"/>
              </a:rPr>
              <a:t>?</a:t>
            </a:r>
            <a:endParaRPr lang="en-US" sz="2000" dirty="0">
              <a:latin typeface="Tw Cen MT Condensed Extra Bold" panose="020B0803020202020204" pitchFamily="34" charset="0"/>
            </a:endParaRPr>
          </a:p>
          <a:p>
            <a:endParaRPr lang="en-US" sz="2000" dirty="0" smtClean="0"/>
          </a:p>
          <a:p>
            <a:r>
              <a:rPr lang="en-US" sz="3400" dirty="0" smtClean="0"/>
              <a:t>What is the minimum cost of a new Combustion Turbine power plant that a utility might have to buy today to meet demand?  		</a:t>
            </a:r>
            <a:r>
              <a:rPr lang="en-US" sz="3200" b="1" u="sng" dirty="0" smtClean="0"/>
              <a:t>ANSWER</a:t>
            </a:r>
            <a:r>
              <a:rPr lang="en-US" sz="3200" dirty="0"/>
              <a:t>: </a:t>
            </a:r>
            <a:r>
              <a:rPr lang="en-US" sz="3200" dirty="0" smtClean="0"/>
              <a:t>     </a:t>
            </a:r>
            <a:r>
              <a:rPr lang="en-US" sz="3200" b="1" dirty="0" smtClean="0"/>
              <a:t>200</a:t>
            </a:r>
            <a:r>
              <a:rPr lang="en-US" sz="3200" dirty="0" smtClean="0"/>
              <a:t> </a:t>
            </a:r>
            <a:r>
              <a:rPr lang="en-US" sz="3200" b="1" dirty="0" smtClean="0"/>
              <a:t>MW</a:t>
            </a:r>
            <a:r>
              <a:rPr lang="en-US" sz="3200" dirty="0" smtClean="0"/>
              <a:t> for </a:t>
            </a:r>
            <a:r>
              <a:rPr lang="en-US" sz="3200" b="1" dirty="0" smtClean="0"/>
              <a:t>$175 M</a:t>
            </a:r>
          </a:p>
          <a:p>
            <a:endParaRPr lang="en-US" dirty="0"/>
          </a:p>
          <a:p>
            <a:r>
              <a:rPr lang="en-US" sz="3200" dirty="0"/>
              <a:t>What does that cost the average consumer?  (Assuming that </a:t>
            </a:r>
            <a:r>
              <a:rPr lang="en-US" sz="3200" dirty="0" smtClean="0"/>
              <a:t>roughly 12 </a:t>
            </a:r>
            <a:r>
              <a:rPr lang="en-US" sz="3200" dirty="0"/>
              <a:t>billion kWh / year are sold by </a:t>
            </a:r>
            <a:r>
              <a:rPr lang="en-US" sz="3200" dirty="0" smtClean="0"/>
              <a:t>ENO</a:t>
            </a:r>
            <a:r>
              <a:rPr lang="en-US" sz="3200" dirty="0"/>
              <a:t>.</a:t>
            </a:r>
            <a:r>
              <a:rPr lang="en-US" sz="3200" dirty="0" smtClean="0"/>
              <a:t>)  </a:t>
            </a:r>
            <a:r>
              <a:rPr lang="en-US" sz="3200" dirty="0"/>
              <a:t>If amortized like a 30-year, home loan, the debt service is roughly $1M / month.  There’s roughly 1 B </a:t>
            </a:r>
            <a:r>
              <a:rPr lang="en-US" sz="3200" dirty="0" smtClean="0"/>
              <a:t>kWh/month sold; therefore </a:t>
            </a:r>
            <a:r>
              <a:rPr lang="en-US" sz="3200" dirty="0"/>
              <a:t>the cost / kWh is roughly $0.001 /kWh. Per customer, this amounts </a:t>
            </a:r>
            <a:r>
              <a:rPr lang="en-US" sz="3200" dirty="0" smtClean="0"/>
              <a:t>to around $1/month </a:t>
            </a:r>
            <a:r>
              <a:rPr lang="en-US" sz="3200" dirty="0"/>
              <a:t>for 30 </a:t>
            </a:r>
            <a:r>
              <a:rPr lang="en-US" sz="3200" dirty="0" smtClean="0"/>
              <a:t>years and the present </a:t>
            </a:r>
            <a:r>
              <a:rPr lang="en-US" sz="3200" dirty="0"/>
              <a:t>v</a:t>
            </a:r>
            <a:r>
              <a:rPr lang="en-US" sz="3200" dirty="0" smtClean="0"/>
              <a:t>alue of these payments is </a:t>
            </a:r>
            <a:r>
              <a:rPr lang="en-US" sz="3200" dirty="0"/>
              <a:t>around $</a:t>
            </a:r>
            <a:r>
              <a:rPr lang="en-US" sz="3200" dirty="0" smtClean="0"/>
              <a:t>200 </a:t>
            </a:r>
            <a:r>
              <a:rPr lang="en-US" sz="3200" dirty="0"/>
              <a:t>to $</a:t>
            </a:r>
            <a:r>
              <a:rPr lang="en-US" sz="3200" dirty="0" smtClean="0"/>
              <a:t>300 </a:t>
            </a:r>
            <a:r>
              <a:rPr lang="en-US" sz="3200" dirty="0"/>
              <a:t>(depending on the discount rate.)</a:t>
            </a:r>
            <a:endParaRPr lang="en-US" sz="2400" dirty="0"/>
          </a:p>
          <a:p>
            <a:endParaRPr lang="en-US" sz="240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61675335"/>
      </p:ext>
    </p:extLst>
  </p:cSld>
  <p:clrMapOvr>
    <a:masterClrMapping/>
  </p:clrMapOvr>
  <mc:AlternateContent xmlns:mc="http://schemas.openxmlformats.org/markup-compatibility/2006" xmlns:p14="http://schemas.microsoft.com/office/powerpoint/2010/main">
    <mc:Choice Requires="p14">
      <p:transition spd="slow" p14:dur="2000" advTm="274"/>
    </mc:Choice>
    <mc:Fallback xmlns="">
      <p:transition spd="slow" advTm="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lnSpc>
                <a:spcPct val="90000"/>
              </a:lnSpc>
              <a:spcBef>
                <a:spcPct val="0"/>
              </a:spcBef>
            </a:pPr>
            <a:r>
              <a:rPr lang="en-US" sz="3600" dirty="0" smtClean="0">
                <a:latin typeface="Tw Cen MT Condensed Extra Bold" panose="020B0803020202020204" pitchFamily="34" charset="0"/>
              </a:rPr>
              <a:t>Why does “$50” multiply “number of KW avoided” </a:t>
            </a:r>
            <a:br>
              <a:rPr lang="en-US" sz="3600" dirty="0" smtClean="0">
                <a:latin typeface="Tw Cen MT Condensed Extra Bold" panose="020B0803020202020204" pitchFamily="34" charset="0"/>
              </a:rPr>
            </a:br>
            <a:r>
              <a:rPr lang="en-US" sz="3600" dirty="0" smtClean="0">
                <a:latin typeface="Tw Cen MT Condensed Extra Bold" panose="020B0803020202020204" pitchFamily="34" charset="0"/>
              </a:rPr>
              <a:t>in the definition of </a:t>
            </a:r>
            <a:r>
              <a:rPr lang="en-US" sz="3600" dirty="0" err="1" smtClean="0">
                <a:latin typeface="Tw Cen MT Condensed Extra Bold" panose="020B0803020202020204" pitchFamily="34" charset="0"/>
              </a:rPr>
              <a:t>CLEPm</a:t>
            </a:r>
            <a:r>
              <a:rPr lang="en-US" sz="3600" dirty="0" smtClean="0">
                <a:latin typeface="Tw Cen MT Condensed Extra Bold" panose="020B0803020202020204" pitchFamily="34" charset="0"/>
              </a:rPr>
              <a:t>? </a:t>
            </a:r>
            <a:endParaRPr lang="en-US" sz="3600" dirty="0"/>
          </a:p>
        </p:txBody>
      </p:sp>
      <p:sp>
        <p:nvSpPr>
          <p:cNvPr id="3" name="Content Placeholder 2"/>
          <p:cNvSpPr>
            <a:spLocks noGrp="1"/>
          </p:cNvSpPr>
          <p:nvPr>
            <p:ph idx="1"/>
          </p:nvPr>
        </p:nvSpPr>
        <p:spPr>
          <a:xfrm>
            <a:off x="556054" y="1825625"/>
            <a:ext cx="11269362" cy="4351338"/>
          </a:xfrm>
        </p:spPr>
        <p:txBody>
          <a:bodyPr>
            <a:noAutofit/>
          </a:bodyPr>
          <a:lstStyle/>
          <a:p>
            <a:r>
              <a:rPr lang="en-US" sz="3200" dirty="0" smtClean="0"/>
              <a:t>For most buildings, conventional peak demand occurs during the utility’s peak hours</a:t>
            </a:r>
          </a:p>
          <a:p>
            <a:r>
              <a:rPr lang="en-US" sz="3200" dirty="0"/>
              <a:t>For most buildings, </a:t>
            </a:r>
            <a:r>
              <a:rPr lang="en-US" sz="3200" dirty="0" smtClean="0"/>
              <a:t>AC equipment is usually running during peak demand times and usually dominates demand at those times</a:t>
            </a:r>
          </a:p>
          <a:p>
            <a:r>
              <a:rPr lang="en-US" sz="3200" dirty="0" smtClean="0"/>
              <a:t>AC equipment usually runs 20 to 30 minutes / hour</a:t>
            </a:r>
          </a:p>
          <a:p>
            <a:r>
              <a:rPr lang="en-US" sz="3200" dirty="0" smtClean="0"/>
              <a:t>Therefore the charge for </a:t>
            </a:r>
            <a:r>
              <a:rPr lang="en-US" sz="3200" b="1" i="1" dirty="0" smtClean="0"/>
              <a:t>average demand during peak hours </a:t>
            </a:r>
            <a:r>
              <a:rPr lang="en-US" sz="3200" dirty="0" smtClean="0"/>
              <a:t>should be twice the charge for </a:t>
            </a:r>
            <a:r>
              <a:rPr lang="en-US" sz="3200" b="1" i="1" dirty="0" smtClean="0"/>
              <a:t>peak demand during peak h</a:t>
            </a:r>
            <a:r>
              <a:rPr lang="en-US" sz="3200" b="1" i="1" dirty="0"/>
              <a:t>ours</a:t>
            </a:r>
            <a:r>
              <a:rPr lang="en-US" sz="3200" dirty="0" smtClean="0"/>
              <a:t>.</a:t>
            </a:r>
            <a:endParaRPr lang="en-US" sz="3200" b="1" i="1" dirty="0" smtClean="0"/>
          </a:p>
          <a:p>
            <a:r>
              <a:rPr lang="en-US" sz="3200" dirty="0" smtClean="0"/>
              <a:t>$</a:t>
            </a:r>
            <a:r>
              <a:rPr lang="en-US" sz="3200" dirty="0"/>
              <a:t>25/month was recommended by Stephen Fenrick to be optimal for standard, 15-min, demand-charge pricing anywhere in the </a:t>
            </a:r>
            <a:r>
              <a:rPr lang="en-US" sz="3200" dirty="0" smtClean="0"/>
              <a:t>US</a:t>
            </a:r>
            <a:endParaRPr lang="en-US" sz="3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16535982"/>
      </p:ext>
    </p:extLst>
  </p:cSld>
  <p:clrMapOvr>
    <a:masterClrMapping/>
  </p:clrMapOvr>
  <mc:AlternateContent xmlns:mc="http://schemas.openxmlformats.org/markup-compatibility/2006" xmlns:p14="http://schemas.microsoft.com/office/powerpoint/2010/main">
    <mc:Choice Requires="p14">
      <p:transition spd="slow" p14:dur="2000" advTm="706"/>
    </mc:Choice>
    <mc:Fallback xmlns="">
      <p:transition spd="slow" advTm="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344" y="495063"/>
            <a:ext cx="5265656" cy="40215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8600" y="4198046"/>
            <a:ext cx="2817987" cy="230110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307" y="970349"/>
            <a:ext cx="2787650" cy="5547281"/>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0860" y="970349"/>
            <a:ext cx="3481440" cy="5547281"/>
          </a:xfrm>
          <a:prstGeom prst="rect">
            <a:avLst/>
          </a:prstGeom>
        </p:spPr>
      </p:pic>
      <p:sp>
        <p:nvSpPr>
          <p:cNvPr id="2" name="TextBox 1"/>
          <p:cNvSpPr txBox="1"/>
          <p:nvPr/>
        </p:nvSpPr>
        <p:spPr>
          <a:xfrm>
            <a:off x="435077" y="159367"/>
            <a:ext cx="11325123" cy="1754326"/>
          </a:xfrm>
          <a:prstGeom prst="rect">
            <a:avLst/>
          </a:prstGeom>
          <a:noFill/>
        </p:spPr>
        <p:txBody>
          <a:bodyPr wrap="square" rtlCol="0">
            <a:spAutoFit/>
          </a:bodyPr>
          <a:lstStyle/>
          <a:p>
            <a:pPr algn="ctr"/>
            <a:r>
              <a:rPr lang="en-US" sz="4400" dirty="0" smtClean="0">
                <a:solidFill>
                  <a:srgbClr val="FF0000"/>
                </a:solidFill>
                <a:latin typeface="Tw Cen MT Condensed Extra Bold" panose="020B0803020202020204" pitchFamily="34" charset="0"/>
              </a:rPr>
              <a:t>What is Economic Dispatch?</a:t>
            </a:r>
            <a:endParaRPr lang="en-US" sz="1600" dirty="0" smtClean="0">
              <a:solidFill>
                <a:srgbClr val="FF0000"/>
              </a:solidFill>
              <a:latin typeface="Tw Cen MT Condensed Extra Bold" panose="020B0803020202020204" pitchFamily="34" charset="0"/>
            </a:endParaRPr>
          </a:p>
          <a:p>
            <a:r>
              <a:rPr lang="en-US" sz="1600" dirty="0" smtClean="0">
                <a:latin typeface="Tw Cen MT Condensed Extra Bold" panose="020B0803020202020204" pitchFamily="34" charset="0"/>
              </a:rPr>
              <a:t>  </a:t>
            </a:r>
          </a:p>
          <a:p>
            <a:r>
              <a:rPr lang="en-US" sz="4800" dirty="0" smtClean="0">
                <a:latin typeface="Tw Cen MT Condensed Extra Bold" panose="020B0803020202020204" pitchFamily="34" charset="0"/>
              </a:rPr>
              <a:t>	no			 yes</a:t>
            </a:r>
            <a:endParaRPr lang="en-US" sz="4800" dirty="0">
              <a:latin typeface="Tw Cen MT Condensed Extra Bold" panose="020B0803020202020204" pitchFamily="34" charset="0"/>
            </a:endParaRPr>
          </a:p>
        </p:txBody>
      </p:sp>
      <p:sp>
        <p:nvSpPr>
          <p:cNvPr id="8" name="TextBox 7"/>
          <p:cNvSpPr txBox="1"/>
          <p:nvPr/>
        </p:nvSpPr>
        <p:spPr>
          <a:xfrm rot="21365349">
            <a:off x="6972949" y="2383096"/>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9" name="TextBox 8"/>
          <p:cNvSpPr txBox="1"/>
          <p:nvPr/>
        </p:nvSpPr>
        <p:spPr>
          <a:xfrm rot="21355970">
            <a:off x="10764094" y="2131074"/>
            <a:ext cx="2689525" cy="457850"/>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92327502"/>
      </p:ext>
    </p:extLst>
  </p:cSld>
  <p:clrMapOvr>
    <a:masterClrMapping/>
  </p:clrMapOvr>
  <mc:AlternateContent xmlns:mc="http://schemas.openxmlformats.org/markup-compatibility/2006" xmlns:p14="http://schemas.microsoft.com/office/powerpoint/2010/main">
    <mc:Choice Requires="p14">
      <p:transition spd="med" p14:dur="700" advTm="305">
        <p:fade/>
      </p:transition>
    </mc:Choice>
    <mc:Fallback xmlns="">
      <p:transition spd="med" advTm="3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4" y="3334871"/>
            <a:ext cx="3847528" cy="3046988"/>
          </a:xfrm>
          <a:prstGeom prst="rect">
            <a:avLst/>
          </a:prstGeom>
          <a:noFill/>
        </p:spPr>
        <p:txBody>
          <a:bodyPr wrap="none" rtlCol="0">
            <a:spAutoFit/>
          </a:bodyPr>
          <a:lstStyle/>
          <a:p>
            <a:r>
              <a:rPr lang="en-US" sz="4800" dirty="0" smtClean="0"/>
              <a:t>2 more slides:</a:t>
            </a:r>
          </a:p>
          <a:p>
            <a:r>
              <a:rPr lang="en-US" sz="4800" dirty="0" smtClean="0"/>
              <a:t>One on CLEP5</a:t>
            </a:r>
          </a:p>
          <a:p>
            <a:r>
              <a:rPr lang="en-US" sz="4800" dirty="0" smtClean="0"/>
              <a:t>One on </a:t>
            </a:r>
            <a:r>
              <a:rPr lang="en-US" sz="4800" dirty="0" err="1" smtClean="0"/>
              <a:t>CLEPm</a:t>
            </a:r>
            <a:endParaRPr lang="en-US" sz="4800" dirty="0" smtClean="0"/>
          </a:p>
          <a:p>
            <a:r>
              <a:rPr lang="en-US" sz="4800" dirty="0" smtClean="0"/>
              <a:t>questions</a:t>
            </a:r>
            <a:endParaRPr lang="en-US" sz="4800" dirty="0"/>
          </a:p>
        </p:txBody>
      </p:sp>
      <p:pic>
        <p:nvPicPr>
          <p:cNvPr id="3" name="Picture 4" descr="Ques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7620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015614097"/>
      </p:ext>
    </p:extLst>
  </p:cSld>
  <p:clrMapOvr>
    <a:masterClrMapping/>
  </p:clrMapOvr>
  <mc:AlternateContent xmlns:mc="http://schemas.openxmlformats.org/markup-compatibility/2006" xmlns:p14="http://schemas.microsoft.com/office/powerpoint/2010/main">
    <mc:Choice Requires="p14">
      <p:transition spd="slow" p14:dur="2000" advTm="328"/>
    </mc:Choice>
    <mc:Fallback xmlns="">
      <p:transition spd="slow" advTm="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613" y="1386492"/>
            <a:ext cx="11553246" cy="3000821"/>
          </a:xfrm>
          <a:prstGeom prst="rect">
            <a:avLst/>
          </a:prstGeom>
        </p:spPr>
        <p:txBody>
          <a:bodyPr wrap="square">
            <a:spAutoFit/>
          </a:bodyPr>
          <a:lstStyle/>
          <a:p>
            <a:pPr algn="ctr">
              <a:spcAft>
                <a:spcPts val="600"/>
              </a:spcAft>
            </a:pPr>
            <a:r>
              <a:rPr lang="en-US" sz="3400" b="1" dirty="0">
                <a:latin typeface="Tw Cen MT Condensed Extra Bold" panose="020B0803020202020204" pitchFamily="34" charset="0"/>
              </a:rPr>
              <a:t>IMPROVE THE ECONOMY WHILE CUTTING CARBON </a:t>
            </a:r>
            <a:r>
              <a:rPr lang="en-US" sz="3400" b="1" dirty="0" smtClean="0">
                <a:latin typeface="Tw Cen MT Condensed Extra Bold" panose="020B0803020202020204" pitchFamily="34" charset="0"/>
              </a:rPr>
              <a:t>EMISSIONS</a:t>
            </a:r>
          </a:p>
          <a:p>
            <a:pPr algn="ctr">
              <a:spcAft>
                <a:spcPts val="600"/>
              </a:spcAft>
            </a:pPr>
            <a:r>
              <a:rPr lang="en-US" sz="3500" b="1" dirty="0" smtClean="0">
                <a:latin typeface="Times New Roman" panose="02020603050405020304" pitchFamily="18" charset="0"/>
                <a:cs typeface="Times New Roman" panose="02020603050405020304" pitchFamily="18" charset="0"/>
              </a:rPr>
              <a:t>Customer </a:t>
            </a:r>
            <a:r>
              <a:rPr lang="en-US" sz="3500" b="1" dirty="0">
                <a:latin typeface="Times New Roman" panose="02020603050405020304" pitchFamily="18" charset="0"/>
                <a:cs typeface="Times New Roman" panose="02020603050405020304" pitchFamily="18" charset="0"/>
              </a:rPr>
              <a:t>Lowered Electricity </a:t>
            </a:r>
            <a:r>
              <a:rPr lang="en-US" sz="3500" b="1" dirty="0" smtClean="0">
                <a:latin typeface="Times New Roman" panose="02020603050405020304" pitchFamily="18" charset="0"/>
                <a:cs typeface="Times New Roman" panose="02020603050405020304" pitchFamily="18" charset="0"/>
              </a:rPr>
              <a:t>Price</a:t>
            </a:r>
          </a:p>
          <a:p>
            <a:pPr algn="ctr">
              <a:spcAft>
                <a:spcPts val="600"/>
              </a:spcAft>
            </a:pPr>
            <a:r>
              <a:rPr lang="en-US" sz="3500" b="1" dirty="0" smtClean="0">
                <a:latin typeface="Times New Roman" panose="02020603050405020304" pitchFamily="18" charset="0"/>
                <a:cs typeface="Times New Roman" panose="02020603050405020304" pitchFamily="18" charset="0"/>
              </a:rPr>
              <a:t>Third Part </a:t>
            </a:r>
            <a:endParaRPr lang="en-US" sz="3500" b="1" dirty="0">
              <a:latin typeface="Times New Roman" panose="02020603050405020304" pitchFamily="18" charset="0"/>
              <a:cs typeface="Times New Roman" panose="02020603050405020304" pitchFamily="18" charset="0"/>
            </a:endParaRPr>
          </a:p>
          <a:p>
            <a:pPr>
              <a:lnSpc>
                <a:spcPct val="200000"/>
              </a:lnSpc>
            </a:pPr>
            <a:r>
              <a:rPr lang="en-US" sz="3000" b="1" dirty="0" smtClean="0">
                <a:latin typeface="Times New Roman" panose="02020603050405020304" pitchFamily="18" charset="0"/>
                <a:cs typeface="Times New Roman" panose="02020603050405020304" pitchFamily="18" charset="0"/>
              </a:rPr>
              <a:t>  </a:t>
            </a:r>
            <a:r>
              <a:rPr lang="en-US" sz="3500" b="1" dirty="0" smtClean="0"/>
              <a:t>CLEP </a:t>
            </a:r>
            <a:r>
              <a:rPr lang="en-US" sz="3500" b="1" dirty="0"/>
              <a:t>in action with worked </a:t>
            </a:r>
            <a:r>
              <a:rPr lang="en-US" sz="3500" b="1" dirty="0" smtClean="0"/>
              <a:t>examples</a:t>
            </a:r>
            <a:endParaRPr lang="en-US" sz="3500"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04641107"/>
      </p:ext>
    </p:extLst>
  </p:cSld>
  <p:clrMapOvr>
    <a:masterClrMapping/>
  </p:clrMapOvr>
  <mc:AlternateContent xmlns:mc="http://schemas.openxmlformats.org/markup-compatibility/2006" xmlns:p14="http://schemas.microsoft.com/office/powerpoint/2010/main">
    <mc:Choice Requires="p14">
      <p:transition spd="slow" p14:dur="2000" advTm="375"/>
    </mc:Choice>
    <mc:Fallback xmlns="">
      <p:transition spd="slow" advTm="3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715" y="340888"/>
            <a:ext cx="10617200" cy="6140142"/>
          </a:xfrm>
          <a:prstGeom prst="rect">
            <a:avLst/>
          </a:prstGeom>
        </p:spPr>
        <p:txBody>
          <a:bodyPr wrap="square">
            <a:spAutoFit/>
          </a:bodyPr>
          <a:lstStyle/>
          <a:p>
            <a:pPr algn="ctr"/>
            <a:r>
              <a:rPr lang="en-US" sz="4000" b="1" dirty="0" smtClean="0">
                <a:latin typeface="Tw Cen MT Condensed Extra Bold" panose="020B0803020202020204" pitchFamily="34" charset="0"/>
              </a:rPr>
              <a:t>Example Assumptions</a:t>
            </a:r>
            <a:endParaRPr lang="en-US" sz="900" b="1" dirty="0" smtClean="0">
              <a:latin typeface="Tw Cen MT Condensed Extra Bold" panose="020B0803020202020204" pitchFamily="34" charset="0"/>
            </a:endParaRPr>
          </a:p>
          <a:p>
            <a:pPr algn="ctr"/>
            <a:r>
              <a:rPr lang="en-US" sz="900" dirty="0" smtClean="0"/>
              <a:t> </a:t>
            </a:r>
          </a:p>
          <a:p>
            <a:pPr marL="457200" indent="-457200">
              <a:buFont typeface="Arial" panose="020B0604020202020204" pitchFamily="34" charset="0"/>
              <a:buChar char="•"/>
            </a:pPr>
            <a:r>
              <a:rPr lang="en-US" sz="3000" dirty="0" smtClean="0"/>
              <a:t>The </a:t>
            </a:r>
            <a:r>
              <a:rPr lang="en-US" sz="3000" b="1" dirty="0" smtClean="0"/>
              <a:t>target </a:t>
            </a:r>
            <a:r>
              <a:rPr lang="en-US" sz="3000" b="1" dirty="0"/>
              <a:t>home </a:t>
            </a:r>
            <a:r>
              <a:rPr lang="en-US" sz="3000" dirty="0"/>
              <a:t>uses </a:t>
            </a:r>
            <a:r>
              <a:rPr lang="en-US" sz="3000" b="1" dirty="0"/>
              <a:t>10,800 </a:t>
            </a:r>
            <a:r>
              <a:rPr lang="en-US" sz="3000" b="1" dirty="0" smtClean="0"/>
              <a:t>kWh/</a:t>
            </a:r>
            <a:r>
              <a:rPr lang="en-US" sz="3000" b="1" dirty="0" err="1" smtClean="0"/>
              <a:t>yr</a:t>
            </a:r>
            <a:r>
              <a:rPr lang="en-US" sz="3000" dirty="0" smtClean="0"/>
              <a:t> or </a:t>
            </a:r>
            <a:r>
              <a:rPr lang="en-US" sz="3000" b="1" dirty="0" smtClean="0"/>
              <a:t>$1080 </a:t>
            </a:r>
            <a:r>
              <a:rPr lang="en-US" sz="3000" dirty="0" smtClean="0"/>
              <a:t>of electricity @ </a:t>
            </a:r>
            <a:r>
              <a:rPr lang="en-US" sz="3000" b="1" dirty="0" smtClean="0"/>
              <a:t>$0.10/kWh</a:t>
            </a:r>
            <a:r>
              <a:rPr lang="en-US" sz="3000" dirty="0" smtClean="0"/>
              <a:t>.  This is </a:t>
            </a:r>
            <a:r>
              <a:rPr lang="en-US" sz="3000" b="1" dirty="0" smtClean="0"/>
              <a:t>900 kWh/month</a:t>
            </a:r>
            <a:r>
              <a:rPr lang="en-US" sz="3000" dirty="0" smtClean="0"/>
              <a:t> so daily needs are </a:t>
            </a:r>
            <a:r>
              <a:rPr lang="en-US" sz="3000" b="1" dirty="0" smtClean="0"/>
              <a:t>30 kWh</a:t>
            </a:r>
            <a:r>
              <a:rPr lang="en-US" sz="3000" dirty="0" smtClean="0"/>
              <a:t>.  Both the </a:t>
            </a:r>
            <a:r>
              <a:rPr lang="en-US" sz="3000" b="1" dirty="0"/>
              <a:t>reference home </a:t>
            </a:r>
            <a:r>
              <a:rPr lang="en-US" sz="3000" dirty="0" smtClean="0"/>
              <a:t>and target home have </a:t>
            </a:r>
            <a:r>
              <a:rPr lang="en-US" sz="3000" dirty="0"/>
              <a:t>an </a:t>
            </a:r>
            <a:r>
              <a:rPr lang="en-US" sz="3000" b="1" i="1" dirty="0"/>
              <a:t>average demand during peak times </a:t>
            </a:r>
            <a:r>
              <a:rPr lang="en-US" sz="3000" dirty="0"/>
              <a:t>of </a:t>
            </a:r>
            <a:r>
              <a:rPr lang="en-US" sz="3000" b="1" dirty="0" smtClean="0"/>
              <a:t>5KW</a:t>
            </a:r>
            <a:r>
              <a:rPr lang="en-US" sz="3000" dirty="0" smtClean="0"/>
              <a:t>.</a:t>
            </a:r>
          </a:p>
          <a:p>
            <a:pPr marL="457200" indent="-457200">
              <a:buFont typeface="Arial" panose="020B0604020202020204" pitchFamily="34" charset="0"/>
              <a:buChar char="•"/>
            </a:pPr>
            <a:endParaRPr lang="en-US" sz="400" dirty="0"/>
          </a:p>
          <a:p>
            <a:pPr marL="457200" indent="-457200">
              <a:buFont typeface="Arial" panose="020B0604020202020204" pitchFamily="34" charset="0"/>
              <a:buChar char="•"/>
            </a:pPr>
            <a:r>
              <a:rPr lang="en-US" sz="3000" dirty="0" smtClean="0"/>
              <a:t>Respecting current battery technology and our design plan, we should only discharge batteries to </a:t>
            </a:r>
            <a:r>
              <a:rPr lang="en-US" sz="3000" b="1" dirty="0" smtClean="0"/>
              <a:t>50%</a:t>
            </a:r>
            <a:r>
              <a:rPr lang="en-US" sz="3000" dirty="0" smtClean="0"/>
              <a:t> to get them to last </a:t>
            </a:r>
            <a:r>
              <a:rPr lang="en-US" sz="3000" b="1" dirty="0" smtClean="0"/>
              <a:t>10</a:t>
            </a:r>
            <a:r>
              <a:rPr lang="en-US" sz="3000" dirty="0" smtClean="0"/>
              <a:t> years</a:t>
            </a:r>
            <a:r>
              <a:rPr lang="en-US" sz="3000" dirty="0"/>
              <a:t>. </a:t>
            </a:r>
            <a:r>
              <a:rPr lang="en-US" sz="3000" dirty="0" smtClean="0"/>
              <a:t> The </a:t>
            </a:r>
            <a:r>
              <a:rPr lang="en-US" sz="3000" dirty="0"/>
              <a:t>smallest increment in battery </a:t>
            </a:r>
            <a:r>
              <a:rPr lang="en-US" sz="3000" dirty="0" smtClean="0"/>
              <a:t>size is </a:t>
            </a:r>
            <a:r>
              <a:rPr lang="en-US" sz="3000" b="1" dirty="0"/>
              <a:t>10 </a:t>
            </a:r>
            <a:r>
              <a:rPr lang="en-US" sz="3000" b="1" dirty="0" smtClean="0"/>
              <a:t>kWh</a:t>
            </a:r>
            <a:r>
              <a:rPr lang="en-US" sz="3000" dirty="0" smtClean="0"/>
              <a:t>, costing $</a:t>
            </a:r>
            <a:r>
              <a:rPr lang="en-US" sz="3000" b="1" dirty="0" smtClean="0"/>
              <a:t>3000</a:t>
            </a:r>
            <a:r>
              <a:rPr lang="en-US" sz="3000" dirty="0" smtClean="0"/>
              <a:t>.  An inverter costs </a:t>
            </a:r>
            <a:r>
              <a:rPr lang="en-US" sz="3000" b="1" dirty="0" smtClean="0"/>
              <a:t>$1500</a:t>
            </a:r>
            <a:r>
              <a:rPr lang="en-US" sz="3000" dirty="0" smtClean="0"/>
              <a:t>.</a:t>
            </a:r>
          </a:p>
          <a:p>
            <a:pPr marL="457200" indent="-45720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400" dirty="0" smtClean="0"/>
          </a:p>
          <a:p>
            <a:pPr marL="457200" indent="-457200">
              <a:buFont typeface="Arial" panose="020B0604020202020204" pitchFamily="34" charset="0"/>
              <a:buChar char="•"/>
            </a:pPr>
            <a:r>
              <a:rPr lang="en-US" sz="3000" dirty="0" smtClean="0"/>
              <a:t>Although we recommend </a:t>
            </a:r>
            <a:r>
              <a:rPr lang="en-US" sz="3000" b="1" dirty="0" smtClean="0"/>
              <a:t>p = q = 95%, </a:t>
            </a:r>
            <a:r>
              <a:rPr lang="en-US" sz="3000" dirty="0" smtClean="0"/>
              <a:t>we’ll assume </a:t>
            </a:r>
            <a:r>
              <a:rPr lang="en-US" sz="3000" b="1" dirty="0" smtClean="0"/>
              <a:t>100%</a:t>
            </a:r>
          </a:p>
          <a:p>
            <a:pPr marL="457200" indent="-457200">
              <a:buFont typeface="Arial" panose="020B0604020202020204" pitchFamily="34" charset="0"/>
              <a:buChar char="•"/>
            </a:pPr>
            <a:endParaRPr lang="en-US" sz="1600" b="1" dirty="0" smtClean="0"/>
          </a:p>
          <a:p>
            <a:pPr marL="285750" indent="-285750">
              <a:buFont typeface="Arial" panose="020B0604020202020204" pitchFamily="34" charset="0"/>
              <a:buChar char="•"/>
            </a:pPr>
            <a:endParaRPr lang="en-US" sz="400" dirty="0" smtClean="0"/>
          </a:p>
          <a:p>
            <a:pPr marL="457200" indent="-457200">
              <a:buFont typeface="Arial" panose="020B0604020202020204" pitchFamily="34" charset="0"/>
              <a:buChar char="•"/>
            </a:pPr>
            <a:r>
              <a:rPr lang="en-US" sz="3000" b="1" dirty="0"/>
              <a:t>Utility </a:t>
            </a:r>
            <a:r>
              <a:rPr lang="en-US" sz="3000" b="1" dirty="0" smtClean="0"/>
              <a:t>Peak Demand </a:t>
            </a:r>
            <a:r>
              <a:rPr lang="en-US" sz="3000" dirty="0" smtClean="0"/>
              <a:t>occurs @ 3 – 7 PM, M - F, May – Sept</a:t>
            </a:r>
            <a:endParaRPr lang="en-US" sz="3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490278336"/>
      </p:ext>
    </p:extLst>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003" y="156807"/>
            <a:ext cx="11672515" cy="6401753"/>
          </a:xfrm>
          <a:prstGeom prst="rect">
            <a:avLst/>
          </a:prstGeom>
        </p:spPr>
        <p:txBody>
          <a:bodyPr wrap="square">
            <a:spAutoFit/>
          </a:bodyPr>
          <a:lstStyle/>
          <a:p>
            <a:pPr>
              <a:spcAft>
                <a:spcPts val="800"/>
              </a:spcAft>
            </a:pPr>
            <a:r>
              <a:rPr lang="en-US" sz="4000" b="1" dirty="0" smtClean="0">
                <a:latin typeface="Tw Cen MT Condensed Extra Bold" panose="020B0803020202020204" pitchFamily="34" charset="0"/>
                <a:ea typeface="Calibri" panose="020F0502020204030204" pitchFamily="34" charset="0"/>
                <a:cs typeface="Times New Roman" panose="02020603050405020304" pitchFamily="18" charset="0"/>
              </a:rPr>
              <a:t>First Example</a:t>
            </a:r>
            <a:r>
              <a:rPr lang="en-US" sz="4000" b="1" dirty="0" smtClean="0">
                <a:latin typeface="Tw Cen MT Condensed Extra Bold" panose="020B0803020202020204" pitchFamily="34" charset="0"/>
              </a:rPr>
              <a:t>:  </a:t>
            </a:r>
            <a:r>
              <a:rPr lang="en-US" sz="3500" b="1" dirty="0" smtClean="0">
                <a:latin typeface="Tw Cen MT Condensed Extra Bold" panose="020B0803020202020204" pitchFamily="34" charset="0"/>
              </a:rPr>
              <a:t>Give this home </a:t>
            </a:r>
            <a:r>
              <a:rPr lang="en-US" sz="3500" b="1" i="1" dirty="0" smtClean="0">
                <a:latin typeface="Tw Cen MT Condensed Extra Bold" panose="020B0803020202020204" pitchFamily="34" charset="0"/>
              </a:rPr>
              <a:t>Inverted Demand</a:t>
            </a:r>
            <a:r>
              <a:rPr lang="en-US" sz="3500" b="1" dirty="0" smtClean="0">
                <a:latin typeface="Tw Cen MT Condensed Extra Bold" panose="020B0803020202020204" pitchFamily="34" charset="0"/>
              </a:rPr>
              <a:t>,       </a:t>
            </a:r>
            <a:r>
              <a:rPr lang="en-US" sz="3500" b="1" dirty="0" smtClean="0"/>
              <a:t>i.e.,</a:t>
            </a:r>
            <a:endParaRPr lang="en-US" sz="1000" dirty="0" smtClean="0"/>
          </a:p>
          <a:p>
            <a:pPr algn="ctr">
              <a:spcAft>
                <a:spcPts val="800"/>
              </a:spcAft>
            </a:pPr>
            <a:r>
              <a:rPr lang="en-US" sz="3000" b="1" dirty="0" smtClean="0"/>
              <a:t>EARLY AM CHARGING SUFFICIENT FOR OFF-GRID THE REST OF DAY</a:t>
            </a:r>
          </a:p>
          <a:p>
            <a:pPr>
              <a:spcAft>
                <a:spcPts val="800"/>
              </a:spcAft>
            </a:pPr>
            <a:r>
              <a:rPr lang="en-US" sz="3000" b="1" dirty="0" smtClean="0">
                <a:latin typeface="Calibri" panose="020F0502020204030204" pitchFamily="34" charset="0"/>
                <a:ea typeface="Calibri" panose="020F0502020204030204" pitchFamily="34" charset="0"/>
                <a:cs typeface="Times New Roman" panose="02020603050405020304" pitchFamily="18" charset="0"/>
              </a:rPr>
              <a:t>Back-up</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1 inverter + 6 </a:t>
            </a:r>
            <a:r>
              <a:rPr lang="en-US" sz="3000" dirty="0" smtClean="0">
                <a:latin typeface="Calibri" panose="020F0502020204030204" pitchFamily="34" charset="0"/>
                <a:ea typeface="Calibri" panose="020F0502020204030204" pitchFamily="34" charset="0"/>
                <a:cs typeface="Times New Roman" panose="02020603050405020304" pitchFamily="18" charset="0"/>
              </a:rPr>
              <a:t>batteries.   </a:t>
            </a:r>
            <a:r>
              <a:rPr lang="en-US" sz="3000" b="1" dirty="0" smtClean="0">
                <a:latin typeface="Calibri" panose="020F0502020204030204" pitchFamily="34" charset="0"/>
                <a:ea typeface="Calibri" panose="020F0502020204030204" pitchFamily="34" charset="0"/>
                <a:cs typeface="Times New Roman" panose="02020603050405020304" pitchFamily="18" charset="0"/>
              </a:rPr>
              <a:t>Cost</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$1.5K + 6 </a:t>
            </a:r>
            <a:r>
              <a:rPr lang="en-US" sz="3000" b="1" dirty="0">
                <a:latin typeface="Calibri" panose="020F0502020204030204" pitchFamily="34" charset="0"/>
                <a:ea typeface="Calibri" panose="020F0502020204030204" pitchFamily="34" charset="0"/>
                <a:cs typeface="Times New Roman" panose="02020603050405020304" pitchFamily="18" charset="0"/>
              </a:rPr>
              <a:t>*</a:t>
            </a:r>
            <a:r>
              <a:rPr lang="en-US" sz="3000" dirty="0">
                <a:latin typeface="Calibri" panose="020F0502020204030204" pitchFamily="34" charset="0"/>
                <a:ea typeface="Calibri" panose="020F0502020204030204" pitchFamily="34" charset="0"/>
                <a:cs typeface="Times New Roman" panose="02020603050405020304" pitchFamily="18" charset="0"/>
              </a:rPr>
              <a:t> $3K </a:t>
            </a:r>
            <a:r>
              <a:rPr lang="en-US" sz="3000" dirty="0" smtClean="0">
                <a:latin typeface="Calibri" panose="020F0502020204030204" pitchFamily="34" charset="0"/>
                <a:ea typeface="Calibri" panose="020F0502020204030204" pitchFamily="34" charset="0"/>
                <a:cs typeface="Times New Roman" panose="02020603050405020304" pitchFamily="18" charset="0"/>
              </a:rPr>
              <a:t>= $19.5K</a:t>
            </a: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3000" b="1" dirty="0" smtClean="0">
                <a:latin typeface="Calibri" panose="020F0502020204030204" pitchFamily="34" charset="0"/>
                <a:ea typeface="Calibri" panose="020F0502020204030204" pitchFamily="34" charset="0"/>
                <a:cs typeface="Times New Roman" panose="02020603050405020304" pitchFamily="18" charset="0"/>
              </a:rPr>
              <a:t>CLEP5</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b="1" dirty="0" smtClean="0">
                <a:latin typeface="Calibri" panose="020F0502020204030204" pitchFamily="34" charset="0"/>
                <a:ea typeface="Calibri" panose="020F0502020204030204" pitchFamily="34" charset="0"/>
                <a:cs typeface="Times New Roman" panose="02020603050405020304" pitchFamily="18" charset="0"/>
              </a:rPr>
              <a:t>p</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b="1" dirty="0">
                <a:latin typeface="Calibri" panose="020F0502020204030204" pitchFamily="34" charset="0"/>
                <a:ea typeface="Calibri" panose="020F0502020204030204" pitchFamily="34" charset="0"/>
                <a:cs typeface="Times New Roman" panose="02020603050405020304" pitchFamily="18" charset="0"/>
              </a:rPr>
              <a:t>n</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b="1" dirty="0">
                <a:latin typeface="Calibri" panose="020F0502020204030204" pitchFamily="34" charset="0"/>
                <a:ea typeface="Calibri" panose="020F0502020204030204" pitchFamily="34" charset="0"/>
                <a:cs typeface="Times New Roman" panose="02020603050405020304" pitchFamily="18" charset="0"/>
              </a:rPr>
              <a:t>e - </a:t>
            </a:r>
            <a:r>
              <a:rPr lang="en-US" sz="3000" b="1" dirty="0" err="1">
                <a:latin typeface="Calibri" panose="020F0502020204030204" pitchFamily="34" charset="0"/>
                <a:ea typeface="Calibri" panose="020F0502020204030204" pitchFamily="34" charset="0"/>
                <a:cs typeface="Times New Roman" panose="02020603050405020304" pitchFamily="18" charset="0"/>
              </a:rPr>
              <a:t>i</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dirty="0" smtClean="0">
                <a:latin typeface="Calibri" panose="020F0502020204030204" pitchFamily="34" charset="0"/>
                <a:ea typeface="Calibri" panose="020F0502020204030204" pitchFamily="34" charset="0"/>
                <a:cs typeface="Times New Roman" panose="02020603050405020304" pitchFamily="18" charset="0"/>
              </a:rPr>
              <a:t> = 100% </a:t>
            </a:r>
            <a:r>
              <a:rPr lang="en-US" sz="3000" b="1" dirty="0" smtClean="0">
                <a:latin typeface="Calibri" panose="020F0502020204030204" pitchFamily="34" charset="0"/>
                <a:ea typeface="Calibri" panose="020F0502020204030204" pitchFamily="34" charset="0"/>
                <a:cs typeface="Times New Roman" panose="02020603050405020304" pitchFamily="18" charset="0"/>
              </a:rPr>
              <a:t>*</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900 </a:t>
            </a:r>
            <a:r>
              <a:rPr lang="en-US" sz="3000" b="1" dirty="0" smtClean="0">
                <a:latin typeface="Calibri" panose="020F0502020204030204" pitchFamily="34" charset="0"/>
                <a:ea typeface="Calibri" panose="020F0502020204030204" pitchFamily="34" charset="0"/>
                <a:cs typeface="Times New Roman" panose="02020603050405020304" pitchFamily="18" charset="0"/>
              </a:rPr>
              <a:t>*</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0.03- </a:t>
            </a:r>
            <a:r>
              <a:rPr lang="en-US" sz="3000" dirty="0" smtClean="0">
                <a:latin typeface="Calibri" panose="020F0502020204030204" pitchFamily="34" charset="0"/>
                <a:ea typeface="Calibri" panose="020F0502020204030204" pitchFamily="34" charset="0"/>
                <a:cs typeface="Times New Roman" panose="02020603050405020304" pitchFamily="18" charset="0"/>
              </a:rPr>
              <a:t>$0.02) = $9 =&gt; $63 /</a:t>
            </a:r>
            <a:r>
              <a:rPr lang="en-US" sz="3000" dirty="0" err="1" smtClean="0">
                <a:latin typeface="Calibri" panose="020F0502020204030204" pitchFamily="34" charset="0"/>
                <a:ea typeface="Calibri" panose="020F0502020204030204" pitchFamily="34" charset="0"/>
                <a:cs typeface="Times New Roman" panose="02020603050405020304" pitchFamily="18" charset="0"/>
              </a:rPr>
              <a:t>yr</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n-US" sz="3000" b="1" dirty="0" err="1" smtClean="0">
                <a:latin typeface="Calibri" panose="020F0502020204030204" pitchFamily="34" charset="0"/>
                <a:ea typeface="Calibri" panose="020F0502020204030204" pitchFamily="34" charset="0"/>
                <a:cs typeface="Times New Roman" panose="02020603050405020304" pitchFamily="18" charset="0"/>
              </a:rPr>
              <a:t>CLEPm</a:t>
            </a:r>
            <a:r>
              <a:rPr lang="en-US" sz="3000" b="1" dirty="0" smtClean="0">
                <a:latin typeface="Calibri" panose="020F0502020204030204" pitchFamily="34" charset="0"/>
                <a:ea typeface="Calibri" panose="020F0502020204030204" pitchFamily="34" charset="0"/>
                <a:cs typeface="Times New Roman" panose="02020603050405020304" pitchFamily="18" charset="0"/>
              </a:rPr>
              <a:t> </a:t>
            </a:r>
            <a:r>
              <a:rPr lang="en-US" sz="3000" b="1" dirty="0">
                <a:latin typeface="Calibri" panose="020F0502020204030204" pitchFamily="34" charset="0"/>
                <a:ea typeface="Calibri" panose="020F0502020204030204" pitchFamily="34" charset="0"/>
                <a:cs typeface="Times New Roman" panose="02020603050405020304" pitchFamily="18" charset="0"/>
              </a:rPr>
              <a:t>= </a:t>
            </a:r>
            <a:r>
              <a:rPr lang="en-US" sz="3000" b="1" dirty="0" smtClean="0">
                <a:latin typeface="Calibri" panose="020F0502020204030204" pitchFamily="34" charset="0"/>
                <a:ea typeface="Calibri" panose="020F0502020204030204" pitchFamily="34" charset="0"/>
                <a:cs typeface="Times New Roman" panose="02020603050405020304" pitchFamily="18" charset="0"/>
              </a:rPr>
              <a:t>q </a:t>
            </a:r>
            <a:r>
              <a:rPr lang="en-US" sz="3000" dirty="0">
                <a:latin typeface="Calibri" panose="020F0502020204030204" pitchFamily="34" charset="0"/>
                <a:ea typeface="Calibri" panose="020F0502020204030204" pitchFamily="34" charset="0"/>
                <a:cs typeface="Times New Roman" panose="02020603050405020304" pitchFamily="18" charset="0"/>
              </a:rPr>
              <a:t>* $50 </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b="1" dirty="0" smtClean="0">
                <a:latin typeface="Calibri" panose="020F0502020204030204" pitchFamily="34" charset="0"/>
                <a:ea typeface="Calibri" panose="020F0502020204030204" pitchFamily="34" charset="0"/>
                <a:cs typeface="Times New Roman" panose="02020603050405020304" pitchFamily="18" charset="0"/>
              </a:rPr>
              <a:t>d</a:t>
            </a:r>
            <a:r>
              <a:rPr lang="en-US" sz="3000" dirty="0" smtClean="0">
                <a:latin typeface="Calibri" panose="020F0502020204030204" pitchFamily="34" charset="0"/>
                <a:ea typeface="Calibri" panose="020F0502020204030204" pitchFamily="34" charset="0"/>
                <a:cs typeface="Times New Roman" panose="02020603050405020304" pitchFamily="18" charset="0"/>
              </a:rPr>
              <a:t> = 100% </a:t>
            </a:r>
            <a:r>
              <a:rPr lang="en-US" sz="3000" b="1" dirty="0" smtClean="0">
                <a:latin typeface="Calibri" panose="020F0502020204030204" pitchFamily="34" charset="0"/>
                <a:ea typeface="Calibri" panose="020F0502020204030204" pitchFamily="34" charset="0"/>
                <a:cs typeface="Times New Roman" panose="02020603050405020304" pitchFamily="18" charset="0"/>
              </a:rPr>
              <a:t>*</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$50 </a:t>
            </a:r>
            <a:r>
              <a:rPr lang="en-US" sz="3000" b="1" dirty="0">
                <a:latin typeface="Calibri" panose="020F0502020204030204" pitchFamily="34" charset="0"/>
                <a:ea typeface="Calibri" panose="020F0502020204030204" pitchFamily="34" charset="0"/>
                <a:cs typeface="Times New Roman" panose="02020603050405020304" pitchFamily="18" charset="0"/>
              </a:rPr>
              <a:t>*</a:t>
            </a:r>
            <a:r>
              <a:rPr lang="en-US" sz="3000" dirty="0">
                <a:latin typeface="Calibri" panose="020F0502020204030204" pitchFamily="34" charset="0"/>
                <a:ea typeface="Calibri" panose="020F0502020204030204" pitchFamily="34" charset="0"/>
                <a:cs typeface="Times New Roman" panose="02020603050405020304" pitchFamily="18" charset="0"/>
              </a:rPr>
              <a:t> 5 = </a:t>
            </a:r>
            <a:r>
              <a:rPr lang="en-US" sz="3000" dirty="0" smtClean="0">
                <a:latin typeface="Calibri" panose="020F0502020204030204" pitchFamily="34" charset="0"/>
                <a:ea typeface="Calibri" panose="020F0502020204030204" pitchFamily="34" charset="0"/>
                <a:cs typeface="Times New Roman" panose="02020603050405020304" pitchFamily="18" charset="0"/>
              </a:rPr>
              <a:t>$250/m      =&gt; $1250 / </a:t>
            </a:r>
            <a:r>
              <a:rPr lang="en-US" sz="3000" dirty="0" err="1" smtClean="0">
                <a:latin typeface="Calibri" panose="020F0502020204030204" pitchFamily="34" charset="0"/>
                <a:ea typeface="Calibri" panose="020F0502020204030204" pitchFamily="34" charset="0"/>
                <a:cs typeface="Times New Roman" panose="02020603050405020304" pitchFamily="18" charset="0"/>
              </a:rPr>
              <a:t>yr</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3000" b="1" dirty="0" smtClean="0">
                <a:latin typeface="Calibri" panose="020F0502020204030204" pitchFamily="34" charset="0"/>
                <a:ea typeface="Calibri" panose="020F0502020204030204" pitchFamily="34" charset="0"/>
                <a:cs typeface="Times New Roman" panose="02020603050405020304" pitchFamily="18" charset="0"/>
              </a:rPr>
              <a:t>CLEP </a:t>
            </a:r>
            <a:r>
              <a:rPr lang="en-US" sz="3000" b="1" dirty="0">
                <a:latin typeface="Calibri" panose="020F0502020204030204" pitchFamily="34" charset="0"/>
                <a:ea typeface="Calibri" panose="020F0502020204030204" pitchFamily="34" charset="0"/>
                <a:cs typeface="Times New Roman" panose="02020603050405020304" pitchFamily="18" charset="0"/>
              </a:rPr>
              <a:t>= CLEP5 + </a:t>
            </a:r>
            <a:r>
              <a:rPr lang="en-US" sz="3000" b="1" dirty="0" err="1">
                <a:latin typeface="Calibri" panose="020F0502020204030204" pitchFamily="34" charset="0"/>
                <a:ea typeface="Calibri" panose="020F0502020204030204" pitchFamily="34" charset="0"/>
                <a:cs typeface="Times New Roman" panose="02020603050405020304" pitchFamily="18" charset="0"/>
              </a:rPr>
              <a:t>CLEPm</a:t>
            </a:r>
            <a:r>
              <a:rPr lang="en-US" sz="3000" b="1" dirty="0">
                <a:latin typeface="Calibri" panose="020F0502020204030204" pitchFamily="34" charset="0"/>
                <a:ea typeface="Calibri" panose="020F0502020204030204" pitchFamily="34" charset="0"/>
                <a:cs typeface="Times New Roman" panose="02020603050405020304" pitchFamily="18" charset="0"/>
              </a:rPr>
              <a:t> = $</a:t>
            </a:r>
            <a:r>
              <a:rPr lang="en-US" sz="3000" b="1" dirty="0" smtClean="0">
                <a:latin typeface="Calibri" panose="020F0502020204030204" pitchFamily="34" charset="0"/>
                <a:ea typeface="Calibri" panose="020F0502020204030204" pitchFamily="34" charset="0"/>
                <a:cs typeface="Times New Roman" panose="02020603050405020304" pitchFamily="18" charset="0"/>
              </a:rPr>
              <a:t>1313 / </a:t>
            </a:r>
            <a:r>
              <a:rPr lang="en-US" sz="3000" b="1" dirty="0" err="1" smtClean="0">
                <a:latin typeface="Calibri" panose="020F0502020204030204" pitchFamily="34" charset="0"/>
                <a:ea typeface="Calibri" panose="020F0502020204030204" pitchFamily="34" charset="0"/>
                <a:cs typeface="Times New Roman" panose="02020603050405020304" pitchFamily="18" charset="0"/>
              </a:rPr>
              <a:t>yr</a:t>
            </a:r>
            <a:endParaRPr lang="en-US" sz="3000" b="1"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3000" b="1" dirty="0" smtClean="0">
                <a:latin typeface="Calibri" panose="020F0502020204030204" pitchFamily="34" charset="0"/>
                <a:ea typeface="Calibri" panose="020F0502020204030204" pitchFamily="34" charset="0"/>
                <a:cs typeface="Times New Roman" panose="02020603050405020304" pitchFamily="18" charset="0"/>
              </a:rPr>
              <a:t>Why use </a:t>
            </a:r>
            <a:r>
              <a:rPr lang="en-US" sz="3000" b="1" dirty="0">
                <a:latin typeface="Calibri" panose="020F0502020204030204" pitchFamily="34" charset="0"/>
                <a:ea typeface="Calibri" panose="020F0502020204030204" pitchFamily="34" charset="0"/>
                <a:cs typeface="Times New Roman" panose="02020603050405020304" pitchFamily="18" charset="0"/>
              </a:rPr>
              <a:t>CLEP </a:t>
            </a:r>
            <a:r>
              <a:rPr lang="en-US" sz="3000" b="1" dirty="0" smtClean="0">
                <a:latin typeface="Calibri" panose="020F0502020204030204" pitchFamily="34" charset="0"/>
                <a:ea typeface="Calibri" panose="020F0502020204030204" pitchFamily="34" charset="0"/>
                <a:cs typeface="Times New Roman" panose="02020603050405020304" pitchFamily="18" charset="0"/>
              </a:rPr>
              <a:t>+ only </a:t>
            </a:r>
            <a:r>
              <a:rPr lang="en-US" sz="3000" b="1" dirty="0">
                <a:latin typeface="Calibri" panose="020F0502020204030204" pitchFamily="34" charset="0"/>
                <a:ea typeface="Calibri" panose="020F0502020204030204" pitchFamily="34" charset="0"/>
                <a:cs typeface="Times New Roman" panose="02020603050405020304" pitchFamily="18" charset="0"/>
              </a:rPr>
              <a:t>pursue INVERTED DEMAND?</a:t>
            </a: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3000" b="1" dirty="0" smtClean="0">
                <a:latin typeface="Calibri" panose="020F0502020204030204" pitchFamily="34" charset="0"/>
                <a:ea typeface="Calibri" panose="020F0502020204030204" pitchFamily="34" charset="0"/>
                <a:cs typeface="Times New Roman" panose="02020603050405020304" pitchFamily="18" charset="0"/>
              </a:rPr>
              <a:t>Answer</a:t>
            </a:r>
            <a:r>
              <a:rPr lang="en-US" sz="3000" b="1" dirty="0">
                <a:latin typeface="Calibri" panose="020F0502020204030204" pitchFamily="34" charset="0"/>
                <a:ea typeface="Calibri" panose="020F0502020204030204" pitchFamily="34" charset="0"/>
                <a:cs typeface="Times New Roman" panose="02020603050405020304" pitchFamily="18" charset="0"/>
              </a:rPr>
              <a:t>: </a:t>
            </a:r>
            <a:r>
              <a:rPr lang="en-US" sz="3000" b="1"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smtClean="0">
                <a:latin typeface="Calibri" panose="020F0502020204030204" pitchFamily="34" charset="0"/>
                <a:ea typeface="Calibri" panose="020F0502020204030204" pitchFamily="34" charset="0"/>
                <a:cs typeface="Times New Roman" panose="02020603050405020304" pitchFamily="18" charset="0"/>
              </a:rPr>
              <a:t>520 / </a:t>
            </a:r>
            <a:r>
              <a:rPr lang="en-US" sz="3000" dirty="0" err="1" smtClean="0">
                <a:latin typeface="Calibri" panose="020F0502020204030204" pitchFamily="34" charset="0"/>
                <a:ea typeface="Calibri" panose="020F0502020204030204" pitchFamily="34" charset="0"/>
                <a:cs typeface="Times New Roman" panose="02020603050405020304" pitchFamily="18" charset="0"/>
              </a:rPr>
              <a:t>yr</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Value </a:t>
            </a:r>
            <a:r>
              <a:rPr lang="en-US" sz="3000" dirty="0">
                <a:latin typeface="Calibri" panose="020F0502020204030204" pitchFamily="34" charset="0"/>
                <a:ea typeface="Calibri" panose="020F0502020204030204" pitchFamily="34" charset="0"/>
                <a:cs typeface="Times New Roman" panose="02020603050405020304" pitchFamily="18" charset="0"/>
              </a:rPr>
              <a:t>from avoided losses from poor </a:t>
            </a:r>
            <a:r>
              <a:rPr lang="en-US" sz="3000" dirty="0" smtClean="0">
                <a:latin typeface="Calibri" panose="020F0502020204030204" pitchFamily="34" charset="0"/>
                <a:ea typeface="Calibri" panose="020F0502020204030204" pitchFamily="34" charset="0"/>
                <a:cs typeface="Times New Roman" panose="02020603050405020304" pitchFamily="18" charset="0"/>
              </a:rPr>
              <a:t>reliability.   [Citation in IDCC talk.]  </a:t>
            </a:r>
          </a:p>
          <a:p>
            <a:pPr algn="ctr">
              <a:spcAft>
                <a:spcPts val="800"/>
              </a:spcAft>
            </a:pPr>
            <a:r>
              <a:rPr lang="en-US" sz="3000" b="1" dirty="0" smtClean="0">
                <a:latin typeface="Calibri" panose="020F0502020204030204" pitchFamily="34" charset="0"/>
                <a:ea typeface="Calibri" panose="020F0502020204030204" pitchFamily="34" charset="0"/>
                <a:cs typeface="Times New Roman" panose="02020603050405020304" pitchFamily="18" charset="0"/>
              </a:rPr>
              <a:t>CLEP + $520 = $1833 </a:t>
            </a:r>
            <a:r>
              <a:rPr lang="en-US" sz="3000" b="1" dirty="0">
                <a:latin typeface="Calibri" panose="020F0502020204030204" pitchFamily="34" charset="0"/>
                <a:ea typeface="Calibri" panose="020F0502020204030204" pitchFamily="34" charset="0"/>
                <a:cs typeface="Times New Roman" panose="02020603050405020304" pitchFamily="18" charset="0"/>
              </a:rPr>
              <a:t>discount </a:t>
            </a:r>
            <a:r>
              <a:rPr lang="en-US" sz="3000" b="1" dirty="0" smtClean="0">
                <a:latin typeface="Calibri" panose="020F0502020204030204" pitchFamily="34" charset="0"/>
                <a:ea typeface="Calibri" panose="020F0502020204030204" pitchFamily="34" charset="0"/>
                <a:cs typeface="Times New Roman" panose="02020603050405020304" pitchFamily="18" charset="0"/>
              </a:rPr>
              <a:t>on $1080/</a:t>
            </a:r>
            <a:r>
              <a:rPr lang="en-US" sz="3000" b="1" dirty="0" err="1" smtClean="0">
                <a:latin typeface="Calibri" panose="020F0502020204030204" pitchFamily="34" charset="0"/>
                <a:ea typeface="Calibri" panose="020F0502020204030204" pitchFamily="34" charset="0"/>
                <a:cs typeface="Times New Roman" panose="02020603050405020304" pitchFamily="18" charset="0"/>
              </a:rPr>
              <a:t>yr</a:t>
            </a:r>
            <a:r>
              <a:rPr lang="en-US" sz="3000" b="1" dirty="0" smtClean="0">
                <a:latin typeface="Calibri" panose="020F0502020204030204" pitchFamily="34" charset="0"/>
                <a:ea typeface="Calibri" panose="020F0502020204030204" pitchFamily="34" charset="0"/>
                <a:cs typeface="Times New Roman" panose="02020603050405020304" pitchFamily="18" charset="0"/>
              </a:rPr>
              <a:t> </a:t>
            </a:r>
            <a:r>
              <a:rPr lang="en-US" sz="3000" b="1" dirty="0">
                <a:latin typeface="Calibri" panose="020F0502020204030204" pitchFamily="34" charset="0"/>
                <a:ea typeface="Calibri" panose="020F0502020204030204" pitchFamily="34" charset="0"/>
                <a:cs typeface="Times New Roman" panose="02020603050405020304" pitchFamily="18" charset="0"/>
              </a:rPr>
              <a:t>bill</a:t>
            </a:r>
            <a:r>
              <a:rPr lang="en-US" sz="3000" b="1" dirty="0" smtClean="0">
                <a:latin typeface="Calibri" panose="020F0502020204030204" pitchFamily="34" charset="0"/>
                <a:ea typeface="Calibri" panose="020F0502020204030204" pitchFamily="34" charset="0"/>
                <a:cs typeface="Times New Roman" panose="02020603050405020304" pitchFamily="18" charset="0"/>
              </a:rPr>
              <a:t>. </a:t>
            </a:r>
          </a:p>
          <a:p>
            <a:pPr algn="ctr">
              <a:spcAft>
                <a:spcPts val="80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This generates a cash </a:t>
            </a:r>
            <a:r>
              <a:rPr lang="en-US" sz="3000" dirty="0">
                <a:latin typeface="Calibri" panose="020F0502020204030204" pitchFamily="34" charset="0"/>
                <a:ea typeface="Calibri" panose="020F0502020204030204" pitchFamily="34" charset="0"/>
                <a:cs typeface="Times New Roman" panose="02020603050405020304" pitchFamily="18" charset="0"/>
              </a:rPr>
              <a:t>flow against </a:t>
            </a:r>
            <a:r>
              <a:rPr lang="en-US" sz="3000" dirty="0" smtClean="0">
                <a:latin typeface="Calibri" panose="020F0502020204030204" pitchFamily="34" charset="0"/>
                <a:ea typeface="Calibri" panose="020F0502020204030204" pitchFamily="34" charset="0"/>
                <a:cs typeface="Times New Roman" panose="02020603050405020304" pitchFamily="18" charset="0"/>
              </a:rPr>
              <a:t>an $19,500 </a:t>
            </a:r>
            <a:r>
              <a:rPr lang="en-US" sz="3000" dirty="0">
                <a:latin typeface="Calibri" panose="020F0502020204030204" pitchFamily="34" charset="0"/>
                <a:ea typeface="Calibri" panose="020F0502020204030204" pitchFamily="34" charset="0"/>
                <a:cs typeface="Times New Roman" panose="02020603050405020304" pitchFamily="18" charset="0"/>
              </a:rPr>
              <a:t>investment of $</a:t>
            </a:r>
            <a:r>
              <a:rPr lang="en-US" sz="3000" dirty="0" smtClean="0">
                <a:latin typeface="Calibri" panose="020F0502020204030204" pitchFamily="34" charset="0"/>
                <a:ea typeface="Calibri" panose="020F0502020204030204" pitchFamily="34" charset="0"/>
                <a:cs typeface="Times New Roman" panose="02020603050405020304" pitchFamily="18" charset="0"/>
              </a:rPr>
              <a:t>1833/</a:t>
            </a:r>
            <a:r>
              <a:rPr lang="en-US" sz="3000" dirty="0" err="1" smtClean="0">
                <a:latin typeface="Calibri" panose="020F0502020204030204" pitchFamily="34" charset="0"/>
                <a:ea typeface="Calibri" panose="020F0502020204030204" pitchFamily="34" charset="0"/>
                <a:cs typeface="Times New Roman" panose="02020603050405020304" pitchFamily="18" charset="0"/>
              </a:rPr>
              <a:t>yr</a:t>
            </a:r>
            <a:r>
              <a:rPr lang="en-US" sz="3000" dirty="0" smtClean="0">
                <a:latin typeface="Calibri" panose="020F0502020204030204" pitchFamily="34" charset="0"/>
                <a:ea typeface="Calibri" panose="020F0502020204030204" pitchFamily="34" charset="0"/>
                <a:cs typeface="Times New Roman" panose="02020603050405020304" pitchFamily="18" charset="0"/>
              </a:rPr>
              <a:t> with </a:t>
            </a:r>
            <a:r>
              <a:rPr lang="en-US" sz="3000" dirty="0">
                <a:latin typeface="Calibri" panose="020F0502020204030204" pitchFamily="34" charset="0"/>
                <a:ea typeface="Calibri" panose="020F0502020204030204" pitchFamily="34" charset="0"/>
                <a:cs typeface="Times New Roman" panose="02020603050405020304" pitchFamily="18" charset="0"/>
              </a:rPr>
              <a:t>simple payback (without interest) </a:t>
            </a:r>
            <a:r>
              <a:rPr lang="en-US" sz="3000" dirty="0" smtClean="0">
                <a:latin typeface="Calibri" panose="020F0502020204030204" pitchFamily="34" charset="0"/>
                <a:ea typeface="Calibri" panose="020F0502020204030204" pitchFamily="34" charset="0"/>
                <a:cs typeface="Times New Roman" panose="02020603050405020304" pitchFamily="18" charset="0"/>
              </a:rPr>
              <a:t>of 10.6 </a:t>
            </a:r>
            <a:r>
              <a:rPr lang="en-US" sz="3000" dirty="0">
                <a:latin typeface="Calibri" panose="020F0502020204030204" pitchFamily="34" charset="0"/>
                <a:ea typeface="Calibri" panose="020F0502020204030204" pitchFamily="34" charset="0"/>
                <a:cs typeface="Times New Roman" panose="02020603050405020304" pitchFamily="18" charset="0"/>
              </a:rPr>
              <a:t>years</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289649369"/>
      </p:ext>
    </p:extLst>
  </p:cSld>
  <p:clrMapOvr>
    <a:masterClrMapping/>
  </p:clrMapOvr>
  <mc:AlternateContent xmlns:mc="http://schemas.openxmlformats.org/markup-compatibility/2006" xmlns:p14="http://schemas.microsoft.com/office/powerpoint/2010/main">
    <mc:Choice Requires="p14">
      <p:transition spd="slow" p14:dur="2000" advTm="263"/>
    </mc:Choice>
    <mc:Fallback xmlns="">
      <p:transition spd="slow" advTm="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6758478"/>
              </p:ext>
            </p:extLst>
          </p:nvPr>
        </p:nvGraphicFramePr>
        <p:xfrm>
          <a:off x="358588" y="26371"/>
          <a:ext cx="11648252" cy="8149438"/>
        </p:xfrm>
        <a:graphic>
          <a:graphicData uri="http://schemas.openxmlformats.org/drawingml/2006/table">
            <a:tbl>
              <a:tblPr>
                <a:tableStyleId>{5C22544A-7EE6-4342-B048-85BDC9FD1C3A}</a:tableStyleId>
              </a:tblPr>
              <a:tblGrid>
                <a:gridCol w="34558">
                  <a:extLst>
                    <a:ext uri="{9D8B030D-6E8A-4147-A177-3AD203B41FA5}">
                      <a16:colId xmlns:a16="http://schemas.microsoft.com/office/drawing/2014/main" val="20000"/>
                    </a:ext>
                  </a:extLst>
                </a:gridCol>
                <a:gridCol w="2008739">
                  <a:extLst>
                    <a:ext uri="{9D8B030D-6E8A-4147-A177-3AD203B41FA5}">
                      <a16:colId xmlns:a16="http://schemas.microsoft.com/office/drawing/2014/main" val="20001"/>
                    </a:ext>
                  </a:extLst>
                </a:gridCol>
                <a:gridCol w="763133">
                  <a:extLst>
                    <a:ext uri="{9D8B030D-6E8A-4147-A177-3AD203B41FA5}">
                      <a16:colId xmlns:a16="http://schemas.microsoft.com/office/drawing/2014/main" val="20002"/>
                    </a:ext>
                  </a:extLst>
                </a:gridCol>
                <a:gridCol w="622788">
                  <a:extLst>
                    <a:ext uri="{9D8B030D-6E8A-4147-A177-3AD203B41FA5}">
                      <a16:colId xmlns:a16="http://schemas.microsoft.com/office/drawing/2014/main" val="20003"/>
                    </a:ext>
                  </a:extLst>
                </a:gridCol>
                <a:gridCol w="771905">
                  <a:extLst>
                    <a:ext uri="{9D8B030D-6E8A-4147-A177-3AD203B41FA5}">
                      <a16:colId xmlns:a16="http://schemas.microsoft.com/office/drawing/2014/main" val="20004"/>
                    </a:ext>
                  </a:extLst>
                </a:gridCol>
                <a:gridCol w="675417">
                  <a:extLst>
                    <a:ext uri="{9D8B030D-6E8A-4147-A177-3AD203B41FA5}">
                      <a16:colId xmlns:a16="http://schemas.microsoft.com/office/drawing/2014/main" val="20005"/>
                    </a:ext>
                  </a:extLst>
                </a:gridCol>
                <a:gridCol w="570157">
                  <a:extLst>
                    <a:ext uri="{9D8B030D-6E8A-4147-A177-3AD203B41FA5}">
                      <a16:colId xmlns:a16="http://schemas.microsoft.com/office/drawing/2014/main" val="20006"/>
                    </a:ext>
                  </a:extLst>
                </a:gridCol>
                <a:gridCol w="1070141">
                  <a:extLst>
                    <a:ext uri="{9D8B030D-6E8A-4147-A177-3AD203B41FA5}">
                      <a16:colId xmlns:a16="http://schemas.microsoft.com/office/drawing/2014/main" val="20007"/>
                    </a:ext>
                  </a:extLst>
                </a:gridCol>
                <a:gridCol w="807546">
                  <a:extLst>
                    <a:ext uri="{9D8B030D-6E8A-4147-A177-3AD203B41FA5}">
                      <a16:colId xmlns:a16="http://schemas.microsoft.com/office/drawing/2014/main" val="20008"/>
                    </a:ext>
                  </a:extLst>
                </a:gridCol>
                <a:gridCol w="850297">
                  <a:extLst>
                    <a:ext uri="{9D8B030D-6E8A-4147-A177-3AD203B41FA5}">
                      <a16:colId xmlns:a16="http://schemas.microsoft.com/office/drawing/2014/main" val="20009"/>
                    </a:ext>
                  </a:extLst>
                </a:gridCol>
                <a:gridCol w="1105228">
                  <a:extLst>
                    <a:ext uri="{9D8B030D-6E8A-4147-A177-3AD203B41FA5}">
                      <a16:colId xmlns:a16="http://schemas.microsoft.com/office/drawing/2014/main" val="20010"/>
                    </a:ext>
                  </a:extLst>
                </a:gridCol>
                <a:gridCol w="1078912">
                  <a:extLst>
                    <a:ext uri="{9D8B030D-6E8A-4147-A177-3AD203B41FA5}">
                      <a16:colId xmlns:a16="http://schemas.microsoft.com/office/drawing/2014/main" val="20011"/>
                    </a:ext>
                  </a:extLst>
                </a:gridCol>
                <a:gridCol w="1289431">
                  <a:extLst>
                    <a:ext uri="{9D8B030D-6E8A-4147-A177-3AD203B41FA5}">
                      <a16:colId xmlns:a16="http://schemas.microsoft.com/office/drawing/2014/main" val="20012"/>
                    </a:ext>
                  </a:extLst>
                </a:gridCol>
              </a:tblGrid>
              <a:tr h="1005031">
                <a:tc gridSpan="2">
                  <a:txBody>
                    <a:bodyPr/>
                    <a:lstStyle/>
                    <a:p>
                      <a:pPr algn="ctr" fontAlgn="ctr"/>
                      <a:r>
                        <a:rPr lang="en-US" sz="4400" u="none" strike="noStrike" dirty="0" smtClean="0">
                          <a:effectLst/>
                          <a:latin typeface="Tw Cen MT Condensed Extra Bold" panose="020B0803020202020204" pitchFamily="34" charset="0"/>
                        </a:rPr>
                        <a:t>Examples</a:t>
                      </a:r>
                      <a:endParaRPr lang="en-US" sz="4400" b="1" i="0" u="none" strike="noStrike" dirty="0">
                        <a:solidFill>
                          <a:srgbClr val="000000"/>
                        </a:solidFill>
                        <a:effectLst/>
                        <a:latin typeface="Tw Cen MT Condensed Extra Bold" panose="020B0803020202020204" pitchFamily="34" charset="0"/>
                      </a:endParaRPr>
                    </a:p>
                  </a:txBody>
                  <a:tcPr marL="3888" marR="3888" marT="3888" marB="0" anchor="ctr"/>
                </a:tc>
                <a:tc hMerge="1">
                  <a:txBody>
                    <a:bodyPr/>
                    <a:lstStyle/>
                    <a:p>
                      <a:endParaRPr lang="en-US"/>
                    </a:p>
                  </a:txBody>
                  <a:tcPr/>
                </a:tc>
                <a:tc gridSpan="4">
                  <a:txBody>
                    <a:bodyPr/>
                    <a:lstStyle/>
                    <a:p>
                      <a:pPr algn="ctr" fontAlgn="ctr"/>
                      <a:r>
                        <a:rPr lang="en-US" sz="4000" b="1" u="none" strike="noStrike" dirty="0">
                          <a:effectLst/>
                        </a:rPr>
                        <a:t>CLEP</a:t>
                      </a:r>
                      <a:r>
                        <a:rPr lang="en-US" sz="4000" b="1" u="none" strike="noStrike" baseline="0" dirty="0">
                          <a:effectLst/>
                        </a:rPr>
                        <a:t>5</a:t>
                      </a:r>
                      <a:endParaRPr lang="en-US" sz="4000" b="1" i="0" u="none" strike="noStrike" baseline="0" dirty="0">
                        <a:solidFill>
                          <a:srgbClr val="000000"/>
                        </a:solidFill>
                        <a:effectLst/>
                        <a:latin typeface="Calibri" panose="020F0502020204030204" pitchFamily="34" charset="0"/>
                      </a:endParaRPr>
                    </a:p>
                  </a:txBody>
                  <a:tcPr marL="3888" marR="3888" marT="388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4000" b="1" u="none" strike="noStrike" dirty="0" err="1">
                          <a:effectLst/>
                        </a:rPr>
                        <a:t>CLEP</a:t>
                      </a:r>
                      <a:r>
                        <a:rPr lang="en-US" sz="4000" b="1" u="none" strike="noStrike" baseline="0" dirty="0" err="1">
                          <a:effectLst/>
                        </a:rPr>
                        <a:t>m</a:t>
                      </a:r>
                      <a:endParaRPr lang="en-US" sz="4000" b="1" i="0" u="none" strike="noStrike" baseline="0" dirty="0">
                        <a:solidFill>
                          <a:srgbClr val="000000"/>
                        </a:solidFill>
                        <a:effectLst/>
                        <a:latin typeface="Calibri" panose="020F0502020204030204" pitchFamily="34" charset="0"/>
                      </a:endParaRPr>
                    </a:p>
                  </a:txBody>
                  <a:tcPr marL="3888" marR="3888" marT="3888" marB="0" anchor="ctr"/>
                </a:tc>
                <a:tc hMerge="1">
                  <a:txBody>
                    <a:bodyPr/>
                    <a:lstStyle/>
                    <a:p>
                      <a:endParaRPr lang="en-US"/>
                    </a:p>
                  </a:txBody>
                  <a:tcPr/>
                </a:tc>
                <a:tc gridSpan="2">
                  <a:txBody>
                    <a:bodyPr/>
                    <a:lstStyle/>
                    <a:p>
                      <a:pPr algn="ctr" fontAlgn="ctr"/>
                      <a:r>
                        <a:rPr lang="en-US" sz="3000" b="1" u="none" strike="noStrike" dirty="0">
                          <a:effectLst/>
                        </a:rPr>
                        <a:t>Batteries </a:t>
                      </a:r>
                      <a:endParaRPr lang="en-US" sz="3000" b="1" i="0" u="none" strike="noStrike" dirty="0">
                        <a:solidFill>
                          <a:srgbClr val="000000"/>
                        </a:solidFill>
                        <a:effectLst/>
                        <a:latin typeface="Calibri" panose="020F0502020204030204" pitchFamily="34" charset="0"/>
                      </a:endParaRPr>
                    </a:p>
                  </a:txBody>
                  <a:tcPr marL="3888" marR="3888" marT="3888" marB="0" anchor="ctr"/>
                </a:tc>
                <a:tc hMerge="1">
                  <a:txBody>
                    <a:bodyPr/>
                    <a:lstStyle/>
                    <a:p>
                      <a:endParaRPr lang="en-US"/>
                    </a:p>
                  </a:txBody>
                  <a:tcPr/>
                </a:tc>
                <a:tc>
                  <a:txBody>
                    <a:bodyPr/>
                    <a:lstStyle/>
                    <a:p>
                      <a:pPr algn="ctr" fontAlgn="ctr"/>
                      <a:r>
                        <a:rPr lang="en-US" sz="3000" b="1" u="none" strike="noStrike" dirty="0" smtClean="0">
                          <a:effectLst/>
                        </a:rPr>
                        <a:t>Back-up</a:t>
                      </a:r>
                      <a:endParaRPr lang="en-US" sz="3000" b="1" i="0" u="none" strike="noStrike" dirty="0">
                        <a:solidFill>
                          <a:srgbClr val="000000"/>
                        </a:solidFill>
                        <a:effectLst/>
                        <a:latin typeface="Calibri" panose="020F0502020204030204" pitchFamily="34" charset="0"/>
                      </a:endParaRPr>
                    </a:p>
                  </a:txBody>
                  <a:tcPr marL="3888" marR="3888" marT="3888" marB="0" anchor="ctr"/>
                </a:tc>
                <a:tc rowSpan="2">
                  <a:txBody>
                    <a:bodyPr/>
                    <a:lstStyle/>
                    <a:p>
                      <a:pPr algn="ctr" fontAlgn="ctr"/>
                      <a:r>
                        <a:rPr lang="en-US" sz="3000" b="1" u="none" strike="noStrike" dirty="0">
                          <a:effectLst/>
                        </a:rPr>
                        <a:t>Pay</a:t>
                      </a:r>
                      <a:endParaRPr lang="en-US" sz="3000" b="1" i="0" u="none" strike="noStrike" dirty="0">
                        <a:solidFill>
                          <a:srgbClr val="000000"/>
                        </a:solidFill>
                        <a:effectLst/>
                        <a:latin typeface="Calibri" panose="020F0502020204030204" pitchFamily="34" charset="0"/>
                      </a:endParaRPr>
                    </a:p>
                    <a:p>
                      <a:pPr algn="ctr" fontAlgn="ctr"/>
                      <a:r>
                        <a:rPr lang="en-US" sz="3000" b="1" u="none" strike="noStrike" dirty="0">
                          <a:effectLst/>
                        </a:rPr>
                        <a:t>Back</a:t>
                      </a:r>
                      <a:endParaRPr lang="en-US" sz="3000" b="1" i="0" u="none" strike="noStrike" dirty="0">
                        <a:solidFill>
                          <a:srgbClr val="000000"/>
                        </a:solidFill>
                        <a:effectLst/>
                        <a:latin typeface="Calibri" panose="020F0502020204030204" pitchFamily="34" charset="0"/>
                      </a:endParaRPr>
                    </a:p>
                  </a:txBody>
                  <a:tcPr marL="3888" marR="3888" marT="3888" marB="0" anchor="ctr"/>
                </a:tc>
                <a:tc rowSpan="2">
                  <a:txBody>
                    <a:bodyPr/>
                    <a:lstStyle/>
                    <a:p>
                      <a:pPr algn="ctr" fontAlgn="ctr"/>
                      <a:r>
                        <a:rPr lang="en-US" sz="3000" b="1" u="none" strike="noStrike" dirty="0">
                          <a:effectLst/>
                        </a:rPr>
                        <a:t>Income</a:t>
                      </a:r>
                      <a:endParaRPr lang="en-US" sz="3000" b="1" i="0" u="none" strike="noStrike" dirty="0">
                        <a:solidFill>
                          <a:srgbClr val="000000"/>
                        </a:solidFill>
                        <a:effectLst/>
                        <a:latin typeface="Calibri" panose="020F0502020204030204" pitchFamily="34" charset="0"/>
                      </a:endParaRPr>
                    </a:p>
                    <a:p>
                      <a:pPr algn="ctr" fontAlgn="ctr"/>
                      <a:r>
                        <a:rPr lang="en-US" sz="3000" b="1" u="none" strike="noStrike" dirty="0">
                          <a:effectLst/>
                        </a:rPr>
                        <a:t>Annual</a:t>
                      </a:r>
                      <a:endParaRPr lang="en-US" sz="3000" b="1" i="0" u="none" strike="noStrike" dirty="0">
                        <a:solidFill>
                          <a:srgbClr val="000000"/>
                        </a:solidFill>
                        <a:effectLst/>
                        <a:latin typeface="Calibri" panose="020F0502020204030204" pitchFamily="34" charset="0"/>
                      </a:endParaRPr>
                    </a:p>
                  </a:txBody>
                  <a:tcPr marL="3888" marR="3888" marT="3888" marB="0" anchor="ctr"/>
                </a:tc>
                <a:extLst>
                  <a:ext uri="{0D108BD9-81ED-4DB2-BD59-A6C34878D82A}">
                    <a16:rowId xmlns:a16="http://schemas.microsoft.com/office/drawing/2014/main" val="10000"/>
                  </a:ext>
                </a:extLst>
              </a:tr>
              <a:tr h="1005031">
                <a:tc>
                  <a:txBody>
                    <a:bodyPr/>
                    <a:lstStyle/>
                    <a:p>
                      <a:pPr algn="ctr" fontAlgn="ctr"/>
                      <a:r>
                        <a:rPr lang="en-US" sz="3000" b="1" u="none" strike="noStrike" dirty="0">
                          <a:effectLst/>
                        </a:rPr>
                        <a:t>#</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Description</a:t>
                      </a:r>
                      <a:endParaRPr lang="en-US" sz="3000" b="1" i="0" u="none" strike="noStrike" dirty="0">
                        <a:solidFill>
                          <a:srgbClr val="000000"/>
                        </a:solidFill>
                        <a:effectLst/>
                        <a:latin typeface="Calibri" panose="020F0502020204030204" pitchFamily="34" charset="0"/>
                      </a:endParaRPr>
                    </a:p>
                  </a:txBody>
                  <a:tcPr marL="3888" marR="3888" marT="3888" marB="0" anchor="ctr"/>
                </a:tc>
                <a:tc gridSpan="2">
                  <a:txBody>
                    <a:bodyPr/>
                    <a:lstStyle/>
                    <a:p>
                      <a:pPr algn="ctr" fontAlgn="ctr"/>
                      <a:r>
                        <a:rPr lang="en-US" sz="3000" b="1" u="none" strike="noStrike" dirty="0" err="1" smtClean="0">
                          <a:effectLst/>
                        </a:rPr>
                        <a:t>Pur</a:t>
                      </a:r>
                      <a:r>
                        <a:rPr lang="en-US" sz="3000" b="1" u="none" strike="noStrike" dirty="0" smtClean="0">
                          <a:effectLst/>
                        </a:rPr>
                        <a:t>-chases</a:t>
                      </a:r>
                      <a:endParaRPr lang="en-US" sz="3000" b="1" i="0" u="none" strike="noStrike" dirty="0">
                        <a:solidFill>
                          <a:srgbClr val="000000"/>
                        </a:solidFill>
                        <a:effectLst/>
                        <a:latin typeface="Calibri" panose="020F0502020204030204" pitchFamily="34" charset="0"/>
                      </a:endParaRPr>
                    </a:p>
                  </a:txBody>
                  <a:tcPr marL="3888" marR="3888" marT="3888" marB="0" anchor="ctr"/>
                </a:tc>
                <a:tc hMerge="1">
                  <a:txBody>
                    <a:bodyPr/>
                    <a:lstStyle/>
                    <a:p>
                      <a:endParaRPr lang="en-US"/>
                    </a:p>
                  </a:txBody>
                  <a:tcPr/>
                </a:tc>
                <a:tc gridSpan="2">
                  <a:txBody>
                    <a:bodyPr/>
                    <a:lstStyle/>
                    <a:p>
                      <a:pPr algn="ctr" fontAlgn="ctr"/>
                      <a:r>
                        <a:rPr lang="en-US" sz="3000" b="1" u="none" strike="noStrike" dirty="0">
                          <a:effectLst/>
                        </a:rPr>
                        <a:t>Sales</a:t>
                      </a:r>
                      <a:endParaRPr lang="en-US" sz="3000" b="1" i="0" u="none" strike="noStrike" dirty="0">
                        <a:solidFill>
                          <a:srgbClr val="000000"/>
                        </a:solidFill>
                        <a:effectLst/>
                        <a:latin typeface="Calibri" panose="020F0502020204030204" pitchFamily="34" charset="0"/>
                      </a:endParaRPr>
                    </a:p>
                  </a:txBody>
                  <a:tcPr marL="3888" marR="3888" marT="3888" marB="0" anchor="ctr"/>
                </a:tc>
                <a:tc hMerge="1">
                  <a:txBody>
                    <a:bodyPr/>
                    <a:lstStyle/>
                    <a:p>
                      <a:endParaRPr lang="en-US"/>
                    </a:p>
                  </a:txBody>
                  <a:tcPr/>
                </a:tc>
                <a:tc gridSpan="2">
                  <a:txBody>
                    <a:bodyPr/>
                    <a:lstStyle/>
                    <a:p>
                      <a:pPr algn="ctr" fontAlgn="ctr"/>
                      <a:r>
                        <a:rPr lang="en-US" sz="3000" b="1" u="none" strike="noStrike" dirty="0">
                          <a:effectLst/>
                        </a:rPr>
                        <a:t>Demand Savings</a:t>
                      </a:r>
                      <a:endParaRPr lang="en-US" sz="3000" b="1" i="0" u="none" strike="noStrike" dirty="0">
                        <a:solidFill>
                          <a:srgbClr val="000000"/>
                        </a:solidFill>
                        <a:effectLst/>
                        <a:latin typeface="Calibri" panose="020F0502020204030204" pitchFamily="34" charset="0"/>
                      </a:endParaRPr>
                    </a:p>
                  </a:txBody>
                  <a:tcPr marL="3888" marR="3888" marT="3888" marB="0" anchor="ctr"/>
                </a:tc>
                <a:tc hMerge="1">
                  <a:txBody>
                    <a:bodyPr/>
                    <a:lstStyle/>
                    <a:p>
                      <a:endParaRPr lang="en-US"/>
                    </a:p>
                  </a:txBody>
                  <a:tcPr/>
                </a:tc>
                <a:tc>
                  <a:txBody>
                    <a:bodyPr/>
                    <a:lstStyle/>
                    <a:p>
                      <a:pPr algn="ctr" fontAlgn="ctr"/>
                      <a:r>
                        <a:rPr lang="en-US" sz="3000" b="1" u="none" strike="noStrike">
                          <a:effectLst/>
                        </a:rPr>
                        <a:t>Size</a:t>
                      </a:r>
                      <a:endParaRPr lang="en-US" sz="3000" b="1" i="0" u="none" strike="noStrike">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Price</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smtClean="0">
                          <a:effectLst/>
                        </a:rPr>
                        <a:t>Bene-fit</a:t>
                      </a:r>
                      <a:endParaRPr lang="en-US" sz="3000" b="1" i="0" u="none" strike="noStrike" dirty="0">
                        <a:solidFill>
                          <a:srgbClr val="000000"/>
                        </a:solidFill>
                        <a:effectLst/>
                        <a:latin typeface="Calibri" panose="020F0502020204030204" pitchFamily="34" charset="0"/>
                      </a:endParaRPr>
                    </a:p>
                  </a:txBody>
                  <a:tcPr marL="3888" marR="3888" marT="3888" marB="0" anchor="ctr"/>
                </a:tc>
                <a:tc vMerge="1">
                  <a:txBody>
                    <a:bodyPr/>
                    <a:lstStyle/>
                    <a:p>
                      <a:pPr algn="ctr" fontAlgn="ctr"/>
                      <a:endParaRPr lang="en-US" sz="3000" b="1" i="0" u="none" strike="noStrike" dirty="0">
                        <a:solidFill>
                          <a:srgbClr val="000000"/>
                        </a:solidFill>
                        <a:effectLst/>
                        <a:latin typeface="Calibri" panose="020F0502020204030204" pitchFamily="34" charset="0"/>
                      </a:endParaRPr>
                    </a:p>
                  </a:txBody>
                  <a:tcPr marL="3888" marR="3888" marT="3888" marB="0" anchor="ctr"/>
                </a:tc>
                <a:tc vMerge="1">
                  <a:txBody>
                    <a:bodyPr/>
                    <a:lstStyle/>
                    <a:p>
                      <a:pPr algn="ctr" fontAlgn="ctr"/>
                      <a:endParaRPr lang="en-US" sz="3000" b="1" i="0" u="none" strike="noStrike" dirty="0">
                        <a:solidFill>
                          <a:srgbClr val="000000"/>
                        </a:solidFill>
                        <a:effectLst/>
                        <a:latin typeface="Calibri" panose="020F0502020204030204" pitchFamily="34" charset="0"/>
                      </a:endParaRPr>
                    </a:p>
                  </a:txBody>
                  <a:tcPr marL="3888" marR="3888" marT="3888" marB="0" anchor="ctr"/>
                </a:tc>
                <a:extLst>
                  <a:ext uri="{0D108BD9-81ED-4DB2-BD59-A6C34878D82A}">
                    <a16:rowId xmlns:a16="http://schemas.microsoft.com/office/drawing/2014/main" val="10001"/>
                  </a:ext>
                </a:extLst>
              </a:tr>
              <a:tr h="1005031">
                <a:tc>
                  <a:txBody>
                    <a:bodyPr/>
                    <a:lstStyle/>
                    <a:p>
                      <a:pPr algn="ctr" fontAlgn="ctr"/>
                      <a:r>
                        <a:rPr lang="en-US" sz="3000" b="1" u="none" strike="noStrike">
                          <a:effectLst/>
                        </a:rPr>
                        <a:t> </a:t>
                      </a:r>
                      <a:endParaRPr lang="en-US" sz="3000" b="1" i="0" u="none" strike="noStrike">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 </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MWh</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smtClean="0">
                          <a:effectLst/>
                        </a:rPr>
                        <a:t>$/ </a:t>
                      </a:r>
                      <a:r>
                        <a:rPr lang="en-US" sz="3000" b="1" u="none" strike="noStrike" dirty="0" err="1" smtClean="0">
                          <a:effectLst/>
                        </a:rPr>
                        <a:t>yr</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a:effectLst/>
                        </a:rPr>
                        <a:t>MWh</a:t>
                      </a:r>
                      <a:endParaRPr lang="en-US" sz="3000" b="1" i="0" u="none" strike="noStrike">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smtClean="0">
                          <a:effectLst/>
                        </a:rPr>
                        <a:t>$/ </a:t>
                      </a:r>
                      <a:r>
                        <a:rPr lang="en-US" sz="3000" b="1" u="none" strike="noStrike" dirty="0" err="1" smtClean="0">
                          <a:effectLst/>
                        </a:rPr>
                        <a:t>yr</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KW</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smtClean="0">
                          <a:effectLst/>
                        </a:rPr>
                        <a:t>$/</a:t>
                      </a:r>
                      <a:r>
                        <a:rPr lang="en-US" sz="3000" b="1" u="none" strike="noStrike" dirty="0" err="1" smtClean="0">
                          <a:effectLst/>
                        </a:rPr>
                        <a:t>yr</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kWh</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smtClean="0">
                          <a:effectLst/>
                        </a:rPr>
                        <a:t>$ 1000 </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a:t>
                      </a:r>
                      <a:r>
                        <a:rPr lang="en-US" sz="3000" b="1" u="none" strike="noStrike" dirty="0" err="1">
                          <a:effectLst/>
                        </a:rPr>
                        <a:t>yr</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a:effectLst/>
                        </a:rPr>
                        <a:t>years</a:t>
                      </a:r>
                      <a:endParaRPr lang="en-US" sz="3000" b="1" i="0" u="none" strike="noStrike">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000" b="1" u="none" strike="noStrike" dirty="0">
                          <a:effectLst/>
                        </a:rPr>
                        <a:t>$/</a:t>
                      </a:r>
                      <a:r>
                        <a:rPr lang="en-US" sz="3000" b="1" u="none" strike="noStrike" dirty="0" err="1">
                          <a:effectLst/>
                        </a:rPr>
                        <a:t>yr</a:t>
                      </a:r>
                      <a:endParaRPr lang="en-US" sz="3000" b="1" i="0" u="none" strike="noStrike" dirty="0">
                        <a:solidFill>
                          <a:srgbClr val="000000"/>
                        </a:solidFill>
                        <a:effectLst/>
                        <a:latin typeface="Calibri" panose="020F0502020204030204" pitchFamily="34" charset="0"/>
                      </a:endParaRPr>
                    </a:p>
                  </a:txBody>
                  <a:tcPr marL="3888" marR="3888" marT="3888" marB="0" anchor="ctr"/>
                </a:tc>
                <a:extLst>
                  <a:ext uri="{0D108BD9-81ED-4DB2-BD59-A6C34878D82A}">
                    <a16:rowId xmlns:a16="http://schemas.microsoft.com/office/drawing/2014/main" val="10002"/>
                  </a:ext>
                </a:extLst>
              </a:tr>
              <a:tr h="636543">
                <a:tc>
                  <a:txBody>
                    <a:bodyPr/>
                    <a:lstStyle/>
                    <a:p>
                      <a:pPr algn="ctr" fontAlgn="ctr"/>
                      <a:r>
                        <a:rPr lang="en-US" sz="3000" b="1" u="none" strike="noStrike" dirty="0" smtClean="0">
                          <a:effectLst/>
                        </a:rPr>
                        <a:t>A</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300" u="none" strike="noStrike" dirty="0">
                          <a:effectLst/>
                        </a:rPr>
                        <a:t>IDCC</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10.8</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63</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 </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 </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5</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1250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60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19.5</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520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10.6</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1833</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extLst>
                  <a:ext uri="{0D108BD9-81ED-4DB2-BD59-A6C34878D82A}">
                    <a16:rowId xmlns:a16="http://schemas.microsoft.com/office/drawing/2014/main" val="10003"/>
                  </a:ext>
                </a:extLst>
              </a:tr>
              <a:tr h="554682">
                <a:tc>
                  <a:txBody>
                    <a:bodyPr/>
                    <a:lstStyle/>
                    <a:p>
                      <a:pPr algn="ctr" fontAlgn="ctr"/>
                      <a:r>
                        <a:rPr lang="en-US" sz="3000" b="1" u="none" strike="noStrike" dirty="0" smtClean="0">
                          <a:effectLst/>
                        </a:rPr>
                        <a:t>B</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300" u="none" strike="noStrike" dirty="0">
                          <a:effectLst/>
                        </a:rPr>
                        <a:t>EE Ret</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5.4</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32</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0.6</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30</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6</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1500</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30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10.5</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520</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5.0</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2082</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extLst>
                  <a:ext uri="{0D108BD9-81ED-4DB2-BD59-A6C34878D82A}">
                    <a16:rowId xmlns:a16="http://schemas.microsoft.com/office/drawing/2014/main" val="10004"/>
                  </a:ext>
                </a:extLst>
              </a:tr>
              <a:tr h="554682">
                <a:tc>
                  <a:txBody>
                    <a:bodyPr/>
                    <a:lstStyle/>
                    <a:p>
                      <a:pPr algn="ctr" fontAlgn="ctr"/>
                      <a:r>
                        <a:rPr lang="en-US" sz="3000" b="1" u="none" strike="noStrike" dirty="0" smtClean="0">
                          <a:effectLst/>
                        </a:rPr>
                        <a:t>C</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300" u="none" strike="noStrike" dirty="0">
                          <a:effectLst/>
                        </a:rPr>
                        <a:t>5KW PV</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1.2</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12</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2</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220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7.5</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1875</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30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10.5</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520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4.0</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2627</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extLst>
                  <a:ext uri="{0D108BD9-81ED-4DB2-BD59-A6C34878D82A}">
                    <a16:rowId xmlns:a16="http://schemas.microsoft.com/office/drawing/2014/main" val="10005"/>
                  </a:ext>
                </a:extLst>
              </a:tr>
              <a:tr h="636543">
                <a:tc>
                  <a:txBody>
                    <a:bodyPr/>
                    <a:lstStyle/>
                    <a:p>
                      <a:pPr algn="ctr" fontAlgn="ctr"/>
                      <a:r>
                        <a:rPr lang="en-US" sz="3000" b="1" u="none" strike="noStrike" dirty="0" smtClean="0">
                          <a:effectLst/>
                        </a:rPr>
                        <a:t>D</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300" u="none" strike="noStrike" dirty="0" smtClean="0">
                          <a:effectLst/>
                        </a:rPr>
                        <a:t>5KW PV</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1.2</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12</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smtClean="0">
                          <a:effectLst/>
                        </a:rPr>
                        <a:t>0.8</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150</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3</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a:effectLst/>
                        </a:rPr>
                        <a:t>750</a:t>
                      </a:r>
                      <a:endParaRPr lang="en-US" sz="3300" b="0" i="0" u="none" strike="noStrike">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 </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 </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 </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 </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tc>
                  <a:txBody>
                    <a:bodyPr/>
                    <a:lstStyle/>
                    <a:p>
                      <a:pPr algn="ctr" fontAlgn="ctr"/>
                      <a:r>
                        <a:rPr lang="en-US" sz="3300" u="none" strike="noStrike" dirty="0">
                          <a:effectLst/>
                        </a:rPr>
                        <a:t>912</a:t>
                      </a:r>
                      <a:endParaRPr lang="en-US" sz="3300" b="0" i="0" u="none" strike="noStrike" dirty="0">
                        <a:solidFill>
                          <a:srgbClr val="000000"/>
                        </a:solidFill>
                        <a:effectLst/>
                        <a:latin typeface="Calibri" panose="020F0502020204030204" pitchFamily="34" charset="0"/>
                      </a:endParaRPr>
                    </a:p>
                  </a:txBody>
                  <a:tcPr marL="3888" marR="3888" marT="3888" marB="0" anchor="ctr">
                    <a:solidFill>
                      <a:schemeClr val="bg1"/>
                    </a:solidFill>
                  </a:tcPr>
                </a:tc>
                <a:extLst>
                  <a:ext uri="{0D108BD9-81ED-4DB2-BD59-A6C34878D82A}">
                    <a16:rowId xmlns:a16="http://schemas.microsoft.com/office/drawing/2014/main" val="10006"/>
                  </a:ext>
                </a:extLst>
              </a:tr>
              <a:tr h="1106066">
                <a:tc>
                  <a:txBody>
                    <a:bodyPr/>
                    <a:lstStyle/>
                    <a:p>
                      <a:pPr algn="ctr" fontAlgn="ctr"/>
                      <a:r>
                        <a:rPr lang="en-US" sz="3000" b="1" u="none" strike="noStrike" dirty="0" smtClean="0">
                          <a:effectLst/>
                        </a:rPr>
                        <a:t>E</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pPr algn="ctr" fontAlgn="ctr"/>
                      <a:r>
                        <a:rPr lang="en-US" sz="3300" b="0" i="0" u="none" strike="noStrike" dirty="0">
                          <a:solidFill>
                            <a:srgbClr val="000000"/>
                          </a:solidFill>
                          <a:effectLst/>
                          <a:latin typeface="Calibri" panose="020F0502020204030204" pitchFamily="34" charset="0"/>
                        </a:rPr>
                        <a:t>F, WH &amp; DW</a:t>
                      </a: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.52</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5.2</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.52</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5.2</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a:t>
                      </a:r>
                      <a:r>
                        <a:rPr lang="en-US" sz="3300" b="0" i="0" u="none" strike="noStrike" dirty="0">
                          <a:solidFill>
                            <a:srgbClr val="000000"/>
                          </a:solidFill>
                          <a:effectLst/>
                          <a:latin typeface="Calibri" panose="020F0502020204030204" pitchFamily="34" charset="0"/>
                        </a:rPr>
                        <a:t>8</a:t>
                      </a: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188</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tc>
                  <a:txBody>
                    <a:bodyPr/>
                    <a:lstStyle/>
                    <a:p>
                      <a:pPr algn="ctr" fontAlgn="ctr"/>
                      <a:r>
                        <a:rPr lang="en-US" sz="3300" b="0" i="0" u="none" strike="noStrike" dirty="0">
                          <a:solidFill>
                            <a:srgbClr val="000000"/>
                          </a:solidFill>
                          <a:effectLst/>
                          <a:latin typeface="Calibri" panose="020F0502020204030204" pitchFamily="34" charset="0"/>
                        </a:rPr>
                        <a:t> </a:t>
                      </a: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0.6</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tc>
                  <a:txBody>
                    <a:bodyPr/>
                    <a:lstStyle/>
                    <a:p>
                      <a:pPr algn="ctr" fontAlgn="ctr"/>
                      <a:r>
                        <a:rPr lang="en-US" sz="3300" b="0" i="0" u="none" strike="noStrike" dirty="0">
                          <a:solidFill>
                            <a:srgbClr val="000000"/>
                          </a:solidFill>
                          <a:effectLst/>
                          <a:latin typeface="Calibri" panose="020F0502020204030204" pitchFamily="34" charset="0"/>
                        </a:rPr>
                        <a:t> </a:t>
                      </a: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3.0</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tc>
                  <a:txBody>
                    <a:bodyPr/>
                    <a:lstStyle/>
                    <a:p>
                      <a:pPr algn="ctr" fontAlgn="ctr"/>
                      <a:r>
                        <a:rPr lang="en-US" sz="3300" b="0" i="0" u="none" strike="noStrike" dirty="0" smtClean="0">
                          <a:solidFill>
                            <a:srgbClr val="000000"/>
                          </a:solidFill>
                          <a:effectLst/>
                          <a:latin typeface="Calibri" panose="020F0502020204030204" pitchFamily="34" charset="0"/>
                        </a:rPr>
                        <a:t>198</a:t>
                      </a:r>
                      <a:endParaRPr lang="en-US" sz="3300" b="0" i="0" u="none" strike="noStrike" dirty="0">
                        <a:solidFill>
                          <a:srgbClr val="000000"/>
                        </a:solidFill>
                        <a:effectLst/>
                        <a:latin typeface="Calibri" panose="020F0502020204030204" pitchFamily="34" charset="0"/>
                      </a:endParaRPr>
                    </a:p>
                  </a:txBody>
                  <a:tcPr marL="4763" marR="4763" marT="4763" marB="0" anchor="ctr">
                    <a:solidFill>
                      <a:schemeClr val="bg1"/>
                    </a:solidFill>
                  </a:tcPr>
                </a:tc>
                <a:extLst>
                  <a:ext uri="{0D108BD9-81ED-4DB2-BD59-A6C34878D82A}">
                    <a16:rowId xmlns:a16="http://schemas.microsoft.com/office/drawing/2014/main" val="10007"/>
                  </a:ext>
                </a:extLst>
              </a:tr>
              <a:tr h="636543">
                <a:tc>
                  <a:txBody>
                    <a:bodyPr/>
                    <a:lstStyle/>
                    <a:p>
                      <a:pPr algn="ctr" fontAlgn="ctr"/>
                      <a:r>
                        <a:rPr lang="en-US" sz="3000" b="1" u="none" strike="noStrike" dirty="0" smtClean="0">
                          <a:effectLst/>
                        </a:rPr>
                        <a:t>F</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dirty="0"/>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dirty="0"/>
                    </a:p>
                  </a:txBody>
                  <a:tcPr marL="3888" marR="3888" marT="3888" marB="0" anchor="ctr"/>
                </a:tc>
                <a:tc>
                  <a:txBody>
                    <a:bodyPr/>
                    <a:lstStyle/>
                    <a:p>
                      <a:endParaRPr lang="en-US" dirty="0"/>
                    </a:p>
                  </a:txBody>
                  <a:tcPr marL="3888" marR="3888" marT="3888" marB="0" anchor="ctr"/>
                </a:tc>
                <a:extLst>
                  <a:ext uri="{0D108BD9-81ED-4DB2-BD59-A6C34878D82A}">
                    <a16:rowId xmlns:a16="http://schemas.microsoft.com/office/drawing/2014/main" val="10008"/>
                  </a:ext>
                </a:extLst>
              </a:tr>
              <a:tr h="504643">
                <a:tc>
                  <a:txBody>
                    <a:bodyPr/>
                    <a:lstStyle/>
                    <a:p>
                      <a:pPr algn="ctr" fontAlgn="ctr"/>
                      <a:r>
                        <a:rPr lang="en-US" sz="3000" b="1" u="none" strike="noStrike" dirty="0" smtClean="0">
                          <a:effectLst/>
                        </a:rPr>
                        <a:t>G</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a:p>
                  </a:txBody>
                  <a:tcPr marL="3888" marR="3888" marT="3888" marB="0" anchor="ctr"/>
                </a:tc>
                <a:tc>
                  <a:txBody>
                    <a:bodyPr/>
                    <a:lstStyle/>
                    <a:p>
                      <a:endParaRPr lang="en-US" dirty="0"/>
                    </a:p>
                  </a:txBody>
                  <a:tcPr marL="3888" marR="3888" marT="3888" marB="0" anchor="ctr"/>
                </a:tc>
                <a:extLst>
                  <a:ext uri="{0D108BD9-81ED-4DB2-BD59-A6C34878D82A}">
                    <a16:rowId xmlns:a16="http://schemas.microsoft.com/office/drawing/2014/main" val="10009"/>
                  </a:ext>
                </a:extLst>
              </a:tr>
              <a:tr h="504643">
                <a:tc>
                  <a:txBody>
                    <a:bodyPr/>
                    <a:lstStyle/>
                    <a:p>
                      <a:pPr algn="ctr" fontAlgn="ctr"/>
                      <a:r>
                        <a:rPr lang="en-US" sz="3000" b="1" i="0" u="none" strike="noStrike" dirty="0" smtClean="0">
                          <a:solidFill>
                            <a:schemeClr val="dk1"/>
                          </a:solidFill>
                          <a:effectLst/>
                          <a:latin typeface="+mn-lt"/>
                        </a:rPr>
                        <a:t>H</a:t>
                      </a:r>
                      <a:endParaRPr lang="en-US" sz="3000" b="1" i="0" u="none" strike="noStrike" dirty="0">
                        <a:solidFill>
                          <a:srgbClr val="000000"/>
                        </a:solidFill>
                        <a:effectLst/>
                        <a:latin typeface="Calibri" panose="020F0502020204030204" pitchFamily="34" charset="0"/>
                      </a:endParaRPr>
                    </a:p>
                  </a:txBody>
                  <a:tcPr marL="3888" marR="3888" marT="3888"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a:p>
                  </a:txBody>
                  <a:tcPr marL="4763" marR="4763" marT="4763" marB="0" anchor="ctr"/>
                </a:tc>
                <a:tc>
                  <a:txBody>
                    <a:bodyPr/>
                    <a:lstStyle/>
                    <a:p>
                      <a:endParaRPr lang="en-US" dirty="0"/>
                    </a:p>
                  </a:txBody>
                  <a:tcPr marL="4763" marR="4763" marT="4763" marB="0" anchor="ctr"/>
                </a:tc>
                <a:extLst>
                  <a:ext uri="{0D108BD9-81ED-4DB2-BD59-A6C34878D82A}">
                    <a16:rowId xmlns:a16="http://schemas.microsoft.com/office/drawing/2014/main" val="10010"/>
                  </a:ext>
                </a:extLst>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9131872"/>
      </p:ext>
    </p:extLst>
  </p:cSld>
  <p:clrMapOvr>
    <a:masterClrMapping/>
  </p:clrMapOvr>
  <mc:AlternateContent xmlns:mc="http://schemas.openxmlformats.org/markup-compatibility/2006" xmlns:p14="http://schemas.microsoft.com/office/powerpoint/2010/main">
    <mc:Choice Requires="p14">
      <p:transition spd="slow" p14:dur="2000" advTm="235"/>
    </mc:Choice>
    <mc:Fallback xmlns="">
      <p:transition spd="slow" advTm="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469" y="167242"/>
            <a:ext cx="11457830" cy="6909584"/>
          </a:xfrm>
          <a:prstGeom prst="rect">
            <a:avLst/>
          </a:prstGeom>
        </p:spPr>
        <p:txBody>
          <a:bodyPr wrap="square">
            <a:spAutoFit/>
          </a:bodyPr>
          <a:lstStyle/>
          <a:p>
            <a:pPr algn="ctr">
              <a:spcAft>
                <a:spcPts val="600"/>
              </a:spcAft>
            </a:pPr>
            <a:r>
              <a:rPr lang="en-US" sz="3400" b="1" dirty="0">
                <a:latin typeface="Tw Cen MT Condensed Extra Bold" panose="020B0803020202020204" pitchFamily="34" charset="0"/>
              </a:rPr>
              <a:t>IMPROVE THE ECONOMY WHILE CUTTING CARBON </a:t>
            </a:r>
            <a:r>
              <a:rPr lang="en-US" sz="3400" b="1" dirty="0" smtClean="0">
                <a:latin typeface="Tw Cen MT Condensed Extra Bold" panose="020B0803020202020204" pitchFamily="34" charset="0"/>
              </a:rPr>
              <a:t>EMISSIONS</a:t>
            </a:r>
          </a:p>
          <a:p>
            <a:pPr algn="ctr">
              <a:spcAft>
                <a:spcPts val="600"/>
              </a:spcAft>
            </a:pPr>
            <a:r>
              <a:rPr lang="en-US" sz="3500" b="1" dirty="0" smtClean="0">
                <a:latin typeface="Times New Roman" panose="02020603050405020304" pitchFamily="18" charset="0"/>
                <a:cs typeface="Times New Roman" panose="02020603050405020304" pitchFamily="18" charset="0"/>
              </a:rPr>
              <a:t>                 	Customer </a:t>
            </a:r>
            <a:r>
              <a:rPr lang="en-US" sz="3500" b="1" dirty="0">
                <a:latin typeface="Times New Roman" panose="02020603050405020304" pitchFamily="18" charset="0"/>
                <a:cs typeface="Times New Roman" panose="02020603050405020304" pitchFamily="18" charset="0"/>
              </a:rPr>
              <a:t>Lowered Electricity Price		</a:t>
            </a:r>
            <a:endParaRPr lang="en-US" sz="3500" b="1" dirty="0" smtClean="0">
              <a:latin typeface="Times New Roman" panose="02020603050405020304" pitchFamily="18" charset="0"/>
              <a:cs typeface="Times New Roman" panose="02020603050405020304" pitchFamily="18" charset="0"/>
            </a:endParaRPr>
          </a:p>
          <a:p>
            <a:pPr algn="ctr">
              <a:spcAft>
                <a:spcPts val="600"/>
              </a:spcAft>
            </a:pPr>
            <a:r>
              <a:rPr lang="en-US" sz="3500" b="1" dirty="0" smtClean="0">
                <a:latin typeface="Times New Roman" panose="02020603050405020304" pitchFamily="18" charset="0"/>
                <a:cs typeface="Times New Roman" panose="02020603050405020304" pitchFamily="18" charset="0"/>
              </a:rPr>
              <a:t>Fourth Part</a:t>
            </a:r>
            <a:r>
              <a:rPr lang="en-US" sz="2800" dirty="0" smtClean="0">
                <a:latin typeface="Times New Roman" panose="02020603050405020304" pitchFamily="18" charset="0"/>
                <a:cs typeface="Times New Roman" panose="02020603050405020304" pitchFamily="18" charset="0"/>
              </a:rPr>
              <a:t> </a:t>
            </a:r>
          </a:p>
          <a:p>
            <a:pPr>
              <a:spcAft>
                <a:spcPts val="600"/>
              </a:spcAft>
            </a:pPr>
            <a:r>
              <a:rPr lang="en-US" sz="3500" b="1" dirty="0" smtClean="0">
                <a:latin typeface="Times New Roman" panose="02020603050405020304" pitchFamily="18" charset="0"/>
                <a:cs typeface="Times New Roman" panose="02020603050405020304" pitchFamily="18" charset="0"/>
              </a:rPr>
              <a:t>CLEP’s Benefits</a:t>
            </a:r>
          </a:p>
          <a:p>
            <a:pPr algn="ctr">
              <a:spcAft>
                <a:spcPts val="600"/>
              </a:spcAft>
            </a:pPr>
            <a:endParaRPr lang="en-US" sz="9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000" dirty="0" smtClean="0"/>
              <a:t>Provides </a:t>
            </a:r>
            <a:r>
              <a:rPr lang="en-US" sz="3000" dirty="0"/>
              <a:t>accelerated </a:t>
            </a:r>
            <a:r>
              <a:rPr lang="en-US" sz="3000" b="1" i="1" dirty="0"/>
              <a:t>demand </a:t>
            </a:r>
            <a:r>
              <a:rPr lang="en-US" sz="3000" b="1" i="1" dirty="0" smtClean="0"/>
              <a:t>response</a:t>
            </a:r>
            <a:r>
              <a:rPr lang="en-US" sz="3000" i="1" dirty="0" smtClean="0"/>
              <a:t>,</a:t>
            </a:r>
            <a:endParaRPr lang="en-US" sz="3000" dirty="0"/>
          </a:p>
          <a:p>
            <a:pPr marL="914400" lvl="1" indent="-457200">
              <a:buFont typeface="Arial" panose="020B0604020202020204" pitchFamily="34" charset="0"/>
              <a:buChar char="•"/>
            </a:pPr>
            <a:r>
              <a:rPr lang="en-US" sz="3000" dirty="0"/>
              <a:t>P</a:t>
            </a:r>
            <a:r>
              <a:rPr lang="en-US" sz="3000" dirty="0" smtClean="0"/>
              <a:t>rovides</a:t>
            </a:r>
            <a:r>
              <a:rPr lang="en-US" sz="3000" b="1" dirty="0" smtClean="0"/>
              <a:t> </a:t>
            </a:r>
            <a:r>
              <a:rPr lang="en-US" sz="3000" dirty="0"/>
              <a:t>high frequency </a:t>
            </a:r>
            <a:r>
              <a:rPr lang="en-US" sz="3000" b="1" i="1" dirty="0"/>
              <a:t>integrated resource </a:t>
            </a:r>
            <a:r>
              <a:rPr lang="en-US" sz="3000" b="1" i="1" dirty="0" smtClean="0"/>
              <a:t>planning</a:t>
            </a:r>
            <a:r>
              <a:rPr lang="en-US" sz="3000" i="1" dirty="0" smtClean="0"/>
              <a:t>,</a:t>
            </a:r>
            <a:endParaRPr lang="en-US" sz="3000" dirty="0"/>
          </a:p>
          <a:p>
            <a:pPr marL="914400" lvl="1" indent="-457200">
              <a:buFont typeface="Arial" panose="020B0604020202020204" pitchFamily="34" charset="0"/>
              <a:buChar char="•"/>
            </a:pPr>
            <a:r>
              <a:rPr lang="en-US" sz="3000" dirty="0"/>
              <a:t>A</a:t>
            </a:r>
            <a:r>
              <a:rPr lang="en-US" sz="3000" dirty="0" smtClean="0"/>
              <a:t>voids</a:t>
            </a:r>
            <a:r>
              <a:rPr lang="en-US" sz="3000" b="1" dirty="0" smtClean="0"/>
              <a:t> </a:t>
            </a:r>
            <a:r>
              <a:rPr lang="en-US" sz="3000" b="1" i="1" dirty="0"/>
              <a:t>grid </a:t>
            </a:r>
            <a:r>
              <a:rPr lang="en-US" sz="3000" b="1" i="1" dirty="0" smtClean="0"/>
              <a:t>defection </a:t>
            </a:r>
            <a:r>
              <a:rPr lang="en-US" sz="3000" i="1" dirty="0" smtClean="0"/>
              <a:t>and</a:t>
            </a:r>
            <a:r>
              <a:rPr lang="en-US" sz="3000" b="1" i="1" dirty="0" smtClean="0"/>
              <a:t> the Death Spiral,</a:t>
            </a:r>
            <a:endParaRPr lang="en-US" sz="3000" b="1" dirty="0"/>
          </a:p>
          <a:p>
            <a:pPr marL="914400" lvl="1" indent="-457200">
              <a:buFont typeface="Arial" panose="020B0604020202020204" pitchFamily="34" charset="0"/>
              <a:buChar char="•"/>
            </a:pPr>
            <a:r>
              <a:rPr lang="en-US" sz="3000" dirty="0"/>
              <a:t>E</a:t>
            </a:r>
            <a:r>
              <a:rPr lang="en-US" sz="3000" dirty="0" smtClean="0"/>
              <a:t>nhances </a:t>
            </a:r>
            <a:r>
              <a:rPr lang="en-US" sz="3000" dirty="0"/>
              <a:t>conventional </a:t>
            </a:r>
            <a:r>
              <a:rPr lang="en-US" sz="3000" b="1" i="1" dirty="0"/>
              <a:t>energy efficiency</a:t>
            </a:r>
            <a:r>
              <a:rPr lang="en-US" sz="3000" b="1" dirty="0"/>
              <a:t> </a:t>
            </a:r>
            <a:r>
              <a:rPr lang="en-US" sz="3000" dirty="0" smtClean="0"/>
              <a:t>retrofits</a:t>
            </a:r>
            <a:r>
              <a:rPr lang="en-US" sz="3000" b="1" dirty="0" smtClean="0"/>
              <a:t>,</a:t>
            </a:r>
          </a:p>
          <a:p>
            <a:pPr marL="914400" lvl="1" indent="-457200">
              <a:buFont typeface="Arial" panose="020B0604020202020204" pitchFamily="34" charset="0"/>
              <a:buChar char="•"/>
            </a:pPr>
            <a:r>
              <a:rPr lang="en-US" sz="3000" dirty="0" smtClean="0"/>
              <a:t>Allows for non-conventional </a:t>
            </a:r>
            <a:r>
              <a:rPr lang="en-US" sz="3000" b="1" i="1" dirty="0"/>
              <a:t>energy efficiency</a:t>
            </a:r>
            <a:r>
              <a:rPr lang="en-US" sz="3000" b="1" dirty="0"/>
              <a:t> </a:t>
            </a:r>
            <a:r>
              <a:rPr lang="en-US" sz="3000" b="1" dirty="0" smtClean="0"/>
              <a:t>retrofits</a:t>
            </a:r>
            <a:r>
              <a:rPr lang="en-US" sz="3000" dirty="0" smtClean="0"/>
              <a:t>,</a:t>
            </a:r>
            <a:endParaRPr lang="en-US" sz="3000" dirty="0"/>
          </a:p>
          <a:p>
            <a:pPr marL="914400" lvl="1" indent="-457200">
              <a:buFont typeface="Arial" panose="020B0604020202020204" pitchFamily="34" charset="0"/>
              <a:buChar char="•"/>
            </a:pPr>
            <a:r>
              <a:rPr lang="en-US" sz="3000" dirty="0"/>
              <a:t>E</a:t>
            </a:r>
            <a:r>
              <a:rPr lang="en-US" sz="3000" dirty="0" smtClean="0"/>
              <a:t>ncourages </a:t>
            </a:r>
            <a:r>
              <a:rPr lang="en-US" sz="3000" b="1" i="1" dirty="0" smtClean="0"/>
              <a:t>battery installations </a:t>
            </a:r>
            <a:r>
              <a:rPr lang="en-US" sz="3000" dirty="0" smtClean="0"/>
              <a:t>in </a:t>
            </a:r>
            <a:r>
              <a:rPr lang="en-US" sz="3000" dirty="0"/>
              <a:t>most </a:t>
            </a:r>
            <a:r>
              <a:rPr lang="en-US" sz="3000" dirty="0" smtClean="0"/>
              <a:t>buildings,</a:t>
            </a:r>
            <a:r>
              <a:rPr lang="en-US" sz="3000" b="1" dirty="0" smtClean="0"/>
              <a:t> </a:t>
            </a:r>
            <a:endParaRPr lang="en-US" sz="3000" b="1" dirty="0"/>
          </a:p>
          <a:p>
            <a:pPr marL="914400" lvl="1" indent="-457200">
              <a:buFont typeface="Arial" panose="020B0604020202020204" pitchFamily="34" charset="0"/>
              <a:buChar char="•"/>
            </a:pPr>
            <a:r>
              <a:rPr lang="en-US" sz="3000" dirty="0"/>
              <a:t>O</a:t>
            </a:r>
            <a:r>
              <a:rPr lang="en-US" sz="3000" dirty="0" smtClean="0"/>
              <a:t>ffers </a:t>
            </a:r>
            <a:r>
              <a:rPr lang="en-US" sz="3000" dirty="0"/>
              <a:t>a plausible replacement for </a:t>
            </a:r>
            <a:r>
              <a:rPr lang="en-US" sz="3000" b="1" i="1" dirty="0"/>
              <a:t>net energy metering</a:t>
            </a:r>
            <a:r>
              <a:rPr lang="en-US" sz="3000" b="1" dirty="0"/>
              <a:t>.  </a:t>
            </a:r>
          </a:p>
          <a:p>
            <a:pPr>
              <a:lnSpc>
                <a:spcPct val="200000"/>
              </a:lnSpc>
            </a:pPr>
            <a:endParaRPr lang="en-US" sz="3000"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49356098"/>
      </p:ext>
    </p:extLst>
  </p:cSld>
  <p:clrMapOvr>
    <a:masterClrMapping/>
  </p:clrMapOvr>
  <mc:AlternateContent xmlns:mc="http://schemas.openxmlformats.org/markup-compatibility/2006" xmlns:p14="http://schemas.microsoft.com/office/powerpoint/2010/main">
    <mc:Choice Requires="p14">
      <p:transition spd="slow" p14:dur="2000" advTm="549"/>
    </mc:Choice>
    <mc:Fallback xmlns="">
      <p:transition spd="slow" advTm="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5740" y="-1159364"/>
            <a:ext cx="6175234" cy="4851287"/>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 Poor Utility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Economic </a:t>
            </a:r>
            <a:r>
              <a:rPr lang="en-US" sz="3900" b="1" dirty="0">
                <a:solidFill>
                  <a:srgbClr val="7030A0"/>
                </a:solidFill>
              </a:rPr>
              <a:t>Dispatch</a:t>
            </a:r>
          </a:p>
          <a:p>
            <a:pPr>
              <a:lnSpc>
                <a:spcPct val="110000"/>
              </a:lnSpc>
            </a:pPr>
            <a:r>
              <a:rPr lang="en-US" sz="3900" b="1" dirty="0" smtClean="0">
                <a:solidFill>
                  <a:srgbClr val="0070C0"/>
                </a:solidFill>
              </a:rPr>
              <a:t>Try to be 100% Reliable</a:t>
            </a:r>
          </a:p>
          <a:p>
            <a:pPr>
              <a:lnSpc>
                <a:spcPct val="110000"/>
              </a:lnSpc>
            </a:pPr>
            <a:r>
              <a:rPr lang="en-US" sz="3900" b="1" dirty="0" smtClean="0">
                <a:solidFill>
                  <a:srgbClr val="FF0000"/>
                </a:solidFill>
              </a:rPr>
              <a:t>Erroneous Retail Prices</a:t>
            </a:r>
            <a:endParaRPr lang="en-US" sz="3900" b="1" dirty="0">
              <a:solidFill>
                <a:srgbClr val="FF0000"/>
              </a:solidFill>
            </a:endParaRPr>
          </a:p>
          <a:p>
            <a:pPr>
              <a:lnSpc>
                <a:spcPct val="110000"/>
              </a:lnSpc>
            </a:pPr>
            <a:r>
              <a:rPr lang="en-US" sz="3900" b="1" dirty="0" smtClean="0">
                <a:solidFill>
                  <a:srgbClr val="7030A0"/>
                </a:solidFill>
              </a:rPr>
              <a:t>Cross-Subsidized Rate Classes</a:t>
            </a:r>
            <a:endParaRPr lang="en-US" sz="3900" b="1" dirty="0">
              <a:solidFill>
                <a:srgbClr val="7030A0"/>
              </a:solidFill>
            </a:endParaRPr>
          </a:p>
          <a:p>
            <a:pPr>
              <a:lnSpc>
                <a:spcPct val="110000"/>
              </a:lnSpc>
            </a:pPr>
            <a:r>
              <a:rPr lang="en-US" sz="3900" b="1" dirty="0" smtClean="0">
                <a:solidFill>
                  <a:srgbClr val="FF0000"/>
                </a:solidFill>
              </a:rPr>
              <a:t>Mistaken Demand </a:t>
            </a:r>
            <a:r>
              <a:rPr lang="en-US" sz="3900" b="1" dirty="0">
                <a:solidFill>
                  <a:srgbClr val="FF0000"/>
                </a:solidFill>
              </a:rPr>
              <a:t>Charges</a:t>
            </a:r>
          </a:p>
          <a:p>
            <a:pPr>
              <a:lnSpc>
                <a:spcPct val="110000"/>
              </a:lnSpc>
            </a:pPr>
            <a:r>
              <a:rPr lang="en-US" sz="3900" b="1" dirty="0" smtClean="0">
                <a:solidFill>
                  <a:srgbClr val="7030A0"/>
                </a:solidFill>
              </a:rPr>
              <a:t>Stuck on Energy Efficiency</a:t>
            </a:r>
          </a:p>
          <a:p>
            <a:pPr>
              <a:lnSpc>
                <a:spcPct val="110000"/>
              </a:lnSpc>
            </a:pPr>
            <a:r>
              <a:rPr lang="en-US" sz="3900" b="1" dirty="0" smtClean="0">
                <a:solidFill>
                  <a:srgbClr val="FF0000"/>
                </a:solidFill>
              </a:rPr>
              <a:t>Weak Demand Response</a:t>
            </a:r>
            <a:endParaRPr lang="en-US" sz="3900" b="1" dirty="0">
              <a:solidFill>
                <a:srgbClr val="FF0000"/>
              </a:solidFill>
            </a:endParaRPr>
          </a:p>
          <a:p>
            <a:pPr>
              <a:lnSpc>
                <a:spcPct val="110000"/>
              </a:lnSpc>
            </a:pPr>
            <a:r>
              <a:rPr lang="en-US" sz="3900" b="1" dirty="0">
                <a:solidFill>
                  <a:srgbClr val="FF0000"/>
                </a:solidFill>
              </a:rPr>
              <a:t>Poor Performance Incentives</a:t>
            </a:r>
          </a:p>
          <a:p>
            <a:pPr>
              <a:lnSpc>
                <a:spcPct val="110000"/>
              </a:lnSpc>
            </a:pPr>
            <a:r>
              <a:rPr lang="en-US" sz="3900" b="1" dirty="0">
                <a:solidFill>
                  <a:srgbClr val="0070C0"/>
                </a:solidFill>
              </a:rPr>
              <a:t>Won’t Buy Electricity Services</a:t>
            </a:r>
          </a:p>
          <a:p>
            <a:endParaRPr lang="en-US" dirty="0"/>
          </a:p>
        </p:txBody>
      </p:sp>
      <p:sp>
        <p:nvSpPr>
          <p:cNvPr id="4" name="TextBox 3"/>
          <p:cNvSpPr txBox="1"/>
          <p:nvPr/>
        </p:nvSpPr>
        <p:spPr>
          <a:xfrm>
            <a:off x="6808305" y="1315198"/>
            <a:ext cx="5032513" cy="6793655"/>
          </a:xfrm>
          <a:prstGeom prst="rect">
            <a:avLst/>
          </a:prstGeom>
          <a:noFill/>
        </p:spPr>
        <p:txBody>
          <a:bodyPr wrap="square" rtlCol="0">
            <a:spAutoFit/>
          </a:bodyPr>
          <a:lstStyle/>
          <a:p>
            <a:pPr algn="r">
              <a:lnSpc>
                <a:spcPct val="90000"/>
              </a:lnSpc>
              <a:spcBef>
                <a:spcPts val="1000"/>
              </a:spcBef>
            </a:pPr>
            <a:r>
              <a:rPr lang="en-US" sz="3000" b="1" dirty="0" smtClean="0"/>
              <a:t>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Leaky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Less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Poor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Less Retrofits</a:t>
            </a:r>
          </a:p>
          <a:p>
            <a:pPr marL="457200" indent="-457200" algn="r">
              <a:lnSpc>
                <a:spcPct val="90000"/>
              </a:lnSpc>
              <a:spcBef>
                <a:spcPts val="1000"/>
              </a:spcBef>
              <a:buFont typeface="Arial" panose="020B0604020202020204" pitchFamily="34" charset="0"/>
              <a:buChar char="•"/>
            </a:pPr>
            <a:r>
              <a:rPr lang="en-US" sz="3000" b="1" dirty="0">
                <a:solidFill>
                  <a:srgbClr val="7030A0"/>
                </a:solidFill>
              </a:rPr>
              <a:t>Stymied 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Misallocation </a:t>
            </a:r>
            <a:r>
              <a:rPr lang="en-US" sz="3000" b="1" dirty="0">
                <a:solidFill>
                  <a:srgbClr val="0070C0"/>
                </a:solidFill>
              </a:rPr>
              <a:t>of Capital</a:t>
            </a: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49616">
            <a:off x="2712033" y="1182331"/>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15387">
            <a:off x="7464711" y="841816"/>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73617218"/>
      </p:ext>
    </p:extLst>
  </p:cSld>
  <p:clrMapOvr>
    <a:masterClrMapping/>
  </p:clrMapOvr>
  <mc:AlternateContent xmlns:mc="http://schemas.openxmlformats.org/markup-compatibility/2006" xmlns:p14="http://schemas.microsoft.com/office/powerpoint/2010/main">
    <mc:Choice Requires="p14">
      <p:transition spd="slow" p14:dur="2000" advTm="496"/>
    </mc:Choice>
    <mc:Fallback xmlns="">
      <p:transition spd="slow" advTm="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8729" y="-850329"/>
            <a:ext cx="5825252" cy="4423211"/>
          </a:xfrm>
          <a:prstGeom prst="rect">
            <a:avLst/>
          </a:prstGeom>
        </p:spPr>
      </p:pic>
      <p:sp>
        <p:nvSpPr>
          <p:cNvPr id="2" name="Title 1"/>
          <p:cNvSpPr>
            <a:spLocks noGrp="1"/>
          </p:cNvSpPr>
          <p:nvPr>
            <p:ph type="title"/>
          </p:nvPr>
        </p:nvSpPr>
        <p:spPr>
          <a:xfrm>
            <a:off x="437983" y="302185"/>
            <a:ext cx="11338121" cy="1325563"/>
          </a:xfrm>
        </p:spPr>
        <p:txBody>
          <a:bodyPr>
            <a:normAutofit fontScale="90000"/>
          </a:bodyPr>
          <a:lstStyle/>
          <a:p>
            <a:r>
              <a:rPr lang="en-US" sz="4900" b="1" dirty="0" smtClean="0"/>
              <a:t>Good Utility </a:t>
            </a:r>
            <a:r>
              <a:rPr lang="en-US" b="1" dirty="0" smtClean="0"/>
              <a:t>					</a:t>
            </a:r>
            <a:r>
              <a:rPr lang="en-US" b="1" dirty="0"/>
              <a:t> </a:t>
            </a:r>
            <a:r>
              <a:rPr lang="en-US" b="1" dirty="0" smtClean="0"/>
              <a:t>  </a:t>
            </a:r>
            <a:r>
              <a:rPr lang="en-US" sz="4900" b="1" dirty="0" smtClean="0"/>
              <a:t>↓</a:t>
            </a:r>
            <a:r>
              <a:rPr lang="en-US" sz="4900" b="1" dirty="0" smtClean="0">
                <a:sym typeface="Wingdings" panose="05000000000000000000" pitchFamily="2" charset="2"/>
              </a:rPr>
              <a:t>Costs,</a:t>
            </a:r>
            <a:r>
              <a:rPr lang="en-US" sz="4900" b="1" dirty="0" smtClean="0"/>
              <a:t> Energy</a:t>
            </a:r>
            <a:r>
              <a:rPr lang="en-US" b="1" dirty="0"/>
              <a:t/>
            </a:r>
            <a:br>
              <a:rPr lang="en-US" b="1" dirty="0"/>
            </a:br>
            <a:r>
              <a:rPr lang="en-US" b="1" dirty="0" smtClean="0"/>
              <a:t>   </a:t>
            </a:r>
            <a:r>
              <a:rPr lang="en-US" sz="4900" b="1" dirty="0" smtClean="0"/>
              <a:t>Design </a:t>
            </a:r>
            <a:r>
              <a:rPr lang="en-US" b="1" dirty="0" smtClean="0"/>
              <a:t>							</a:t>
            </a:r>
            <a:r>
              <a:rPr lang="en-US" b="1" dirty="0"/>
              <a:t>	</a:t>
            </a:r>
            <a:r>
              <a:rPr lang="en-US" b="1" dirty="0" smtClean="0"/>
              <a:t> </a:t>
            </a:r>
            <a:r>
              <a:rPr lang="en-US" sz="4900" b="1" dirty="0" smtClean="0"/>
              <a:t>&amp; </a:t>
            </a:r>
            <a:r>
              <a:rPr lang="en-US" sz="4900" b="1" dirty="0" smtClean="0">
                <a:sym typeface="Wingdings" panose="05000000000000000000" pitchFamily="2" charset="2"/>
              </a:rPr>
              <a:t>CO</a:t>
            </a:r>
            <a:r>
              <a:rPr lang="en-US" sz="4900" b="1" baseline="-25000" dirty="0" smtClean="0">
                <a:sym typeface="Wingdings" panose="05000000000000000000" pitchFamily="2" charset="2"/>
              </a:rPr>
              <a:t>2</a:t>
            </a:r>
            <a:r>
              <a:rPr lang="en-US" b="1" baseline="-25000" dirty="0" smtClean="0"/>
              <a:t/>
            </a:r>
            <a:br>
              <a:rPr lang="en-US" b="1" baseline="-25000" dirty="0" smtClean="0"/>
            </a:br>
            <a:endParaRPr lang="en-US" dirty="0"/>
          </a:p>
        </p:txBody>
      </p:sp>
      <p:sp>
        <p:nvSpPr>
          <p:cNvPr id="3" name="Content Placeholder 2"/>
          <p:cNvSpPr>
            <a:spLocks noGrp="1"/>
          </p:cNvSpPr>
          <p:nvPr>
            <p:ph idx="1"/>
          </p:nvPr>
        </p:nvSpPr>
        <p:spPr>
          <a:xfrm>
            <a:off x="437984" y="1361277"/>
            <a:ext cx="5877341" cy="5417213"/>
          </a:xfrm>
        </p:spPr>
        <p:txBody>
          <a:bodyPr>
            <a:normAutofit fontScale="77500" lnSpcReduction="20000"/>
          </a:bodyPr>
          <a:lstStyle/>
          <a:p>
            <a:pPr marL="0" indent="0">
              <a:lnSpc>
                <a:spcPct val="110000"/>
              </a:lnSpc>
              <a:buNone/>
            </a:pPr>
            <a:r>
              <a:rPr lang="en-US" sz="3900" b="1" dirty="0" smtClean="0"/>
              <a:t>IS CAUSED BY</a:t>
            </a:r>
          </a:p>
          <a:p>
            <a:pPr>
              <a:lnSpc>
                <a:spcPct val="110000"/>
              </a:lnSpc>
            </a:pPr>
            <a:r>
              <a:rPr lang="en-US" sz="3900" b="1" dirty="0" smtClean="0">
                <a:solidFill>
                  <a:srgbClr val="7030A0"/>
                </a:solidFill>
              </a:rPr>
              <a:t>Less Economic </a:t>
            </a:r>
            <a:r>
              <a:rPr lang="en-US" sz="3900" b="1" dirty="0">
                <a:solidFill>
                  <a:srgbClr val="7030A0"/>
                </a:solidFill>
              </a:rPr>
              <a:t>Dispatch</a:t>
            </a:r>
          </a:p>
          <a:p>
            <a:pPr>
              <a:lnSpc>
                <a:spcPct val="110000"/>
              </a:lnSpc>
            </a:pPr>
            <a:r>
              <a:rPr lang="en-US" sz="3900" b="1" dirty="0" smtClean="0">
                <a:solidFill>
                  <a:srgbClr val="0070C0"/>
                </a:solidFill>
              </a:rPr>
              <a:t>4-hour Grid Reliability</a:t>
            </a:r>
          </a:p>
          <a:p>
            <a:pPr>
              <a:lnSpc>
                <a:spcPct val="110000"/>
              </a:lnSpc>
            </a:pPr>
            <a:r>
              <a:rPr lang="en-US" sz="3900" b="1" dirty="0" smtClean="0">
                <a:solidFill>
                  <a:srgbClr val="FF0000"/>
                </a:solidFill>
              </a:rPr>
              <a:t>Smart Retail Prices</a:t>
            </a:r>
            <a:endParaRPr lang="en-US" sz="3900" b="1" dirty="0">
              <a:solidFill>
                <a:srgbClr val="FF0000"/>
              </a:solidFill>
            </a:endParaRPr>
          </a:p>
          <a:p>
            <a:pPr>
              <a:lnSpc>
                <a:spcPct val="110000"/>
              </a:lnSpc>
            </a:pPr>
            <a:r>
              <a:rPr lang="en-US" sz="3900" b="1" dirty="0" smtClean="0">
                <a:solidFill>
                  <a:srgbClr val="7030A0"/>
                </a:solidFill>
              </a:rPr>
              <a:t>Independent Rate Classes</a:t>
            </a:r>
            <a:endParaRPr lang="en-US" sz="3900" b="1" dirty="0">
              <a:solidFill>
                <a:srgbClr val="7030A0"/>
              </a:solidFill>
            </a:endParaRPr>
          </a:p>
          <a:p>
            <a:pPr>
              <a:lnSpc>
                <a:spcPct val="110000"/>
              </a:lnSpc>
            </a:pPr>
            <a:r>
              <a:rPr lang="en-US" sz="3900" b="1" dirty="0" smtClean="0">
                <a:solidFill>
                  <a:srgbClr val="FF0000"/>
                </a:solidFill>
              </a:rPr>
              <a:t>Smart Demand </a:t>
            </a:r>
            <a:r>
              <a:rPr lang="en-US" sz="3900" b="1" dirty="0">
                <a:solidFill>
                  <a:srgbClr val="FF0000"/>
                </a:solidFill>
              </a:rPr>
              <a:t>Charges</a:t>
            </a:r>
          </a:p>
          <a:p>
            <a:pPr>
              <a:lnSpc>
                <a:spcPct val="110000"/>
              </a:lnSpc>
            </a:pPr>
            <a:r>
              <a:rPr lang="en-US" sz="3900" b="1" dirty="0" smtClean="0">
                <a:solidFill>
                  <a:srgbClr val="7030A0"/>
                </a:solidFill>
              </a:rPr>
              <a:t>Reward Timing &amp; EE</a:t>
            </a:r>
          </a:p>
          <a:p>
            <a:pPr>
              <a:lnSpc>
                <a:spcPct val="110000"/>
              </a:lnSpc>
            </a:pPr>
            <a:r>
              <a:rPr lang="en-US" sz="3900" b="1" dirty="0" smtClean="0">
                <a:solidFill>
                  <a:srgbClr val="FF0000"/>
                </a:solidFill>
              </a:rPr>
              <a:t>Smart Demand Response</a:t>
            </a:r>
            <a:endParaRPr lang="en-US" sz="3900" b="1" dirty="0">
              <a:solidFill>
                <a:srgbClr val="FF0000"/>
              </a:solidFill>
            </a:endParaRPr>
          </a:p>
          <a:p>
            <a:pPr>
              <a:lnSpc>
                <a:spcPct val="110000"/>
              </a:lnSpc>
            </a:pPr>
            <a:r>
              <a:rPr lang="en-US" sz="3900" b="1" dirty="0" smtClean="0">
                <a:solidFill>
                  <a:srgbClr val="FF0000"/>
                </a:solidFill>
              </a:rPr>
              <a:t>Smart Performance </a:t>
            </a:r>
            <a:r>
              <a:rPr lang="en-US" sz="3900" b="1" dirty="0">
                <a:solidFill>
                  <a:srgbClr val="FF0000"/>
                </a:solidFill>
              </a:rPr>
              <a:t>Incentives</a:t>
            </a:r>
          </a:p>
          <a:p>
            <a:pPr>
              <a:lnSpc>
                <a:spcPct val="110000"/>
              </a:lnSpc>
            </a:pPr>
            <a:r>
              <a:rPr lang="en-US" sz="3900" b="1" dirty="0" smtClean="0">
                <a:solidFill>
                  <a:srgbClr val="0070C0"/>
                </a:solidFill>
              </a:rPr>
              <a:t>Buy </a:t>
            </a:r>
            <a:r>
              <a:rPr lang="en-US" sz="3900" b="1" dirty="0">
                <a:solidFill>
                  <a:srgbClr val="0070C0"/>
                </a:solidFill>
              </a:rPr>
              <a:t>Electricity Services</a:t>
            </a:r>
          </a:p>
          <a:p>
            <a:endParaRPr lang="en-US" dirty="0"/>
          </a:p>
        </p:txBody>
      </p:sp>
      <p:sp>
        <p:nvSpPr>
          <p:cNvPr id="4" name="TextBox 3"/>
          <p:cNvSpPr txBox="1"/>
          <p:nvPr/>
        </p:nvSpPr>
        <p:spPr>
          <a:xfrm>
            <a:off x="6808305" y="1315198"/>
            <a:ext cx="5032513" cy="6765955"/>
          </a:xfrm>
          <a:prstGeom prst="rect">
            <a:avLst/>
          </a:prstGeom>
          <a:noFill/>
        </p:spPr>
        <p:txBody>
          <a:bodyPr wrap="square" rtlCol="0">
            <a:spAutoFit/>
          </a:bodyPr>
          <a:lstStyle/>
          <a:p>
            <a:pPr algn="r">
              <a:lnSpc>
                <a:spcPct val="90000"/>
              </a:lnSpc>
              <a:spcBef>
                <a:spcPts val="1000"/>
              </a:spcBef>
            </a:pPr>
            <a:r>
              <a:rPr lang="en-US" sz="3000" b="1" dirty="0" smtClean="0"/>
              <a:t>EFFECTS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Stronger Economy</a:t>
            </a:r>
          </a:p>
          <a:p>
            <a:pPr marL="457200" indent="-457200" algn="r">
              <a:lnSpc>
                <a:spcPct val="90000"/>
              </a:lnSpc>
              <a:spcBef>
                <a:spcPts val="1000"/>
              </a:spcBef>
              <a:buFont typeface="Arial" panose="020B0604020202020204" pitchFamily="34" charset="0"/>
              <a:buChar char="•"/>
            </a:pPr>
            <a:r>
              <a:rPr lang="en-US" sz="3000" b="1" dirty="0" smtClean="0">
                <a:solidFill>
                  <a:srgbClr val="FF0000"/>
                </a:solidFill>
              </a:rPr>
              <a:t>No Grid Defections</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More Outlet Reliability</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Better Building Design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Renewables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Innovation</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More Retrofits</a:t>
            </a:r>
          </a:p>
          <a:p>
            <a:pPr marL="457200" indent="-457200" algn="r">
              <a:lnSpc>
                <a:spcPct val="90000"/>
              </a:lnSpc>
              <a:spcBef>
                <a:spcPts val="1000"/>
              </a:spcBef>
              <a:buFont typeface="Arial" panose="020B0604020202020204" pitchFamily="34" charset="0"/>
              <a:buChar char="•"/>
            </a:pPr>
            <a:r>
              <a:rPr lang="en-US" sz="3000" b="1" dirty="0" smtClean="0">
                <a:solidFill>
                  <a:srgbClr val="7030A0"/>
                </a:solidFill>
              </a:rPr>
              <a:t>Advanced </a:t>
            </a:r>
            <a:r>
              <a:rPr lang="en-US" sz="3000" b="1" dirty="0">
                <a:solidFill>
                  <a:srgbClr val="7030A0"/>
                </a:solidFill>
              </a:rPr>
              <a:t>Appliance </a:t>
            </a:r>
            <a:r>
              <a:rPr lang="en-US" sz="3000" b="1" dirty="0" smtClean="0">
                <a:solidFill>
                  <a:srgbClr val="7030A0"/>
                </a:solidFill>
              </a:rPr>
              <a:t>Design</a:t>
            </a:r>
          </a:p>
          <a:p>
            <a:pPr marL="457200" indent="-457200" algn="r">
              <a:lnSpc>
                <a:spcPct val="90000"/>
              </a:lnSpc>
              <a:spcBef>
                <a:spcPts val="1000"/>
              </a:spcBef>
              <a:buFont typeface="Arial" panose="020B0604020202020204" pitchFamily="34" charset="0"/>
              <a:buChar char="•"/>
            </a:pPr>
            <a:r>
              <a:rPr lang="en-US" sz="3000" b="1" dirty="0" smtClean="0">
                <a:solidFill>
                  <a:srgbClr val="0070C0"/>
                </a:solidFill>
              </a:rPr>
              <a:t>Invest on Demand Side</a:t>
            </a:r>
            <a:endParaRPr lang="en-US" sz="3000" b="1" dirty="0">
              <a:solidFill>
                <a:srgbClr val="0070C0"/>
              </a:solidFill>
            </a:endParaRPr>
          </a:p>
          <a:p>
            <a:pPr marL="457200" indent="-457200" algn="r">
              <a:lnSpc>
                <a:spcPct val="90000"/>
              </a:lnSpc>
              <a:spcBef>
                <a:spcPts val="1000"/>
              </a:spcBef>
              <a:buFont typeface="Arial" panose="020B0604020202020204" pitchFamily="34" charset="0"/>
              <a:buChar char="•"/>
            </a:pPr>
            <a:endParaRPr lang="en-US" sz="3000" b="1" dirty="0">
              <a:solidFill>
                <a:srgbClr val="7030A0"/>
              </a:solidFill>
            </a:endParaRPr>
          </a:p>
          <a:p>
            <a:pPr marL="457200" indent="-457200" algn="r">
              <a:lnSpc>
                <a:spcPct val="90000"/>
              </a:lnSpc>
              <a:spcBef>
                <a:spcPts val="1000"/>
              </a:spcBef>
              <a:buFont typeface="Arial" panose="020B0604020202020204" pitchFamily="34" charset="0"/>
              <a:buChar char="•"/>
            </a:pPr>
            <a:endParaRPr lang="en-US" sz="3000" b="1" dirty="0" smtClean="0">
              <a:solidFill>
                <a:srgbClr val="7030A0"/>
              </a:solidFill>
            </a:endParaRP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91281" y="3888481"/>
            <a:ext cx="3452500" cy="1834980"/>
          </a:xfrm>
          <a:prstGeom prst="rect">
            <a:avLst/>
          </a:prstGeom>
        </p:spPr>
      </p:pic>
      <p:sp>
        <p:nvSpPr>
          <p:cNvPr id="9" name="TextBox 8"/>
          <p:cNvSpPr txBox="1"/>
          <p:nvPr/>
        </p:nvSpPr>
        <p:spPr>
          <a:xfrm>
            <a:off x="5142590" y="4314302"/>
            <a:ext cx="946150" cy="553998"/>
          </a:xfrm>
          <a:prstGeom prst="rect">
            <a:avLst/>
          </a:prstGeom>
          <a:noFill/>
        </p:spPr>
        <p:txBody>
          <a:bodyPr wrap="square" rtlCol="0">
            <a:spAutoFit/>
          </a:bodyPr>
          <a:lstStyle/>
          <a:p>
            <a:r>
              <a:rPr lang="en-US" sz="3000" dirty="0" smtClean="0">
                <a:solidFill>
                  <a:schemeClr val="bg1"/>
                </a:solidFill>
              </a:rPr>
              <a:t>IDCC</a:t>
            </a:r>
            <a:endParaRPr lang="en-US" sz="3000" dirty="0">
              <a:solidFill>
                <a:schemeClr val="bg1"/>
              </a:solidFill>
            </a:endParaRPr>
          </a:p>
        </p:txBody>
      </p:sp>
      <p:sp>
        <p:nvSpPr>
          <p:cNvPr id="10" name="TextBox 9"/>
          <p:cNvSpPr txBox="1"/>
          <p:nvPr/>
        </p:nvSpPr>
        <p:spPr>
          <a:xfrm>
            <a:off x="7454901" y="4311740"/>
            <a:ext cx="946150" cy="553998"/>
          </a:xfrm>
          <a:prstGeom prst="rect">
            <a:avLst/>
          </a:prstGeom>
          <a:noFill/>
        </p:spPr>
        <p:txBody>
          <a:bodyPr wrap="square" rtlCol="0">
            <a:spAutoFit/>
          </a:bodyPr>
          <a:lstStyle/>
          <a:p>
            <a:r>
              <a:rPr lang="en-US" sz="3000" dirty="0" smtClean="0">
                <a:solidFill>
                  <a:schemeClr val="bg1"/>
                </a:solidFill>
              </a:rPr>
              <a:t>CLEP</a:t>
            </a:r>
            <a:endParaRPr lang="en-US" sz="3000" dirty="0">
              <a:solidFill>
                <a:schemeClr val="bg1"/>
              </a:solidFill>
            </a:endParaRPr>
          </a:p>
        </p:txBody>
      </p:sp>
      <p:sp>
        <p:nvSpPr>
          <p:cNvPr id="11" name="TextBox 10"/>
          <p:cNvSpPr txBox="1"/>
          <p:nvPr/>
        </p:nvSpPr>
        <p:spPr>
          <a:xfrm rot="21388433">
            <a:off x="2712033" y="1211359"/>
            <a:ext cx="2689525" cy="553998"/>
          </a:xfrm>
          <a:prstGeom prst="rect">
            <a:avLst/>
          </a:prstGeom>
          <a:noFill/>
        </p:spPr>
        <p:txBody>
          <a:bodyPr wrap="square" rtlCol="0">
            <a:spAutoFit/>
          </a:bodyPr>
          <a:lstStyle/>
          <a:p>
            <a:r>
              <a:rPr lang="en-US" sz="3000" dirty="0" smtClean="0">
                <a:solidFill>
                  <a:schemeClr val="bg1"/>
                </a:solidFill>
              </a:rPr>
              <a:t>WHOLESALE→</a:t>
            </a:r>
            <a:endParaRPr lang="en-US" sz="3000" dirty="0">
              <a:solidFill>
                <a:schemeClr val="bg1"/>
              </a:solidFill>
            </a:endParaRPr>
          </a:p>
        </p:txBody>
      </p:sp>
      <p:sp>
        <p:nvSpPr>
          <p:cNvPr id="12" name="TextBox 11"/>
          <p:cNvSpPr txBox="1"/>
          <p:nvPr/>
        </p:nvSpPr>
        <p:spPr>
          <a:xfrm rot="21403212">
            <a:off x="7153628" y="901840"/>
            <a:ext cx="2689525" cy="553998"/>
          </a:xfrm>
          <a:prstGeom prst="rect">
            <a:avLst/>
          </a:prstGeom>
          <a:noFill/>
        </p:spPr>
        <p:txBody>
          <a:bodyPr wrap="square" rtlCol="0">
            <a:spAutoFit/>
          </a:bodyPr>
          <a:lstStyle/>
          <a:p>
            <a:r>
              <a:rPr lang="en-US" sz="3000" dirty="0" smtClean="0">
                <a:solidFill>
                  <a:schemeClr val="bg1"/>
                </a:solidFill>
              </a:rPr>
              <a:t>RETAIL→</a:t>
            </a:r>
            <a:endParaRPr lang="en-US" sz="3000" dirty="0">
              <a:solidFill>
                <a:schemeClr val="bg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46969715"/>
      </p:ext>
    </p:extLst>
  </p:cSld>
  <p:clrMapOvr>
    <a:masterClrMapping/>
  </p:clrMapOvr>
  <mc:AlternateContent xmlns:mc="http://schemas.openxmlformats.org/markup-compatibility/2006" xmlns:p14="http://schemas.microsoft.com/office/powerpoint/2010/main">
    <mc:Choice Requires="p14">
      <p:transition spd="slow" p14:dur="2000" advTm="365"/>
    </mc:Choice>
    <mc:Fallback xmlns="">
      <p:transition spd="slow" advTm="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820" y="1067652"/>
            <a:ext cx="2930912" cy="1325563"/>
          </a:xfrm>
        </p:spPr>
        <p:txBody>
          <a:bodyPr/>
          <a:lstStyle/>
          <a:p>
            <a:r>
              <a:rPr lang="en-US" dirty="0" smtClean="0">
                <a:latin typeface="Tw Cen MT Condensed Extra Bold" panose="020B0803020202020204" pitchFamily="34" charset="0"/>
              </a:rPr>
              <a:t>Next Steps</a:t>
            </a:r>
            <a:endParaRPr lang="en-US" dirty="0">
              <a:latin typeface="Tw Cen MT Condensed Extra Bold" panose="020B0803020202020204" pitchFamily="34" charset="0"/>
            </a:endParaRPr>
          </a:p>
        </p:txBody>
      </p:sp>
      <p:sp>
        <p:nvSpPr>
          <p:cNvPr id="3" name="Content Placeholder 2"/>
          <p:cNvSpPr>
            <a:spLocks noGrp="1"/>
          </p:cNvSpPr>
          <p:nvPr>
            <p:ph idx="1"/>
          </p:nvPr>
        </p:nvSpPr>
        <p:spPr>
          <a:xfrm>
            <a:off x="802887" y="398272"/>
            <a:ext cx="10515600" cy="4351338"/>
          </a:xfrm>
        </p:spPr>
        <p:txBody>
          <a:bodyPr>
            <a:noAutofit/>
          </a:bodyPr>
          <a:lstStyle/>
          <a:p>
            <a:r>
              <a:rPr lang="en-US" sz="3200" dirty="0" smtClean="0"/>
              <a:t>Who Wins?</a:t>
            </a:r>
          </a:p>
          <a:p>
            <a:r>
              <a:rPr lang="en-US" sz="3200" dirty="0" smtClean="0"/>
              <a:t>What should happen next?</a:t>
            </a:r>
          </a:p>
          <a:p>
            <a:r>
              <a:rPr lang="en-US" sz="3200" dirty="0" smtClean="0"/>
              <a:t>How to institute Pilot Programs?</a:t>
            </a:r>
          </a:p>
          <a:p>
            <a:r>
              <a:rPr lang="en-US" sz="3200" dirty="0" smtClean="0"/>
              <a:t>What kind of Grants should be applied for?</a:t>
            </a:r>
          </a:p>
          <a:p>
            <a:r>
              <a:rPr lang="en-US" sz="3200" dirty="0" smtClean="0"/>
              <a:t>How to prove the concepts, get the right choices for </a:t>
            </a:r>
            <a:r>
              <a:rPr lang="en-US" sz="3200" b="1" dirty="0" smtClean="0"/>
              <a:t>p</a:t>
            </a:r>
            <a:r>
              <a:rPr lang="en-US" sz="3200" dirty="0" smtClean="0"/>
              <a:t> and </a:t>
            </a:r>
            <a:r>
              <a:rPr lang="en-US" sz="3200" b="1" dirty="0" smtClean="0"/>
              <a:t>q</a:t>
            </a:r>
            <a:r>
              <a:rPr lang="en-US" sz="3200" dirty="0" smtClean="0"/>
              <a:t> and confirm that </a:t>
            </a:r>
            <a:r>
              <a:rPr lang="en-US" sz="3200" b="1" dirty="0" smtClean="0"/>
              <a:t>$50 </a:t>
            </a:r>
            <a:r>
              <a:rPr lang="en-US" sz="3200" dirty="0" smtClean="0"/>
              <a:t>is really the right factor.</a:t>
            </a:r>
          </a:p>
          <a:p>
            <a:r>
              <a:rPr lang="en-US" sz="3200" dirty="0" smtClean="0"/>
              <a:t>More Advantages of batteries: </a:t>
            </a:r>
          </a:p>
          <a:p>
            <a:pPr lvl="1"/>
            <a:r>
              <a:rPr lang="en-US" sz="3200" dirty="0" smtClean="0"/>
              <a:t>Helps to avoids </a:t>
            </a:r>
            <a:r>
              <a:rPr lang="en-US" sz="3200" dirty="0"/>
              <a:t>h</a:t>
            </a:r>
            <a:r>
              <a:rPr lang="en-US" sz="3200" dirty="0" smtClean="0"/>
              <a:t>acking into the grid.</a:t>
            </a:r>
          </a:p>
          <a:p>
            <a:pPr lvl="1"/>
            <a:r>
              <a:rPr lang="en-US" sz="3200" dirty="0" smtClean="0"/>
              <a:t>More protection against EMF pulses</a:t>
            </a:r>
          </a:p>
          <a:p>
            <a:pPr lvl="1"/>
            <a:r>
              <a:rPr lang="en-US" sz="3200" dirty="0"/>
              <a:t>C</a:t>
            </a:r>
            <a:r>
              <a:rPr lang="en-US" sz="3200" dirty="0" smtClean="0"/>
              <a:t>heaper than grid hardening @ $1M/mile</a:t>
            </a:r>
          </a:p>
          <a:p>
            <a:pPr lvl="1"/>
            <a:r>
              <a:rPr lang="en-US" sz="3200" dirty="0" smtClean="0"/>
              <a:t>Refurbishes/Reinvigorates the PV install industry</a:t>
            </a:r>
          </a:p>
          <a:p>
            <a:pPr lvl="1"/>
            <a:r>
              <a:rPr lang="en-US" sz="3200" dirty="0" smtClean="0"/>
              <a:t>Utilizes wasted idle generation capacity</a:t>
            </a:r>
            <a:endParaRPr lang="en-US" sz="3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11662717"/>
      </p:ext>
    </p:extLst>
  </p:cSld>
  <p:clrMapOvr>
    <a:masterClrMapping/>
  </p:clrMapOvr>
  <mc:AlternateContent xmlns:mc="http://schemas.openxmlformats.org/markup-compatibility/2006" xmlns:p14="http://schemas.microsoft.com/office/powerpoint/2010/main">
    <mc:Choice Requires="p14">
      <p:transition spd="slow" p14:dur="2000" advTm="519"/>
    </mc:Choice>
    <mc:Fallback xmlns="">
      <p:transition spd="slow" advTm="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
            <a:ext cx="14859000" cy="9906000"/>
          </a:xfrm>
          <a:prstGeom prst="rect">
            <a:avLst/>
          </a:prstGeom>
        </p:spPr>
      </p:pic>
      <p:sp>
        <p:nvSpPr>
          <p:cNvPr id="2" name="Rectangle 1"/>
          <p:cNvSpPr/>
          <p:nvPr/>
        </p:nvSpPr>
        <p:spPr>
          <a:xfrm>
            <a:off x="4378036" y="2736272"/>
            <a:ext cx="3727450" cy="3416320"/>
          </a:xfrm>
          <a:prstGeom prst="rect">
            <a:avLst/>
          </a:prstGeom>
        </p:spPr>
        <p:txBody>
          <a:bodyPr wrap="square">
            <a:spAutoFit/>
          </a:bodyPr>
          <a:lstStyle/>
          <a:p>
            <a:pPr algn="ctr"/>
            <a:r>
              <a:rPr lang="en-US" sz="3600" dirty="0" smtClean="0">
                <a:solidFill>
                  <a:srgbClr val="000000"/>
                </a:solidFill>
                <a:latin typeface="Tw Cen MT Condensed Extra Bold" panose="020B0803020202020204" pitchFamily="34" charset="0"/>
                <a:ea typeface="Times New Roman" panose="02020603050405020304" pitchFamily="18" charset="0"/>
              </a:rPr>
              <a:t>Good Utility Design is enhanced with IDCC and CLEP.  If we act fast enough we might just save this place!</a:t>
            </a:r>
            <a:r>
              <a:rPr lang="en-US" sz="3200" dirty="0" smtClean="0">
                <a:solidFill>
                  <a:srgbClr val="000000"/>
                </a:solidFill>
                <a:latin typeface="Tw Cen MT Condensed Extra Bold" panose="020B0803020202020204" pitchFamily="34" charset="0"/>
                <a:ea typeface="Times New Roman" panose="02020603050405020304" pitchFamily="18" charset="0"/>
              </a:rPr>
              <a:t> </a:t>
            </a:r>
            <a:endParaRPr lang="en-US" sz="3200" dirty="0">
              <a:latin typeface="Tw Cen MT Condensed Extra Bold" panose="020B0803020202020204" pitchFamily="34" charset="0"/>
            </a:endParaRPr>
          </a:p>
        </p:txBody>
      </p:sp>
    </p:spTree>
    <p:extLst>
      <p:ext uri="{BB962C8B-B14F-4D97-AF65-F5344CB8AC3E}">
        <p14:creationId xmlns:p14="http://schemas.microsoft.com/office/powerpoint/2010/main" val="1455817568"/>
      </p:ext>
    </p:extLst>
  </p:cSld>
  <p:clrMapOvr>
    <a:masterClrMapping/>
  </p:clrMapOvr>
  <mc:AlternateContent xmlns:mc="http://schemas.openxmlformats.org/markup-compatibility/2006" xmlns:p14="http://schemas.microsoft.com/office/powerpoint/2010/main">
    <mc:Choice Requires="p14">
      <p:transition spd="med" p14:dur="700" advTm="47">
        <p:fade/>
      </p:transition>
    </mc:Choice>
    <mc:Fallback xmlns="">
      <p:transition spd="med" advTm="47">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6|0"/>
</p:tagLst>
</file>

<file path=ppt/tags/tag4.xml><?xml version="1.0" encoding="utf-8"?>
<p:tagLst xmlns:a="http://schemas.openxmlformats.org/drawingml/2006/main" xmlns:r="http://schemas.openxmlformats.org/officeDocument/2006/relationships" xmlns:p="http://schemas.openxmlformats.org/presentationml/2006/main">
  <p:tag name="TIMING" val="|0.5|0.4|0.2"/>
</p:tagLst>
</file>

<file path=ppt/tags/tag5.xml><?xml version="1.0" encoding="utf-8"?>
<p:tagLst xmlns:a="http://schemas.openxmlformats.org/drawingml/2006/main" xmlns:r="http://schemas.openxmlformats.org/officeDocument/2006/relationships" xmlns:p="http://schemas.openxmlformats.org/presentationml/2006/main">
  <p:tag name="TIMING" val="|0.2|0.3|0.2|0.4|0.4|0.4|0.3|0.3|0.4|0.3|0.4|0.3|0.3|0.3|0.4"/>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2|0.3|0.5"/>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9.xml><?xml version="1.0" encoding="utf-8"?>
<p:tagLst xmlns:a="http://schemas.openxmlformats.org/drawingml/2006/main" xmlns:r="http://schemas.openxmlformats.org/officeDocument/2006/relationships" xmlns:p="http://schemas.openxmlformats.org/presentationml/2006/main">
  <p:tag name="TIMING" val="|0.3|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18005</TotalTime>
  <Words>10555</Words>
  <Application>Microsoft Office PowerPoint</Application>
  <PresentationFormat>Widescreen</PresentationFormat>
  <Paragraphs>1169</Paragraphs>
  <Slides>99</Slides>
  <Notes>72</Notes>
  <HiddenSlides>0</HiddenSlides>
  <MMClips>89</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99</vt:i4>
      </vt:variant>
    </vt:vector>
  </HeadingPairs>
  <TitlesOfParts>
    <vt:vector size="114" baseType="lpstr">
      <vt:lpstr>ＭＳ Ｐゴシック</vt:lpstr>
      <vt:lpstr>Aharoni</vt:lpstr>
      <vt:lpstr>Arial</vt:lpstr>
      <vt:lpstr>Calibri</vt:lpstr>
      <vt:lpstr>Calibri Light</vt:lpstr>
      <vt:lpstr>Courier New</vt:lpstr>
      <vt:lpstr>Segoe UI</vt:lpstr>
      <vt:lpstr>Symbol</vt:lpstr>
      <vt:lpstr>Tahoma</vt:lpstr>
      <vt:lpstr>Times New Roman</vt:lpstr>
      <vt:lpstr>Tw Cen MT</vt:lpstr>
      <vt:lpstr>Tw Cen MT Condensed</vt:lpstr>
      <vt:lpstr>Tw Cen MT Condensed Extra Bold</vt:lpstr>
      <vt:lpstr>Wingdings</vt:lpstr>
      <vt:lpstr>Office Theme</vt:lpstr>
      <vt:lpstr> Poor Utility          ↑Costs, Energy    Design          &amp; CO2 </vt:lpstr>
      <vt:lpstr>Good Utility         ↓Costs, Energy    Design          &amp; CO2 </vt:lpstr>
      <vt:lpstr>PowerPoint Presentation</vt:lpstr>
      <vt:lpstr>PowerPoint Presentation</vt:lpstr>
      <vt:lpstr>PowerPoint Presentation</vt:lpstr>
      <vt:lpstr>Good Utility Design Reduces ¼ of US’s Carbon Emissions</vt:lpstr>
      <vt:lpstr>PowerPoint Presentation</vt:lpstr>
      <vt:lpstr>Wholesale Electricity Price is  Highly Correlated    to    Carbon Content</vt:lpstr>
      <vt:lpstr>PowerPoint Presentation</vt:lpstr>
      <vt:lpstr>PowerPoint Presentation</vt:lpstr>
      <vt:lpstr>PowerPoint Presentation</vt:lpstr>
      <vt:lpstr>PowerPoint Presentation</vt:lpstr>
      <vt:lpstr>PowerPoint Presentation</vt:lpstr>
      <vt:lpstr>Examples of Timing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Backup Mode</vt:lpstr>
      <vt:lpstr>Demand During a Day Typical        Atypical </vt:lpstr>
      <vt:lpstr>PowerPoint Presentation</vt:lpstr>
      <vt:lpstr>PowerPoint Presentation</vt:lpstr>
      <vt:lpstr>PowerPoint Presentation</vt:lpstr>
      <vt:lpstr>PowerPoint Presentation</vt:lpstr>
      <vt:lpstr>SolarCity’s much Smaller Footprint</vt:lpstr>
      <vt:lpstr>What Cash Flow will Support this $5000 Purchase?</vt:lpstr>
      <vt:lpstr>Reliability is worth $520/yr  and Can pay ½ cost of IDCC</vt:lpstr>
      <vt:lpstr>Demand Response  Can pay ½ the cost of IDCC</vt:lpstr>
      <vt:lpstr>PowerPoint Presentation</vt:lpstr>
      <vt:lpstr>PowerPoint Presentation</vt:lpstr>
      <vt:lpstr>PowerPoint Presentation</vt:lpstr>
      <vt:lpstr>Implementing Supply Response</vt:lpstr>
      <vt:lpstr>PowerPoint Presentation</vt:lpstr>
      <vt:lpstr>Grid on Wheels of V2G  $5 per car per day paid for Frequency Regulation;  This is much more than ½ the annual payback for IDCC.</vt:lpstr>
      <vt:lpstr>PowerPoint Presentation</vt:lpstr>
      <vt:lpstr> Poor Utility          ↑Costs, Energy    Design          &amp; CO2 </vt:lpstr>
      <vt:lpstr>Good Utility         ↓Costs, Energy    Design          &amp; CO2 </vt:lpstr>
      <vt:lpstr>PowerPoint Presentation</vt:lpstr>
      <vt:lpstr>PowerPoint Presentation</vt:lpstr>
      <vt:lpstr>PowerPoint Presentation</vt:lpstr>
      <vt:lpstr>PowerPoint Presentation</vt:lpstr>
      <vt:lpstr>PowerPoint Presentation</vt:lpstr>
      <vt:lpstr>PowerPoint Presentation</vt:lpstr>
      <vt:lpstr>    Put “diapers” on buildings to create a marriage between IDCC and Electricity 3.0  This model can be more rapidly and economically disseminated to the rest  of the world because  The developing world already has electricity generation and infrastructure more like Electricity 3.0 than Electricity 2.0 or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PV has Decreasing Marginal Value</vt:lpstr>
      <vt:lpstr>Curtailed PV  -  Extreme Case</vt:lpstr>
      <vt:lpstr>PowerPoint Presentation</vt:lpstr>
      <vt:lpstr>Low-cost Storage Can Mitigate the        Decline in the Value of PV</vt:lpstr>
      <vt:lpstr>Grid-Controlled Storage is Better for PV</vt:lpstr>
      <vt:lpstr>PowerPoint Presentation</vt:lpstr>
      <vt:lpstr>PowerPoint Presentation</vt:lpstr>
      <vt:lpstr>PowerPoint Presentation</vt:lpstr>
      <vt:lpstr>PowerPoint Presentation</vt:lpstr>
      <vt:lpstr>PowerPoint Presentation</vt:lpstr>
      <vt:lpstr>PowerPoint Presentation</vt:lpstr>
      <vt:lpstr>Myron Katz, PhD</vt:lpstr>
      <vt:lpstr>IDCC TALK stops here.</vt:lpstr>
      <vt:lpstr> Poor Utility          ↑Costs, Energy    Design          &amp; CO2 </vt:lpstr>
      <vt:lpstr>Good Utility         ↓Costs, Energy    Design          &amp; CO2 </vt:lpstr>
      <vt:lpstr>PowerPoint Presentation</vt:lpstr>
      <vt:lpstr>Myron Katz, PhD</vt:lpstr>
      <vt:lpstr>PowerPoint Presentation</vt:lpstr>
      <vt:lpstr>PowerPoint Presentation</vt:lpstr>
      <vt:lpstr>Good Utility Design Reduces ¼ of US’s Carbon Emissions</vt:lpstr>
      <vt:lpstr>PowerPoint Presentation</vt:lpstr>
      <vt:lpstr>Wholesale Electricity Price is  Highly Correlated    to    Carbon Content</vt:lpstr>
      <vt:lpstr>PowerPoint Presentation</vt:lpstr>
      <vt:lpstr>PowerPoint Presentation</vt:lpstr>
      <vt:lpstr>PowerPoint Presentation</vt:lpstr>
      <vt:lpstr>PowerPoint Presentation</vt:lpstr>
      <vt:lpstr>Timing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does “$50” multiply “number of KW avoided”  in the definition of CLEPm? </vt:lpstr>
      <vt:lpstr>PowerPoint Presentation</vt:lpstr>
      <vt:lpstr>PowerPoint Presentation</vt:lpstr>
      <vt:lpstr>PowerPoint Presentation</vt:lpstr>
      <vt:lpstr>PowerPoint Presentation</vt:lpstr>
      <vt:lpstr>PowerPoint Presentation</vt:lpstr>
      <vt:lpstr>PowerPoint Presentation</vt:lpstr>
      <vt:lpstr> Poor Utility          ↑Costs, Energy    Design          &amp; CO2 </vt:lpstr>
      <vt:lpstr>Good Utility         ↓Costs, Energy    Design          &amp; CO2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Myron Katz</dc:creator>
  <cp:lastModifiedBy>Myron Katz</cp:lastModifiedBy>
  <cp:revision>398</cp:revision>
  <dcterms:created xsi:type="dcterms:W3CDTF">2016-01-07T20:56:32Z</dcterms:created>
  <dcterms:modified xsi:type="dcterms:W3CDTF">2016-01-27T19:17:32Z</dcterms:modified>
</cp:coreProperties>
</file>