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handoutMasterIdLst>
    <p:handoutMasterId r:id="rId147"/>
  </p:handoutMasterIdLst>
  <p:sldIdLst>
    <p:sldId id="256" r:id="rId2"/>
    <p:sldId id="301" r:id="rId3"/>
    <p:sldId id="328" r:id="rId4"/>
    <p:sldId id="502" r:id="rId5"/>
    <p:sldId id="499" r:id="rId6"/>
    <p:sldId id="399" r:id="rId7"/>
    <p:sldId id="494" r:id="rId8"/>
    <p:sldId id="501" r:id="rId9"/>
    <p:sldId id="400" r:id="rId10"/>
    <p:sldId id="384" r:id="rId11"/>
    <p:sldId id="324" r:id="rId12"/>
    <p:sldId id="270" r:id="rId13"/>
    <p:sldId id="300" r:id="rId14"/>
    <p:sldId id="338" r:id="rId15"/>
    <p:sldId id="261" r:id="rId16"/>
    <p:sldId id="267" r:id="rId17"/>
    <p:sldId id="269" r:id="rId18"/>
    <p:sldId id="303" r:id="rId19"/>
    <p:sldId id="305" r:id="rId20"/>
    <p:sldId id="391" r:id="rId21"/>
    <p:sldId id="317" r:id="rId22"/>
    <p:sldId id="316" r:id="rId23"/>
    <p:sldId id="318" r:id="rId24"/>
    <p:sldId id="319" r:id="rId25"/>
    <p:sldId id="306" r:id="rId26"/>
    <p:sldId id="327" r:id="rId27"/>
    <p:sldId id="274" r:id="rId28"/>
    <p:sldId id="275" r:id="rId29"/>
    <p:sldId id="276" r:id="rId30"/>
    <p:sldId id="277" r:id="rId31"/>
    <p:sldId id="278" r:id="rId32"/>
    <p:sldId id="279" r:id="rId33"/>
    <p:sldId id="345" r:id="rId34"/>
    <p:sldId id="281" r:id="rId35"/>
    <p:sldId id="443" r:id="rId36"/>
    <p:sldId id="346" r:id="rId37"/>
    <p:sldId id="283" r:id="rId38"/>
    <p:sldId id="419" r:id="rId39"/>
    <p:sldId id="366" r:id="rId40"/>
    <p:sldId id="488" r:id="rId41"/>
    <p:sldId id="393" r:id="rId42"/>
    <p:sldId id="339" r:id="rId43"/>
    <p:sldId id="354" r:id="rId44"/>
    <p:sldId id="348" r:id="rId45"/>
    <p:sldId id="353" r:id="rId46"/>
    <p:sldId id="349" r:id="rId47"/>
    <p:sldId id="350" r:id="rId48"/>
    <p:sldId id="355" r:id="rId49"/>
    <p:sldId id="360" r:id="rId50"/>
    <p:sldId id="359" r:id="rId51"/>
    <p:sldId id="357" r:id="rId52"/>
    <p:sldId id="358" r:id="rId53"/>
    <p:sldId id="361" r:id="rId54"/>
    <p:sldId id="362" r:id="rId55"/>
    <p:sldId id="363" r:id="rId56"/>
    <p:sldId id="364" r:id="rId57"/>
    <p:sldId id="367" r:id="rId58"/>
    <p:sldId id="368" r:id="rId59"/>
    <p:sldId id="285" r:id="rId60"/>
    <p:sldId id="320" r:id="rId61"/>
    <p:sldId id="321" r:id="rId62"/>
    <p:sldId id="365" r:id="rId63"/>
    <p:sldId id="370" r:id="rId64"/>
    <p:sldId id="373" r:id="rId65"/>
    <p:sldId id="414" r:id="rId66"/>
    <p:sldId id="374" r:id="rId67"/>
    <p:sldId id="372" r:id="rId68"/>
    <p:sldId id="442" r:id="rId69"/>
    <p:sldId id="286" r:id="rId70"/>
    <p:sldId id="377" r:id="rId71"/>
    <p:sldId id="378" r:id="rId72"/>
    <p:sldId id="379" r:id="rId73"/>
    <p:sldId id="287" r:id="rId74"/>
    <p:sldId id="380" r:id="rId75"/>
    <p:sldId id="288" r:id="rId76"/>
    <p:sldId id="381" r:id="rId77"/>
    <p:sldId id="289" r:id="rId78"/>
    <p:sldId id="322" r:id="rId79"/>
    <p:sldId id="290" r:id="rId80"/>
    <p:sldId id="284" r:id="rId81"/>
    <p:sldId id="291" r:id="rId82"/>
    <p:sldId id="423" r:id="rId83"/>
    <p:sldId id="424" r:id="rId84"/>
    <p:sldId id="489" r:id="rId85"/>
    <p:sldId id="292" r:id="rId86"/>
    <p:sldId id="452" r:id="rId87"/>
    <p:sldId id="451" r:id="rId88"/>
    <p:sldId id="402" r:id="rId89"/>
    <p:sldId id="403" r:id="rId90"/>
    <p:sldId id="406" r:id="rId91"/>
    <p:sldId id="415" r:id="rId92"/>
    <p:sldId id="404" r:id="rId93"/>
    <p:sldId id="407" r:id="rId94"/>
    <p:sldId id="413" r:id="rId95"/>
    <p:sldId id="409" r:id="rId96"/>
    <p:sldId id="411" r:id="rId97"/>
    <p:sldId id="412" r:id="rId98"/>
    <p:sldId id="416" r:id="rId99"/>
    <p:sldId id="455" r:id="rId100"/>
    <p:sldId id="454" r:id="rId101"/>
    <p:sldId id="456" r:id="rId102"/>
    <p:sldId id="417" r:id="rId103"/>
    <p:sldId id="418" r:id="rId104"/>
    <p:sldId id="453" r:id="rId105"/>
    <p:sldId id="444" r:id="rId106"/>
    <p:sldId id="445" r:id="rId107"/>
    <p:sldId id="457" r:id="rId108"/>
    <p:sldId id="458" r:id="rId109"/>
    <p:sldId id="459" r:id="rId110"/>
    <p:sldId id="462" r:id="rId111"/>
    <p:sldId id="461" r:id="rId112"/>
    <p:sldId id="460" r:id="rId113"/>
    <p:sldId id="463" r:id="rId114"/>
    <p:sldId id="464" r:id="rId115"/>
    <p:sldId id="497" r:id="rId116"/>
    <p:sldId id="465" r:id="rId117"/>
    <p:sldId id="466" r:id="rId118"/>
    <p:sldId id="467" r:id="rId119"/>
    <p:sldId id="468" r:id="rId120"/>
    <p:sldId id="469" r:id="rId121"/>
    <p:sldId id="470" r:id="rId122"/>
    <p:sldId id="446" r:id="rId123"/>
    <p:sldId id="477" r:id="rId124"/>
    <p:sldId id="500" r:id="rId125"/>
    <p:sldId id="473" r:id="rId126"/>
    <p:sldId id="474" r:id="rId127"/>
    <p:sldId id="475" r:id="rId128"/>
    <p:sldId id="476" r:id="rId129"/>
    <p:sldId id="472" r:id="rId130"/>
    <p:sldId id="478" r:id="rId131"/>
    <p:sldId id="479" r:id="rId132"/>
    <p:sldId id="480" r:id="rId133"/>
    <p:sldId id="481" r:id="rId134"/>
    <p:sldId id="482" r:id="rId135"/>
    <p:sldId id="483" r:id="rId136"/>
    <p:sldId id="448" r:id="rId137"/>
    <p:sldId id="484" r:id="rId138"/>
    <p:sldId id="485" r:id="rId139"/>
    <p:sldId id="449" r:id="rId140"/>
    <p:sldId id="450" r:id="rId141"/>
    <p:sldId id="330" r:id="rId142"/>
    <p:sldId id="491" r:id="rId143"/>
    <p:sldId id="302" r:id="rId144"/>
    <p:sldId id="386" r:id="rId145"/>
  </p:sldIdLst>
  <p:sldSz cx="9144000" cy="6858000" type="screen4x3"/>
  <p:notesSz cx="6858000" cy="9144000"/>
  <p:defaultTextStyle>
    <a:defPPr>
      <a:defRPr lang="en-US"/>
    </a:defPPr>
    <a:lvl1pPr algn="l" rtl="0" fontAlgn="base">
      <a:spcBef>
        <a:spcPct val="0"/>
      </a:spcBef>
      <a:spcAft>
        <a:spcPct val="0"/>
      </a:spcAft>
      <a:defRPr b="1" kern="1200">
        <a:solidFill>
          <a:schemeClr val="tx2"/>
        </a:solidFill>
        <a:latin typeface="Arial" charset="0"/>
        <a:ea typeface="+mn-ea"/>
        <a:cs typeface="Arial" charset="0"/>
      </a:defRPr>
    </a:lvl1pPr>
    <a:lvl2pPr marL="457200" algn="l" rtl="0" fontAlgn="base">
      <a:spcBef>
        <a:spcPct val="0"/>
      </a:spcBef>
      <a:spcAft>
        <a:spcPct val="0"/>
      </a:spcAft>
      <a:defRPr b="1" kern="1200">
        <a:solidFill>
          <a:schemeClr val="tx2"/>
        </a:solidFill>
        <a:latin typeface="Arial" charset="0"/>
        <a:ea typeface="+mn-ea"/>
        <a:cs typeface="Arial" charset="0"/>
      </a:defRPr>
    </a:lvl2pPr>
    <a:lvl3pPr marL="914400" algn="l" rtl="0" fontAlgn="base">
      <a:spcBef>
        <a:spcPct val="0"/>
      </a:spcBef>
      <a:spcAft>
        <a:spcPct val="0"/>
      </a:spcAft>
      <a:defRPr b="1" kern="1200">
        <a:solidFill>
          <a:schemeClr val="tx2"/>
        </a:solidFill>
        <a:latin typeface="Arial" charset="0"/>
        <a:ea typeface="+mn-ea"/>
        <a:cs typeface="Arial" charset="0"/>
      </a:defRPr>
    </a:lvl3pPr>
    <a:lvl4pPr marL="1371600" algn="l" rtl="0" fontAlgn="base">
      <a:spcBef>
        <a:spcPct val="0"/>
      </a:spcBef>
      <a:spcAft>
        <a:spcPct val="0"/>
      </a:spcAft>
      <a:defRPr b="1" kern="1200">
        <a:solidFill>
          <a:schemeClr val="tx2"/>
        </a:solidFill>
        <a:latin typeface="Arial" charset="0"/>
        <a:ea typeface="+mn-ea"/>
        <a:cs typeface="Arial" charset="0"/>
      </a:defRPr>
    </a:lvl4pPr>
    <a:lvl5pPr marL="1828800" algn="l" rtl="0" fontAlgn="base">
      <a:spcBef>
        <a:spcPct val="0"/>
      </a:spcBef>
      <a:spcAft>
        <a:spcPct val="0"/>
      </a:spcAft>
      <a:defRPr b="1" kern="1200">
        <a:solidFill>
          <a:schemeClr val="tx2"/>
        </a:solidFill>
        <a:latin typeface="Arial" charset="0"/>
        <a:ea typeface="+mn-ea"/>
        <a:cs typeface="Arial" charset="0"/>
      </a:defRPr>
    </a:lvl5pPr>
    <a:lvl6pPr marL="2286000" algn="l" defTabSz="914400" rtl="0" eaLnBrk="1" latinLnBrk="0" hangingPunct="1">
      <a:defRPr b="1" kern="1200">
        <a:solidFill>
          <a:schemeClr val="tx2"/>
        </a:solidFill>
        <a:latin typeface="Arial" charset="0"/>
        <a:ea typeface="+mn-ea"/>
        <a:cs typeface="Arial" charset="0"/>
      </a:defRPr>
    </a:lvl6pPr>
    <a:lvl7pPr marL="2743200" algn="l" defTabSz="914400" rtl="0" eaLnBrk="1" latinLnBrk="0" hangingPunct="1">
      <a:defRPr b="1" kern="1200">
        <a:solidFill>
          <a:schemeClr val="tx2"/>
        </a:solidFill>
        <a:latin typeface="Arial" charset="0"/>
        <a:ea typeface="+mn-ea"/>
        <a:cs typeface="Arial" charset="0"/>
      </a:defRPr>
    </a:lvl7pPr>
    <a:lvl8pPr marL="3200400" algn="l" defTabSz="914400" rtl="0" eaLnBrk="1" latinLnBrk="0" hangingPunct="1">
      <a:defRPr b="1" kern="1200">
        <a:solidFill>
          <a:schemeClr val="tx2"/>
        </a:solidFill>
        <a:latin typeface="Arial" charset="0"/>
        <a:ea typeface="+mn-ea"/>
        <a:cs typeface="Arial" charset="0"/>
      </a:defRPr>
    </a:lvl8pPr>
    <a:lvl9pPr marL="3657600" algn="l" defTabSz="914400" rtl="0" eaLnBrk="1" latinLnBrk="0" hangingPunct="1">
      <a:defRPr b="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293" autoAdjust="0"/>
    <p:restoredTop sz="94798" autoAdjust="0"/>
  </p:normalViewPr>
  <p:slideViewPr>
    <p:cSldViewPr>
      <p:cViewPr varScale="1">
        <p:scale>
          <a:sx n="51" d="100"/>
          <a:sy n="51" d="100"/>
        </p:scale>
        <p:origin x="39" y="8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D366F158-9322-4E8F-B28F-79816B726E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CFD41055-ED25-4E27-8028-C1B34C4CE3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EBC3C30-AECD-49CF-904D-2EDEDF4AE98D}" type="slidenum">
              <a:rPr lang="en-US" smtClean="0"/>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098F52F-EDA3-4067-998A-A18F7E2042A9}" type="slidenum">
              <a:rPr lang="en-US" smtClean="0"/>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7"/>
          <p:cNvSpPr>
            <a:spLocks noGrp="1" noChangeArrowheads="1"/>
          </p:cNvSpPr>
          <p:nvPr>
            <p:ph type="sldNum" sz="quarter" idx="5"/>
          </p:nvPr>
        </p:nvSpPr>
        <p:spPr>
          <a:noFill/>
        </p:spPr>
        <p:txBody>
          <a:bodyPr/>
          <a:lstStyle/>
          <a:p>
            <a:fld id="{C6F3C44A-B0D4-4D9A-9788-231FAE3B4C68}" type="slidenum">
              <a:rPr lang="en-US" smtClean="0"/>
              <a:pPr/>
              <a:t>100</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7"/>
          <p:cNvSpPr>
            <a:spLocks noGrp="1" noChangeArrowheads="1"/>
          </p:cNvSpPr>
          <p:nvPr>
            <p:ph type="sldNum" sz="quarter" idx="5"/>
          </p:nvPr>
        </p:nvSpPr>
        <p:spPr>
          <a:noFill/>
        </p:spPr>
        <p:txBody>
          <a:bodyPr/>
          <a:lstStyle/>
          <a:p>
            <a:fld id="{175ADE4D-E0D9-4500-B2F2-FD590618CD67}" type="slidenum">
              <a:rPr lang="en-US" smtClean="0"/>
              <a:pPr/>
              <a:t>101</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p:spPr>
        <p:txBody>
          <a:bodyPr/>
          <a:lstStyle/>
          <a:p>
            <a:fld id="{C6CF0E67-EF9E-4DCC-89FF-CCA05612E153}" type="slidenum">
              <a:rPr lang="en-US" smtClean="0"/>
              <a:pPr/>
              <a:t>102</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p:spPr>
        <p:txBody>
          <a:bodyPr/>
          <a:lstStyle/>
          <a:p>
            <a:fld id="{3DCF8C2D-9033-4C0D-B189-19843E31DFD6}" type="slidenum">
              <a:rPr lang="en-US" smtClean="0"/>
              <a:pPr/>
              <a:t>103</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p:spPr>
        <p:txBody>
          <a:bodyPr/>
          <a:lstStyle/>
          <a:p>
            <a:fld id="{A9175D92-CE18-4A13-AFF6-55D302B145C2}" type="slidenum">
              <a:rPr lang="en-US" smtClean="0"/>
              <a:pPr/>
              <a:t>104</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7"/>
          <p:cNvSpPr>
            <a:spLocks noGrp="1" noChangeArrowheads="1"/>
          </p:cNvSpPr>
          <p:nvPr>
            <p:ph type="sldNum" sz="quarter" idx="5"/>
          </p:nvPr>
        </p:nvSpPr>
        <p:spPr>
          <a:noFill/>
        </p:spPr>
        <p:txBody>
          <a:bodyPr/>
          <a:lstStyle/>
          <a:p>
            <a:fld id="{2BC5D04E-EF66-4B26-9AD0-78886F50A827}" type="slidenum">
              <a:rPr lang="en-US" smtClean="0"/>
              <a:pPr/>
              <a:t>105</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noFill/>
        </p:spPr>
        <p:txBody>
          <a:bodyPr/>
          <a:lstStyle/>
          <a:p>
            <a:fld id="{6420C4F3-1009-463F-84ED-F3DCE420D400}" type="slidenum">
              <a:rPr lang="en-US" smtClean="0"/>
              <a:pPr/>
              <a:t>106</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noFill/>
        </p:spPr>
        <p:txBody>
          <a:bodyPr/>
          <a:lstStyle/>
          <a:p>
            <a:fld id="{0486FE10-1C5A-41F4-8FCB-76C0D2E3EF73}" type="slidenum">
              <a:rPr lang="en-US" smtClean="0"/>
              <a:pPr/>
              <a:t>107</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noFill/>
        </p:spPr>
        <p:txBody>
          <a:bodyPr/>
          <a:lstStyle/>
          <a:p>
            <a:fld id="{6B4107BC-1656-4AE0-B5BF-76E5379A3AEE}" type="slidenum">
              <a:rPr lang="en-US" smtClean="0"/>
              <a:pPr/>
              <a:t>108</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noFill/>
        </p:spPr>
        <p:txBody>
          <a:bodyPr/>
          <a:lstStyle/>
          <a:p>
            <a:fld id="{2C0A3F1F-F82F-4DE0-BB56-B0183DD472D1}" type="slidenum">
              <a:rPr lang="en-US" smtClean="0"/>
              <a:pPr/>
              <a:t>109</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ACA2046-2D2E-496A-8618-5BE8A70E93C2}" type="slidenum">
              <a:rPr lang="en-US" smtClean="0"/>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a:spLocks noGrp="1" noChangeArrowheads="1"/>
          </p:cNvSpPr>
          <p:nvPr>
            <p:ph type="sldNum" sz="quarter" idx="5"/>
          </p:nvPr>
        </p:nvSpPr>
        <p:spPr>
          <a:noFill/>
        </p:spPr>
        <p:txBody>
          <a:bodyPr/>
          <a:lstStyle/>
          <a:p>
            <a:fld id="{7E63F887-EF21-4A07-B3DF-D360A309F4FE}" type="slidenum">
              <a:rPr lang="en-US" smtClean="0"/>
              <a:pPr/>
              <a:t>110</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7"/>
          <p:cNvSpPr>
            <a:spLocks noGrp="1" noChangeArrowheads="1"/>
          </p:cNvSpPr>
          <p:nvPr>
            <p:ph type="sldNum" sz="quarter" idx="5"/>
          </p:nvPr>
        </p:nvSpPr>
        <p:spPr>
          <a:noFill/>
        </p:spPr>
        <p:txBody>
          <a:bodyPr/>
          <a:lstStyle/>
          <a:p>
            <a:fld id="{7877C17F-0738-4E2A-A111-8DDED2CC4D88}" type="slidenum">
              <a:rPr lang="en-US" smtClean="0"/>
              <a:pPr/>
              <a:t>111</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a:spLocks noGrp="1" noChangeArrowheads="1"/>
          </p:cNvSpPr>
          <p:nvPr>
            <p:ph type="sldNum" sz="quarter" idx="5"/>
          </p:nvPr>
        </p:nvSpPr>
        <p:spPr>
          <a:noFill/>
        </p:spPr>
        <p:txBody>
          <a:bodyPr/>
          <a:lstStyle/>
          <a:p>
            <a:fld id="{FB9A794A-D3B8-45E8-B652-D6C82127A242}" type="slidenum">
              <a:rPr lang="en-US" smtClean="0"/>
              <a:pPr/>
              <a:t>112</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noFill/>
        </p:spPr>
        <p:txBody>
          <a:bodyPr/>
          <a:lstStyle/>
          <a:p>
            <a:fld id="{59545B9D-BE31-4BDF-A29E-D976B6CBBE4F}" type="slidenum">
              <a:rPr lang="en-US" smtClean="0"/>
              <a:pPr/>
              <a:t>113</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p:spPr>
        <p:txBody>
          <a:bodyPr/>
          <a:lstStyle/>
          <a:p>
            <a:fld id="{24C8A90F-9D5E-4F7B-B032-9E4B6BF928AB}" type="slidenum">
              <a:rPr lang="en-US" smtClean="0"/>
              <a:pPr/>
              <a:t>114</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2"/>
          <p:cNvSpPr>
            <a:spLocks noGrp="1" noRot="1" noChangeAspect="1" noChangeArrowheads="1" noTextEdit="1"/>
          </p:cNvSpPr>
          <p:nvPr>
            <p:ph type="sldImg"/>
          </p:nvPr>
        </p:nvSpPr>
        <p:spPr>
          <a:ln/>
        </p:spPr>
      </p:sp>
      <p:sp>
        <p:nvSpPr>
          <p:cNvPr id="45363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noFill/>
        </p:spPr>
        <p:txBody>
          <a:bodyPr/>
          <a:lstStyle/>
          <a:p>
            <a:fld id="{6AC33147-2332-44DD-9D81-26B1A55704F9}" type="slidenum">
              <a:rPr lang="en-US" smtClean="0"/>
              <a:pPr/>
              <a:t>116</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7"/>
          <p:cNvSpPr>
            <a:spLocks noGrp="1" noChangeArrowheads="1"/>
          </p:cNvSpPr>
          <p:nvPr>
            <p:ph type="sldNum" sz="quarter" idx="5"/>
          </p:nvPr>
        </p:nvSpPr>
        <p:spPr>
          <a:noFill/>
        </p:spPr>
        <p:txBody>
          <a:bodyPr/>
          <a:lstStyle/>
          <a:p>
            <a:fld id="{BC8B751D-5519-4E2A-9D79-630E5CADFF58}" type="slidenum">
              <a:rPr lang="en-US" smtClean="0"/>
              <a:pPr/>
              <a:t>117</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7"/>
          <p:cNvSpPr>
            <a:spLocks noGrp="1" noChangeArrowheads="1"/>
          </p:cNvSpPr>
          <p:nvPr>
            <p:ph type="sldNum" sz="quarter" idx="5"/>
          </p:nvPr>
        </p:nvSpPr>
        <p:spPr>
          <a:noFill/>
        </p:spPr>
        <p:txBody>
          <a:bodyPr/>
          <a:lstStyle/>
          <a:p>
            <a:fld id="{FFF83ABE-A6F8-4071-9313-3477FEF0DF3C}" type="slidenum">
              <a:rPr lang="en-US" smtClean="0"/>
              <a:pPr/>
              <a:t>118</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p:spPr>
        <p:txBody>
          <a:bodyPr/>
          <a:lstStyle/>
          <a:p>
            <a:fld id="{03956EDA-DA82-4F56-8C26-41DB6BE0E7AE}" type="slidenum">
              <a:rPr lang="en-US" smtClean="0"/>
              <a:pPr/>
              <a:t>119</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CA1044B-D479-4A7E-A16E-17C2249D8E35}" type="slidenum">
              <a:rPr lang="en-US" smtClean="0"/>
              <a:pPr/>
              <a:t>12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p:spPr>
        <p:txBody>
          <a:bodyPr/>
          <a:lstStyle/>
          <a:p>
            <a:fld id="{B913A31E-D52A-4D15-8099-1F8F173D77D1}" type="slidenum">
              <a:rPr lang="en-US" smtClean="0"/>
              <a:pPr/>
              <a:t>120</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DC56470F-7D0E-4710-ABC4-4AB4ED9C662C}" type="slidenum">
              <a:rPr lang="en-US" smtClean="0"/>
              <a:pPr/>
              <a:t>121</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7"/>
          <p:cNvSpPr>
            <a:spLocks noGrp="1" noChangeArrowheads="1"/>
          </p:cNvSpPr>
          <p:nvPr>
            <p:ph type="sldNum" sz="quarter" idx="5"/>
          </p:nvPr>
        </p:nvSpPr>
        <p:spPr>
          <a:noFill/>
        </p:spPr>
        <p:txBody>
          <a:bodyPr/>
          <a:lstStyle/>
          <a:p>
            <a:fld id="{A72A8D55-713D-4842-B1F0-C62E768B4DF4}" type="slidenum">
              <a:rPr lang="en-US" smtClean="0"/>
              <a:pPr/>
              <a:t>122</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7"/>
          <p:cNvSpPr>
            <a:spLocks noGrp="1" noChangeArrowheads="1"/>
          </p:cNvSpPr>
          <p:nvPr>
            <p:ph type="sldNum" sz="quarter" idx="5"/>
          </p:nvPr>
        </p:nvSpPr>
        <p:spPr>
          <a:noFill/>
        </p:spPr>
        <p:txBody>
          <a:bodyPr/>
          <a:lstStyle/>
          <a:p>
            <a:fld id="{992DA9C1-5F3D-40D4-8AAD-56ED32A433C4}" type="slidenum">
              <a:rPr lang="en-US" smtClean="0"/>
              <a:pPr/>
              <a:t>123</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Rectangle 2"/>
          <p:cNvSpPr>
            <a:spLocks noGrp="1" noRot="1" noChangeAspect="1" noChangeArrowheads="1" noTextEdit="1"/>
          </p:cNvSpPr>
          <p:nvPr>
            <p:ph type="sldImg"/>
          </p:nvPr>
        </p:nvSpPr>
        <p:spPr>
          <a:ln/>
        </p:spPr>
      </p:sp>
      <p:sp>
        <p:nvSpPr>
          <p:cNvPr id="4720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7"/>
          <p:cNvSpPr>
            <a:spLocks noGrp="1" noChangeArrowheads="1"/>
          </p:cNvSpPr>
          <p:nvPr>
            <p:ph type="sldNum" sz="quarter" idx="5"/>
          </p:nvPr>
        </p:nvSpPr>
        <p:spPr>
          <a:noFill/>
        </p:spPr>
        <p:txBody>
          <a:bodyPr/>
          <a:lstStyle/>
          <a:p>
            <a:fld id="{F496C105-926E-4346-B228-BE2DA26F8E7F}" type="slidenum">
              <a:rPr lang="en-US" smtClean="0"/>
              <a:pPr/>
              <a:t>125</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7"/>
          <p:cNvSpPr>
            <a:spLocks noGrp="1" noChangeArrowheads="1"/>
          </p:cNvSpPr>
          <p:nvPr>
            <p:ph type="sldNum" sz="quarter" idx="5"/>
          </p:nvPr>
        </p:nvSpPr>
        <p:spPr>
          <a:noFill/>
        </p:spPr>
        <p:txBody>
          <a:bodyPr/>
          <a:lstStyle/>
          <a:p>
            <a:fld id="{682E5703-CD0B-4D2A-92BA-94E23A5B4D8A}" type="slidenum">
              <a:rPr lang="en-US" smtClean="0"/>
              <a:pPr/>
              <a:t>126</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7"/>
          <p:cNvSpPr>
            <a:spLocks noGrp="1" noChangeArrowheads="1"/>
          </p:cNvSpPr>
          <p:nvPr>
            <p:ph type="sldNum" sz="quarter" idx="5"/>
          </p:nvPr>
        </p:nvSpPr>
        <p:spPr>
          <a:noFill/>
        </p:spPr>
        <p:txBody>
          <a:bodyPr/>
          <a:lstStyle/>
          <a:p>
            <a:fld id="{4345F79F-CF08-4343-AF10-96959B6B1EC4}" type="slidenum">
              <a:rPr lang="en-US" smtClean="0"/>
              <a:pPr/>
              <a:t>127</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Rectangle 7"/>
          <p:cNvSpPr>
            <a:spLocks noGrp="1" noChangeArrowheads="1"/>
          </p:cNvSpPr>
          <p:nvPr>
            <p:ph type="sldNum" sz="quarter" idx="5"/>
          </p:nvPr>
        </p:nvSpPr>
        <p:spPr>
          <a:noFill/>
        </p:spPr>
        <p:txBody>
          <a:bodyPr/>
          <a:lstStyle/>
          <a:p>
            <a:fld id="{87128FBF-727F-41A5-AB4A-395F405889C1}" type="slidenum">
              <a:rPr lang="en-US" smtClean="0"/>
              <a:pPr/>
              <a:t>128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7"/>
          <p:cNvSpPr>
            <a:spLocks noGrp="1" noChangeArrowheads="1"/>
          </p:cNvSpPr>
          <p:nvPr>
            <p:ph type="sldNum" sz="quarter" idx="5"/>
          </p:nvPr>
        </p:nvSpPr>
        <p:spPr>
          <a:noFill/>
        </p:spPr>
        <p:txBody>
          <a:bodyPr/>
          <a:lstStyle/>
          <a:p>
            <a:fld id="{60BE7F19-E547-4A3B-81D2-CA0B8AE43A79}" type="slidenum">
              <a:rPr lang="en-US" smtClean="0"/>
              <a:pPr/>
              <a:t>129</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EB6D421-C742-4051-AD7C-CC30CAB6549D}" type="slidenum">
              <a:rPr lang="en-US" smtClean="0"/>
              <a:pPr/>
              <a:t>13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7"/>
          <p:cNvSpPr>
            <a:spLocks noGrp="1" noChangeArrowheads="1"/>
          </p:cNvSpPr>
          <p:nvPr>
            <p:ph type="sldNum" sz="quarter" idx="5"/>
          </p:nvPr>
        </p:nvSpPr>
        <p:spPr>
          <a:noFill/>
        </p:spPr>
        <p:txBody>
          <a:bodyPr/>
          <a:lstStyle/>
          <a:p>
            <a:fld id="{DBDFB03B-5FF4-4394-B09A-FA4B8A02BF2F}" type="slidenum">
              <a:rPr lang="en-US" smtClean="0"/>
              <a:pPr/>
              <a:t>130</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7"/>
          <p:cNvSpPr>
            <a:spLocks noGrp="1" noChangeArrowheads="1"/>
          </p:cNvSpPr>
          <p:nvPr>
            <p:ph type="sldNum" sz="quarter" idx="5"/>
          </p:nvPr>
        </p:nvSpPr>
        <p:spPr>
          <a:noFill/>
        </p:spPr>
        <p:txBody>
          <a:bodyPr/>
          <a:lstStyle/>
          <a:p>
            <a:fld id="{ED074AB1-E37F-4C01-9CAC-9CC621B588DD}" type="slidenum">
              <a:rPr lang="en-US" smtClean="0"/>
              <a:pPr/>
              <a:t>131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7"/>
          <p:cNvSpPr>
            <a:spLocks noGrp="1" noChangeArrowheads="1"/>
          </p:cNvSpPr>
          <p:nvPr>
            <p:ph type="sldNum" sz="quarter" idx="5"/>
          </p:nvPr>
        </p:nvSpPr>
        <p:spPr>
          <a:noFill/>
        </p:spPr>
        <p:txBody>
          <a:bodyPr/>
          <a:lstStyle/>
          <a:p>
            <a:fld id="{BAAC8C91-2881-4439-BBB1-F38452A965D7}" type="slidenum">
              <a:rPr lang="en-US" smtClean="0"/>
              <a:pPr/>
              <a:t>132</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Rot="1" noChangeAspect="1" noChangeArrowheads="1" noTextEdit="1"/>
          </p:cNvSpPr>
          <p:nvPr>
            <p:ph type="sldImg"/>
          </p:nvPr>
        </p:nvSpPr>
        <p:spPr>
          <a:ln/>
        </p:spPr>
      </p:sp>
      <p:sp>
        <p:nvSpPr>
          <p:cNvPr id="49049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2"/>
          <p:cNvSpPr>
            <a:spLocks noGrp="1" noRot="1" noChangeAspect="1" noChangeArrowheads="1" noTextEdit="1"/>
          </p:cNvSpPr>
          <p:nvPr>
            <p:ph type="sldImg"/>
          </p:nvPr>
        </p:nvSpPr>
        <p:spPr>
          <a:ln/>
        </p:spPr>
      </p:sp>
      <p:sp>
        <p:nvSpPr>
          <p:cNvPr id="49254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2"/>
          <p:cNvSpPr>
            <a:spLocks noGrp="1" noRot="1" noChangeAspect="1" noChangeArrowheads="1" noTextEdit="1"/>
          </p:cNvSpPr>
          <p:nvPr>
            <p:ph type="sldImg"/>
          </p:nvPr>
        </p:nvSpPr>
        <p:spPr>
          <a:ln/>
        </p:spPr>
      </p:sp>
      <p:sp>
        <p:nvSpPr>
          <p:cNvPr id="4945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7"/>
          <p:cNvSpPr>
            <a:spLocks noGrp="1" noChangeArrowheads="1"/>
          </p:cNvSpPr>
          <p:nvPr>
            <p:ph type="sldNum" sz="quarter" idx="5"/>
          </p:nvPr>
        </p:nvSpPr>
        <p:spPr>
          <a:noFill/>
        </p:spPr>
        <p:txBody>
          <a:bodyPr/>
          <a:lstStyle/>
          <a:p>
            <a:fld id="{D92F65AB-8FCF-422F-BBF6-CB2EBE516BBA}" type="slidenum">
              <a:rPr lang="en-US" smtClean="0"/>
              <a:pPr/>
              <a:t>136</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Rot="1" noChangeAspect="1" noChangeArrowheads="1" noTextEdit="1"/>
          </p:cNvSpPr>
          <p:nvPr>
            <p:ph type="sldImg"/>
          </p:nvPr>
        </p:nvSpPr>
        <p:spPr>
          <a:ln/>
        </p:spPr>
      </p:sp>
      <p:sp>
        <p:nvSpPr>
          <p:cNvPr id="49869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Rot="1" noChangeAspect="1" noChangeArrowheads="1" noTextEdit="1"/>
          </p:cNvSpPr>
          <p:nvPr>
            <p:ph type="sldImg"/>
          </p:nvPr>
        </p:nvSpPr>
        <p:spPr>
          <a:ln/>
        </p:spPr>
      </p:sp>
      <p:sp>
        <p:nvSpPr>
          <p:cNvPr id="50073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a:spLocks noGrp="1" noChangeArrowheads="1"/>
          </p:cNvSpPr>
          <p:nvPr>
            <p:ph type="sldNum" sz="quarter" idx="5"/>
          </p:nvPr>
        </p:nvSpPr>
        <p:spPr>
          <a:noFill/>
        </p:spPr>
        <p:txBody>
          <a:bodyPr/>
          <a:lstStyle/>
          <a:p>
            <a:fld id="{69E54D0A-09CD-4A47-9BE6-308AB77F5794}" type="slidenum">
              <a:rPr lang="en-US" smtClean="0"/>
              <a:pPr/>
              <a:t>139</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01473E2-9A5E-4338-A95E-DCC81F3E09DC}" type="slidenum">
              <a:rPr lang="en-US" smtClean="0"/>
              <a:pPr/>
              <a:t>14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7"/>
          <p:cNvSpPr>
            <a:spLocks noGrp="1" noChangeArrowheads="1"/>
          </p:cNvSpPr>
          <p:nvPr>
            <p:ph type="sldNum" sz="quarter" idx="5"/>
          </p:nvPr>
        </p:nvSpPr>
        <p:spPr>
          <a:noFill/>
        </p:spPr>
        <p:txBody>
          <a:bodyPr/>
          <a:lstStyle/>
          <a:p>
            <a:fld id="{463E51A7-7E2E-4B98-AE33-EB2618F0074D}" type="slidenum">
              <a:rPr lang="en-US" smtClean="0"/>
              <a:pPr/>
              <a:t>140</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7"/>
          <p:cNvSpPr>
            <a:spLocks noGrp="1" noChangeArrowheads="1"/>
          </p:cNvSpPr>
          <p:nvPr>
            <p:ph type="sldNum" sz="quarter" idx="5"/>
          </p:nvPr>
        </p:nvSpPr>
        <p:spPr>
          <a:noFill/>
        </p:spPr>
        <p:txBody>
          <a:bodyPr/>
          <a:lstStyle/>
          <a:p>
            <a:fld id="{13168334-FCB5-462F-94B4-DF85F252B283}" type="slidenum">
              <a:rPr lang="en-US" smtClean="0"/>
              <a:pPr/>
              <a:t>141</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3CF5379-8999-4D09-AD7D-5B146329045E}" type="slidenum">
              <a:rPr lang="en-US" sz="1200" b="0">
                <a:solidFill>
                  <a:schemeClr val="tx1"/>
                </a:solidFill>
              </a:rPr>
              <a:pPr algn="r"/>
              <a:t>142</a:t>
            </a:fld>
            <a:endParaRPr lang="en-US" sz="1200" b="0">
              <a:solidFill>
                <a:schemeClr val="tx1"/>
              </a:solidFill>
            </a:endParaRPr>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7"/>
          <p:cNvSpPr>
            <a:spLocks noGrp="1" noChangeArrowheads="1"/>
          </p:cNvSpPr>
          <p:nvPr>
            <p:ph type="sldNum" sz="quarter" idx="5"/>
          </p:nvPr>
        </p:nvSpPr>
        <p:spPr>
          <a:noFill/>
        </p:spPr>
        <p:txBody>
          <a:bodyPr/>
          <a:lstStyle/>
          <a:p>
            <a:fld id="{EC21C979-E7AF-4C15-90E3-4E72C58120A9}" type="slidenum">
              <a:rPr lang="en-US" smtClean="0"/>
              <a:pPr/>
              <a:t>143</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Rectangle 7"/>
          <p:cNvSpPr>
            <a:spLocks noGrp="1" noChangeArrowheads="1"/>
          </p:cNvSpPr>
          <p:nvPr>
            <p:ph type="sldNum" sz="quarter" idx="5"/>
          </p:nvPr>
        </p:nvSpPr>
        <p:spPr>
          <a:noFill/>
        </p:spPr>
        <p:txBody>
          <a:bodyPr/>
          <a:lstStyle/>
          <a:p>
            <a:fld id="{01EDA0B4-5DA1-4309-A308-25D85785AFBA}" type="slidenum">
              <a:rPr lang="en-US" smtClean="0"/>
              <a:pPr/>
              <a:t>144</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09BB4515-86D9-40F1-A59C-2215198E6F47}" type="slidenum">
              <a:rPr lang="en-US" smtClean="0"/>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9CA4106F-FEA1-4361-B384-D2286806F1EF}" type="slidenum">
              <a:rPr lang="en-US" smtClean="0"/>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AC6FB92-E89A-4E6E-8BF3-359B6674F8E4}" type="slidenum">
              <a:rPr lang="en-US" smtClean="0"/>
              <a:pPr/>
              <a:t>17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23DE2910-5982-4FF3-B90C-F05F989F91DF}" type="slidenum">
              <a:rPr lang="en-US" smtClean="0"/>
              <a:pPr/>
              <a:t>18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CD8CE081-787E-46B8-AE31-32F2937DB459}" type="slidenum">
              <a:rPr lang="en-US" smtClean="0"/>
              <a:pPr/>
              <a:t>19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EA00F10-E269-4940-AF9E-AF9BB97B2F50}" type="slidenum">
              <a:rPr lang="en-US" smtClean="0"/>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a:t>Naked Man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E6A5B766-CCE7-49D0-8007-A5B2C21BA7EB}" type="slidenum">
              <a:rPr lang="en-US" smtClean="0"/>
              <a:pPr/>
              <a:t>20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BA907577-5E67-4324-87C6-6BCC22084A02}" type="slidenum">
              <a:rPr lang="en-US" smtClean="0"/>
              <a:pPr/>
              <a:t>21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877133CE-38FB-4DD7-B124-485AFF074B88}" type="slidenum">
              <a:rPr lang="en-US" smtClean="0"/>
              <a:pPr/>
              <a:t>22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28B59220-EFB5-4175-9AEC-1E691561293C}" type="slidenum">
              <a:rPr lang="en-US" smtClean="0"/>
              <a:pPr/>
              <a:t>23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75BF1732-95FF-464F-9086-DC2CA385BD5E}" type="slidenum">
              <a:rPr lang="en-US" smtClean="0"/>
              <a:pPr/>
              <a:t>24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8812D4D2-3D35-4101-9D54-5E81D6B9A89D}" type="slidenum">
              <a:rPr lang="en-US" smtClean="0"/>
              <a:pPr/>
              <a:t>25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93BB4A8B-7C9C-412F-B67F-6B07CD82C878}" type="slidenum">
              <a:rPr lang="en-US" smtClean="0"/>
              <a:pPr/>
              <a:t>26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B6EB33A-49A1-4DDE-B904-130F57453732}" type="slidenum">
              <a:rPr lang="en-US" smtClean="0"/>
              <a:pPr/>
              <a:t>27</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1C0DCB6F-1487-4176-9FE0-C14F814CE117}" type="slidenum">
              <a:rPr lang="en-US" smtClean="0"/>
              <a:pPr/>
              <a:t>28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81139D36-BCDB-4774-A736-01A7C3215802}" type="slidenum">
              <a:rPr lang="en-US" smtClean="0"/>
              <a:pPr/>
              <a:t>29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9AE9D59-0D86-4C87-AA54-57609E3A51A2}" type="slidenum">
              <a:rPr lang="en-US" smtClean="0"/>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ED685CFE-2DEB-4316-AC5F-A0ECAAC13CFB}" type="slidenum">
              <a:rPr lang="en-US" smtClean="0"/>
              <a:pPr/>
              <a:t>30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61132BA-D0AA-4794-8385-73D8AA796863}" type="slidenum">
              <a:rPr lang="en-US" smtClean="0"/>
              <a:pPr/>
              <a:t>31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3823EBF7-1D04-47C9-8D2B-435EC855B116}" type="slidenum">
              <a:rPr lang="en-US" smtClean="0"/>
              <a:pPr/>
              <a:t>32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861D11C0-D3C0-42B1-A189-CDC46009AEA6}" type="slidenum">
              <a:rPr lang="en-US" smtClean="0"/>
              <a:pPr/>
              <a:t>33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9E9DA427-7C0E-4ABA-9078-BBE36283951B}" type="slidenum">
              <a:rPr lang="en-US" smtClean="0"/>
              <a:pPr/>
              <a:t>34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565B251-E105-48FF-9F3C-1DAE6135AAD4}" type="slidenum">
              <a:rPr lang="en-US" smtClean="0"/>
              <a:pPr/>
              <a:t>35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A16F730-0578-441B-A6B8-793C36BC5A9C}" type="slidenum">
              <a:rPr lang="en-US" smtClean="0"/>
              <a:pPr/>
              <a:t>36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639DC84D-C1D5-4EA3-A0AA-2C5120BF30C3}" type="slidenum">
              <a:rPr lang="en-US" smtClean="0"/>
              <a:pPr/>
              <a:t>37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DE98BEBD-DA65-499A-8292-90B6DB7BE4C8}" type="slidenum">
              <a:rPr lang="en-US" smtClean="0"/>
              <a:pPr/>
              <a:t>38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5B3E36C-59AC-45B1-BB33-5F64B9934090}" type="slidenum">
              <a:rPr lang="en-US" smtClean="0"/>
              <a:pPr/>
              <a:t>39</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F2202D-48F2-4D65-82A0-AA22E0387B90}" type="slidenum">
              <a:rPr lang="en-US" sz="1200" b="0">
                <a:solidFill>
                  <a:schemeClr val="tx1"/>
                </a:solidFill>
              </a:rPr>
              <a:pPr algn="r"/>
              <a:t>40</a:t>
            </a:fld>
            <a:endParaRPr lang="en-US" sz="1200" b="0">
              <a:solidFill>
                <a:schemeClr val="tx1"/>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7AA0612F-A481-4D6C-99CB-D9BDBF4FC9B0}" type="slidenum">
              <a:rPr lang="en-US" smtClean="0"/>
              <a:pPr/>
              <a:t>41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A9E98343-C252-4974-8380-44302D7930F1}" type="slidenum">
              <a:rPr lang="en-US" smtClean="0"/>
              <a:pPr/>
              <a:t>42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07C5C6FE-DA02-4CEA-968E-6C46C0A1B852}" type="slidenum">
              <a:rPr lang="en-US" smtClean="0"/>
              <a:pPr/>
              <a:t>43</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67A138CC-F911-44D7-B7C9-F8C8D0388016}" type="slidenum">
              <a:rPr lang="en-US" smtClean="0"/>
              <a:pPr/>
              <a:t>44</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40AAC4A-8830-447F-AAB1-3D63EF4C8656}" type="slidenum">
              <a:rPr lang="en-US" smtClean="0"/>
              <a:pPr/>
              <a:t>45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DE70BF79-6658-4FC2-A861-F69D8BAF62D5}" type="slidenum">
              <a:rPr lang="en-US" smtClean="0"/>
              <a:pPr/>
              <a:t>46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1A30B5A5-0324-4BA8-95FE-68F583A67E08}" type="slidenum">
              <a:rPr lang="en-US" smtClean="0"/>
              <a:pPr/>
              <a:t>47</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9AF83A29-6848-4E7C-9D35-60E42CF2964A}" type="slidenum">
              <a:rPr lang="en-US" smtClean="0"/>
              <a:pPr/>
              <a:t>48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9BF6D548-EBDD-4347-8D32-51003277C99D}" type="slidenum">
              <a:rPr lang="en-US" smtClean="0"/>
              <a:pPr/>
              <a:t>49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28430757-345F-409C-AA07-B0AD3DCD7DC8}" type="slidenum">
              <a:rPr lang="en-US" smtClean="0"/>
              <a:pPr/>
              <a:t>50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8BCCA567-F59F-4D7F-A849-C70C24A7CCAA}" type="slidenum">
              <a:rPr lang="en-US" smtClean="0"/>
              <a:pPr/>
              <a:t>51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7DE893DA-AD0B-4849-9A3A-67A10942A055}" type="slidenum">
              <a:rPr lang="en-US" smtClean="0"/>
              <a:pPr/>
              <a:t>52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5F7560F9-D9FA-49AC-B34C-82C661E39BA1}" type="slidenum">
              <a:rPr lang="en-US" smtClean="0"/>
              <a:pPr/>
              <a:t>53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5FBD8FC5-FBC9-4D85-BDFD-35DF4BD5CBF2}" type="slidenum">
              <a:rPr lang="en-US" smtClean="0"/>
              <a:pPr/>
              <a:t>54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6BCD7827-0B39-43B8-A91E-2F9AC1438B19}" type="slidenum">
              <a:rPr lang="en-US" smtClean="0"/>
              <a:pPr/>
              <a:t>55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0F461BAB-1B49-4DC2-B94F-E57C9828A660}" type="slidenum">
              <a:rPr lang="en-US" smtClean="0"/>
              <a:pPr/>
              <a:t>56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20CB4610-A9FF-4A0E-95CD-3A7495439846}" type="slidenum">
              <a:rPr lang="en-US" smtClean="0"/>
              <a:pPr/>
              <a:t>57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8A1EEBBF-5B59-4A6C-B6B0-86694B217C4F}" type="slidenum">
              <a:rPr lang="en-US" smtClean="0"/>
              <a:pPr/>
              <a:t>58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460EA530-C4FD-45FA-B25C-2D3C74CFBF68}" type="slidenum">
              <a:rPr lang="en-US" smtClean="0"/>
              <a:pPr/>
              <a:t>59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BFC42084-26EC-4790-ACB2-AD95E3EB712D}" type="slidenum">
              <a:rPr lang="en-US" smtClean="0"/>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56A47FBD-0D70-48D6-B229-431C2A46C528}" type="slidenum">
              <a:rPr lang="en-US" smtClean="0"/>
              <a:pPr/>
              <a:t>60</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C2636C9-F1B5-4CF8-B31D-DEA25E21B174}" type="slidenum">
              <a:rPr lang="en-US" smtClean="0"/>
              <a:pPr/>
              <a:t>61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B3C406C9-34BC-4539-AC2D-A57CF1AE00A2}" type="slidenum">
              <a:rPr lang="en-US" smtClean="0"/>
              <a:pPr/>
              <a:t>62</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1E68A9D-5DBB-4733-AF87-DBCC53E0556D}" type="slidenum">
              <a:rPr lang="en-US" smtClean="0"/>
              <a:pPr/>
              <a:t>63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B9B1381-5EF6-4D2F-8263-EFFE5DE0151A}" type="slidenum">
              <a:rPr lang="en-US" smtClean="0"/>
              <a:pPr/>
              <a:t>64</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2396612C-4C93-4C2E-BE4C-CE6BAE2A18B4}" type="slidenum">
              <a:rPr lang="en-US" smtClean="0"/>
              <a:pPr/>
              <a:t>65</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p:spPr>
        <p:txBody>
          <a:bodyPr/>
          <a:lstStyle/>
          <a:p>
            <a:fld id="{4695F425-D4D4-4C79-92A8-8C928D4DC5D3}" type="slidenum">
              <a:rPr lang="en-US" smtClean="0"/>
              <a:pPr/>
              <a:t>66</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p:spPr>
        <p:txBody>
          <a:bodyPr/>
          <a:lstStyle/>
          <a:p>
            <a:fld id="{590FC8DA-BEF1-4B27-863F-297461BA4133}" type="slidenum">
              <a:rPr lang="en-US" smtClean="0"/>
              <a:pPr/>
              <a:t>67</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9A72E6EA-4C2F-4E30-84F8-6423E9DD31FD}" type="slidenum">
              <a:rPr lang="en-US" smtClean="0"/>
              <a:pPr/>
              <a:t>68</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1B8EEDFD-6B3F-4973-9120-C87512C051DF}" type="slidenum">
              <a:rPr lang="en-US" smtClean="0"/>
              <a:pPr/>
              <a:t>69</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53B37BC0-1243-4DC1-84D4-27DD78165731}" type="slidenum">
              <a:rPr lang="en-US" smtClean="0"/>
              <a:pPr/>
              <a:t>70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55CEC67A-6634-4815-B6D9-86B1A6E5E4C3}" type="slidenum">
              <a:rPr lang="en-US" smtClean="0"/>
              <a:pPr/>
              <a:t>71</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5F66F1A8-3900-491A-9975-C59246630558}" type="slidenum">
              <a:rPr lang="en-US" smtClean="0"/>
              <a:pPr/>
              <a:t>72</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F4AFA9CF-60B9-4004-ADD6-E8672961B0C3}" type="slidenum">
              <a:rPr lang="en-US" smtClean="0"/>
              <a:pPr/>
              <a:t>73</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D40B7320-714B-494F-8401-1FDEDD3E6336}" type="slidenum">
              <a:rPr lang="en-US" smtClean="0"/>
              <a:pPr/>
              <a:t>74</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2CE64DA2-B4C0-43FF-810F-361CDD06A4DC}" type="slidenum">
              <a:rPr lang="en-US" smtClean="0"/>
              <a:pPr/>
              <a:t>75</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5FE2A884-C3E7-426D-8CCA-3C8A3DDD1743}" type="slidenum">
              <a:rPr lang="en-US" smtClean="0"/>
              <a:pPr/>
              <a:t>76</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A4823A64-F6B2-4415-90C3-C59729E74D24}" type="slidenum">
              <a:rPr lang="en-US" smtClean="0"/>
              <a:pPr/>
              <a:t>77</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p:spPr>
        <p:txBody>
          <a:bodyPr/>
          <a:lstStyle/>
          <a:p>
            <a:fld id="{CC67C477-F962-493D-81BC-7C7DFA60E0FF}" type="slidenum">
              <a:rPr lang="en-US" smtClean="0"/>
              <a:pPr/>
              <a:t>78</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p:spPr>
        <p:txBody>
          <a:bodyPr/>
          <a:lstStyle/>
          <a:p>
            <a:fld id="{0C4B97C5-EAD9-4E43-AE87-5DDC7005E578}" type="slidenum">
              <a:rPr lang="en-US" smtClean="0"/>
              <a:pPr/>
              <a:t>79</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p:spPr>
        <p:txBody>
          <a:bodyPr/>
          <a:lstStyle/>
          <a:p>
            <a:fld id="{13022622-7592-473E-897F-ED23A2A52689}" type="slidenum">
              <a:rPr lang="en-US" smtClean="0"/>
              <a:pPr/>
              <a:t>80</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p:spPr>
        <p:txBody>
          <a:bodyPr/>
          <a:lstStyle/>
          <a:p>
            <a:fld id="{2B025E5A-44AB-4774-9C5C-AE8DCCB8291B}" type="slidenum">
              <a:rPr lang="en-US" smtClean="0"/>
              <a:pPr/>
              <a:t>81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a:noFill/>
        </p:spPr>
        <p:txBody>
          <a:bodyPr/>
          <a:lstStyle/>
          <a:p>
            <a:fld id="{C7248624-898A-4A1D-8E06-92E7B9FA0C24}" type="slidenum">
              <a:rPr lang="en-US" smtClean="0"/>
              <a:pPr/>
              <a:t>82</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7"/>
          <p:cNvSpPr>
            <a:spLocks noGrp="1" noChangeArrowheads="1"/>
          </p:cNvSpPr>
          <p:nvPr>
            <p:ph type="sldNum" sz="quarter" idx="5"/>
          </p:nvPr>
        </p:nvSpPr>
        <p:spPr>
          <a:noFill/>
        </p:spPr>
        <p:txBody>
          <a:bodyPr/>
          <a:lstStyle/>
          <a:p>
            <a:fld id="{B30682ED-7294-4EBA-8BCF-0598FFB681AF}" type="slidenum">
              <a:rPr lang="en-US" smtClean="0"/>
              <a:pPr/>
              <a:t>83</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B51AFB-4066-4E18-A300-DE7B0A245B2F}" type="slidenum">
              <a:rPr lang="en-US" sz="1200" b="0">
                <a:solidFill>
                  <a:schemeClr val="tx1"/>
                </a:solidFill>
              </a:rPr>
              <a:pPr algn="r"/>
              <a:t>84</a:t>
            </a:fld>
            <a:endParaRPr lang="en-US" sz="1200" b="0">
              <a:solidFill>
                <a:schemeClr val="tx1"/>
              </a:solidFill>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fld id="{E3149E5A-0105-47A9-BA9F-1EADF6EB4AB6}" type="slidenum">
              <a:rPr lang="en-US" smtClean="0"/>
              <a:pPr/>
              <a:t>85</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p:spPr>
        <p:txBody>
          <a:bodyPr/>
          <a:lstStyle/>
          <a:p>
            <a:fld id="{4E441890-E42B-4164-89B7-8E83F25E02A8}" type="slidenum">
              <a:rPr lang="en-US" smtClean="0"/>
              <a:pPr/>
              <a:t>86</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p>
            <a:fld id="{F9AD6AB2-E623-477A-B3B6-D930CC640A12}" type="slidenum">
              <a:rPr lang="en-US" smtClean="0"/>
              <a:pPr/>
              <a:t>87</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p>
            <a:fld id="{B030E3DA-B5C2-49F7-902C-6DC1E494D662}" type="slidenum">
              <a:rPr lang="en-US" smtClean="0"/>
              <a:pPr/>
              <a:t>88</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p>
            <a:fld id="{B828B813-B229-4D19-B1E8-F7008ECC69C7}" type="slidenum">
              <a:rPr lang="en-US" smtClean="0"/>
              <a:pPr/>
              <a:t>89</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4CE94032-4573-4C94-BA6A-21CC40ECD0D7}" type="slidenum">
              <a:rPr lang="en-US" smtClean="0"/>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p:spPr>
        <p:txBody>
          <a:bodyPr/>
          <a:lstStyle/>
          <a:p>
            <a:fld id="{3D6E70D5-F27D-4B5E-A9A8-43B58523C5BF}" type="slidenum">
              <a:rPr lang="en-US" smtClean="0"/>
              <a:pPr/>
              <a:t>90</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p:spPr>
        <p:txBody>
          <a:bodyPr/>
          <a:lstStyle/>
          <a:p>
            <a:fld id="{1808B8AF-A106-4104-B404-00C6C81C6C18}" type="slidenum">
              <a:rPr lang="en-US" smtClean="0"/>
              <a:pPr/>
              <a:t>91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p:spPr>
        <p:txBody>
          <a:bodyPr/>
          <a:lstStyle/>
          <a:p>
            <a:fld id="{93F6B5FB-1A99-4CE0-B53E-0338AB8A69CE}" type="slidenum">
              <a:rPr lang="en-US" smtClean="0"/>
              <a:pPr/>
              <a:t>92</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a:noFill/>
        </p:spPr>
        <p:txBody>
          <a:bodyPr/>
          <a:lstStyle/>
          <a:p>
            <a:fld id="{18121318-E413-4CA4-BE6A-47EAE97378AE}" type="slidenum">
              <a:rPr lang="en-US" smtClean="0"/>
              <a:pPr/>
              <a:t>93</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a:noFill/>
        </p:spPr>
        <p:txBody>
          <a:bodyPr/>
          <a:lstStyle/>
          <a:p>
            <a:fld id="{9CD9273D-2E85-4FCF-804B-85792D175D69}" type="slidenum">
              <a:rPr lang="en-US" smtClean="0"/>
              <a:pPr/>
              <a:t>94</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p:spPr>
        <p:txBody>
          <a:bodyPr/>
          <a:lstStyle/>
          <a:p>
            <a:fld id="{B28F99F1-85A2-4F59-8ED4-96DB282C6EFE}" type="slidenum">
              <a:rPr lang="en-US" smtClean="0"/>
              <a:pPr/>
              <a:t>95</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7"/>
          <p:cNvSpPr>
            <a:spLocks noGrp="1" noChangeArrowheads="1"/>
          </p:cNvSpPr>
          <p:nvPr>
            <p:ph type="sldNum" sz="quarter" idx="5"/>
          </p:nvPr>
        </p:nvSpPr>
        <p:spPr>
          <a:noFill/>
        </p:spPr>
        <p:txBody>
          <a:bodyPr/>
          <a:lstStyle/>
          <a:p>
            <a:fld id="{B79CD789-31BE-4EFD-BAB4-368D9D964893}" type="slidenum">
              <a:rPr lang="en-US" smtClean="0"/>
              <a:pPr/>
              <a:t>96</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p:spPr>
        <p:txBody>
          <a:bodyPr/>
          <a:lstStyle/>
          <a:p>
            <a:fld id="{8ABD486F-0188-419B-95C7-A0B3E38F76B2}" type="slidenum">
              <a:rPr lang="en-US" smtClean="0"/>
              <a:pPr/>
              <a:t>97</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p:spPr>
        <p:txBody>
          <a:bodyPr/>
          <a:lstStyle/>
          <a:p>
            <a:fld id="{0B95BA0F-EB3B-43D8-9F64-124F7D99599B}" type="slidenum">
              <a:rPr lang="en-US" smtClean="0"/>
              <a:pPr/>
              <a:t>98</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p:spPr>
        <p:txBody>
          <a:bodyPr/>
          <a:lstStyle/>
          <a:p>
            <a:fld id="{1EED98FC-681F-41B2-A427-22397562EED4}" type="slidenum">
              <a:rPr lang="en-US" smtClean="0"/>
              <a:pPr/>
              <a:t>99</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88CA1B-60BA-4B7D-9E26-520F37C8A8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7F941-EDDF-4C01-ABAD-7BD61D0AEC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3E6C8-E986-45CF-B07A-E647C78947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D6F75-CCF6-464E-858D-C1BEFE6986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2105B-E962-4B85-BD7D-2AC576B9D2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C5AFC2-61F6-4C3F-A362-4FBF56EF37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2613DC-7017-4B2E-8AEF-FD36F9C307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F760FC-6F82-492D-98CD-6183EE96C0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DFCF4B-5646-4795-BB0D-CDEBAA6FCA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D205E-8FFF-4E40-B52F-28187896B7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414EBC-8C1F-4AFC-AD4B-28ABEE40A06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8D45F306-03F9-4C5D-A776-0FFDE2AA0B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http://buildingsdatabook.eren.doe.gov/TableView.aspx?table=2.1.5" TargetMode="External"/><Relationship Id="rId7" Type="http://schemas.openxmlformats.org/officeDocument/2006/relationships/hyperlink" Target="http://dx.doi.org/10.1002/er.1123"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nfrc.org/" TargetMode="External"/><Relationship Id="rId5" Type="http://schemas.openxmlformats.org/officeDocument/2006/relationships/hyperlink" Target="http://www.evercleangreen.com/biggestenergywaste.html" TargetMode="External"/><Relationship Id="rId4" Type="http://schemas.openxmlformats.org/officeDocument/2006/relationships/hyperlink" Target="http://en.wikipedia.org/wiki/Convection"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www.rmi.org/Knowledge-Center/Library/D94-27_GreeningBuildingBottomLine"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hyperlink" Target="http://www.roymech.co.uk/Related/Thermos/Thermos_insulation.html" TargetMode="External"/><Relationship Id="rId4" Type="http://schemas.openxmlformats.org/officeDocument/2006/relationships/hyperlink" Target="http://www.inive.org/members_area/medias/pdf/Inive/PalencAIVC2007/Volume1/PalencAIVC2007_039.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oleObject" Target="file:///C:\Users\Myron\Documents\FirstPrinciplesOfEnergyConservation\GraphicGenerator.xl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38.emf"/><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bing.com/images/search?q=light+bulb&amp;id=E0EE055B00B5FF73134647704DC423B5633B5FDF&amp;FORM=IQFRBA" TargetMode="External"/><Relationship Id="rId7"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s/search?q=pictures+of+venn+diagrams&amp;id=0E57DAEA2A3103986FC8BC7B28DCAEFD480534B8&amp;FORM=IQFR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health.howstuffworks.com/wellness/diet-fitness/exercise/sports-physiology.htm"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oleObject" Target="../embeddings/oleObject6.bin"/></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487613"/>
            <a:ext cx="7772400" cy="1470025"/>
          </a:xfrm>
        </p:spPr>
        <p:txBody>
          <a:bodyPr/>
          <a:lstStyle/>
          <a:p>
            <a:pPr eaLnBrk="1" hangingPunct="1">
              <a:spcBef>
                <a:spcPct val="30000"/>
              </a:spcBef>
            </a:pPr>
            <a:r>
              <a:rPr lang="en-US" sz="4000" b="1"/>
              <a:t>You're Hot Because You're Not Wearing Underwear </a:t>
            </a:r>
            <a:br>
              <a:rPr lang="en-US" sz="4000" b="1"/>
            </a:br>
            <a:r>
              <a:rPr lang="en-US" sz="4000" b="1"/>
              <a:t>or </a:t>
            </a:r>
            <a:br>
              <a:rPr lang="en-US" sz="4000" b="1"/>
            </a:br>
            <a:r>
              <a:rPr lang="en-US" sz="4000" b="1"/>
              <a:t>First Principles of Energy Conservation</a:t>
            </a:r>
            <a:br>
              <a:rPr lang="en-US" sz="4000"/>
            </a:br>
            <a:br>
              <a:rPr lang="en-US" sz="3200"/>
            </a:br>
            <a:r>
              <a:rPr lang="en-US" sz="4000"/>
              <a:t>Myron Katz, PhD</a:t>
            </a:r>
            <a:br>
              <a:rPr lang="en-US" sz="4000"/>
            </a:br>
            <a:r>
              <a:rPr lang="en-US" sz="4000"/>
              <a:t>Building Science Innovators</a:t>
            </a:r>
            <a:br>
              <a:rPr lang="en-US" sz="4000"/>
            </a:br>
            <a:br>
              <a:rPr lang="en-US" sz="800"/>
            </a:br>
            <a:r>
              <a:rPr lang="en-US" sz="1600"/>
              <a:t>17</a:t>
            </a:r>
            <a:r>
              <a:rPr lang="en-US" sz="1600" baseline="30000"/>
              <a:t>th</a:t>
            </a:r>
            <a:r>
              <a:rPr lang="en-US" sz="1600"/>
              <a:t> Joint Engineering Society Conference, 1/24/13 </a:t>
            </a:r>
            <a:br>
              <a:rPr lang="en-US" sz="1600"/>
            </a:br>
            <a:r>
              <a:rPr lang="en-US" sz="1600"/>
              <a:t>Lafayette, Louisiana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04800"/>
            <a:ext cx="8229600" cy="1143000"/>
          </a:xfrm>
        </p:spPr>
        <p:txBody>
          <a:bodyPr/>
          <a:lstStyle/>
          <a:p>
            <a:pPr eaLnBrk="1" hangingPunct="1"/>
            <a:r>
              <a:rPr lang="en-US" sz="4000" b="1"/>
              <a:t>Typical Cash Flows of a Commercial Building  $/sf/yr</a:t>
            </a:r>
          </a:p>
        </p:txBody>
      </p:sp>
      <p:sp>
        <p:nvSpPr>
          <p:cNvPr id="33794" name="Rectangle 3"/>
          <p:cNvSpPr>
            <a:spLocks noGrp="1" noChangeArrowheads="1"/>
          </p:cNvSpPr>
          <p:nvPr>
            <p:ph type="body" idx="1"/>
          </p:nvPr>
        </p:nvSpPr>
        <p:spPr/>
        <p:txBody>
          <a:bodyPr/>
          <a:lstStyle/>
          <a:p>
            <a:pPr eaLnBrk="1" hangingPunct="1">
              <a:lnSpc>
                <a:spcPct val="90000"/>
              </a:lnSpc>
            </a:pPr>
            <a:r>
              <a:rPr lang="en-US"/>
              <a:t>Worker’s Salary			               130</a:t>
            </a:r>
          </a:p>
          <a:p>
            <a:pPr eaLnBrk="1" hangingPunct="1">
              <a:lnSpc>
                <a:spcPct val="90000"/>
              </a:lnSpc>
            </a:pPr>
            <a:r>
              <a:rPr lang="en-US"/>
              <a:t>Insurance					           1</a:t>
            </a:r>
          </a:p>
          <a:p>
            <a:pPr eaLnBrk="1" hangingPunct="1">
              <a:lnSpc>
                <a:spcPct val="90000"/>
              </a:lnSpc>
            </a:pPr>
            <a:r>
              <a:rPr lang="en-US"/>
              <a:t>Taxes					                   1</a:t>
            </a:r>
          </a:p>
          <a:p>
            <a:pPr eaLnBrk="1" hangingPunct="1">
              <a:lnSpc>
                <a:spcPct val="90000"/>
              </a:lnSpc>
            </a:pPr>
            <a:r>
              <a:rPr lang="en-US"/>
              <a:t>Repairs &amp; Maintenance                           1</a:t>
            </a:r>
          </a:p>
          <a:p>
            <a:pPr eaLnBrk="1" hangingPunct="1">
              <a:lnSpc>
                <a:spcPct val="90000"/>
              </a:lnSpc>
            </a:pPr>
            <a:r>
              <a:rPr lang="en-US"/>
              <a:t>Rent					                 18</a:t>
            </a:r>
          </a:p>
          <a:p>
            <a:pPr eaLnBrk="1" hangingPunct="1">
              <a:lnSpc>
                <a:spcPct val="90000"/>
              </a:lnSpc>
            </a:pPr>
            <a:r>
              <a:rPr lang="en-US"/>
              <a:t>Energy					                   2</a:t>
            </a:r>
          </a:p>
          <a:p>
            <a:pPr eaLnBrk="1" hangingPunct="1">
              <a:lnSpc>
                <a:spcPct val="90000"/>
              </a:lnSpc>
              <a:buFontTx/>
              <a:buNone/>
            </a:pPr>
            <a:r>
              <a:rPr lang="en-US"/>
              <a:t>Except Energy, the benefits of lowered costs are realized with an ECM but </a:t>
            </a:r>
            <a:r>
              <a:rPr lang="en-US" b="1" i="1"/>
              <a:t>not</a:t>
            </a:r>
            <a:r>
              <a:rPr lang="en-US"/>
              <a:t> an EEM.</a:t>
            </a:r>
          </a:p>
          <a:p>
            <a:pPr eaLnBrk="1" hangingPunct="1">
              <a:lnSpc>
                <a:spcPct val="90000"/>
              </a:lnSpc>
            </a:pPr>
            <a:r>
              <a:rPr lang="en-US"/>
              <a:t>15% Productivity Gain from ECM </a:t>
            </a:r>
            <a:r>
              <a:rPr lang="en-US" sz="4000"/>
              <a:t>  </a:t>
            </a:r>
            <a:r>
              <a:rPr lang="en-US"/>
              <a:t>       22</a:t>
            </a:r>
          </a:p>
          <a:p>
            <a:pPr algn="ctr" eaLnBrk="1" hangingPunct="1">
              <a:lnSpc>
                <a:spcPct val="90000"/>
              </a:lnSpc>
              <a:buFontTx/>
              <a:buNone/>
            </a:pPr>
            <a:endParaRPr lang="en-US"/>
          </a:p>
        </p:txBody>
      </p:sp>
      <p:sp>
        <p:nvSpPr>
          <p:cNvPr id="33795" name="Text Box 4"/>
          <p:cNvSpPr txBox="1">
            <a:spLocks noChangeArrowheads="1"/>
          </p:cNvSpPr>
          <p:nvPr/>
        </p:nvSpPr>
        <p:spPr bwMode="auto">
          <a:xfrm>
            <a:off x="5715000" y="6324600"/>
            <a:ext cx="3171825" cy="366713"/>
          </a:xfrm>
          <a:prstGeom prst="rect">
            <a:avLst/>
          </a:prstGeom>
          <a:noFill/>
          <a:ln w="9525">
            <a:noFill/>
            <a:miter lim="800000"/>
            <a:headEnd/>
            <a:tailEnd/>
          </a:ln>
        </p:spPr>
        <p:txBody>
          <a:bodyPr>
            <a:spAutoFit/>
          </a:bodyPr>
          <a:lstStyle/>
          <a:p>
            <a:pPr algn="r">
              <a:spcBef>
                <a:spcPct val="50000"/>
              </a:spcBef>
            </a:pPr>
            <a:r>
              <a:rPr lang="en-US">
                <a:solidFill>
                  <a:schemeClr val="tx1"/>
                </a:solidFill>
              </a:rPr>
              <a:t>-Romm &amp; Browning 1994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5"/>
          <p:cNvSpPr>
            <a:spLocks noGrp="1" noChangeArrowheads="1"/>
          </p:cNvSpPr>
          <p:nvPr>
            <p:ph type="body" idx="1"/>
          </p:nvPr>
        </p:nvSpPr>
        <p:spPr>
          <a:xfrm>
            <a:off x="457200" y="381000"/>
            <a:ext cx="8229600" cy="5745163"/>
          </a:xfrm>
        </p:spPr>
        <p:txBody>
          <a:bodyPr/>
          <a:lstStyle/>
          <a:p>
            <a:pPr eaLnBrk="1" hangingPunct="1">
              <a:lnSpc>
                <a:spcPct val="90000"/>
              </a:lnSpc>
            </a:pPr>
            <a:endParaRPr lang="en-US" sz="2800"/>
          </a:p>
          <a:p>
            <a:pPr eaLnBrk="1" hangingPunct="1">
              <a:lnSpc>
                <a:spcPct val="90000"/>
              </a:lnSpc>
            </a:pPr>
            <a:r>
              <a:rPr lang="en-US" sz="2800"/>
              <a:t>A radiant barrier can cause </a:t>
            </a:r>
            <a:r>
              <a:rPr lang="en-US" sz="2800" b="1"/>
              <a:t>moisture problems</a:t>
            </a:r>
            <a:r>
              <a:rPr lang="en-US" sz="2800"/>
              <a:t> in a vented attic with ducts, if installed above the duct system.  </a:t>
            </a:r>
            <a:r>
              <a:rPr lang="en-US" sz="2800">
                <a:solidFill>
                  <a:srgbClr val="FF3300"/>
                </a:solidFill>
              </a:rPr>
              <a:t>Sweating Ducts!</a:t>
            </a:r>
            <a:r>
              <a:rPr lang="en-US" sz="2800"/>
              <a:t>  A faulty solution is to use very high R-values for duct insulation and very tight ducts.  However, Bad plan.  Too likely to fail!</a:t>
            </a:r>
          </a:p>
          <a:p>
            <a:pPr eaLnBrk="1" hangingPunct="1">
              <a:lnSpc>
                <a:spcPct val="90000"/>
              </a:lnSpc>
            </a:pPr>
            <a:endParaRPr lang="en-US" sz="1400"/>
          </a:p>
          <a:p>
            <a:pPr eaLnBrk="1" hangingPunct="1">
              <a:lnSpc>
                <a:spcPct val="90000"/>
              </a:lnSpc>
              <a:spcBef>
                <a:spcPct val="50000"/>
              </a:spcBef>
            </a:pPr>
            <a:r>
              <a:rPr lang="en-US" sz="2800" b="1"/>
              <a:t>Good Solutions for our climate</a:t>
            </a:r>
            <a:r>
              <a:rPr lang="en-US" sz="2800"/>
              <a:t>: </a:t>
            </a:r>
          </a:p>
          <a:p>
            <a:pPr lvl="1" eaLnBrk="1" hangingPunct="1">
              <a:lnSpc>
                <a:spcPct val="90000"/>
              </a:lnSpc>
              <a:spcBef>
                <a:spcPct val="50000"/>
              </a:spcBef>
            </a:pPr>
            <a:r>
              <a:rPr lang="en-US"/>
              <a:t>incorporate radiant barriers into the roof/attic insulation system to “unvent” the attic, or </a:t>
            </a:r>
          </a:p>
          <a:p>
            <a:pPr lvl="1" eaLnBrk="1" hangingPunct="1">
              <a:lnSpc>
                <a:spcPct val="90000"/>
              </a:lnSpc>
              <a:spcBef>
                <a:spcPct val="50000"/>
              </a:spcBef>
            </a:pPr>
            <a:r>
              <a:rPr lang="en-US"/>
              <a:t>place the entire HVAC system below the ceiling.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ChangeArrowheads="1"/>
          </p:cNvSpPr>
          <p:nvPr>
            <p:ph type="title"/>
          </p:nvPr>
        </p:nvSpPr>
        <p:spPr/>
        <p:txBody>
          <a:bodyPr/>
          <a:lstStyle/>
          <a:p>
            <a:pPr eaLnBrk="1" hangingPunct="1"/>
            <a:r>
              <a:rPr lang="en-US" sz="4000" b="1"/>
              <a:t>Why include Radiant Barriers in this talk?</a:t>
            </a:r>
          </a:p>
        </p:txBody>
      </p:sp>
      <p:sp>
        <p:nvSpPr>
          <p:cNvPr id="423938" name="Rectangle 3"/>
          <p:cNvSpPr>
            <a:spLocks noGrp="1" noChangeArrowheads="1"/>
          </p:cNvSpPr>
          <p:nvPr>
            <p:ph type="body" idx="1"/>
          </p:nvPr>
        </p:nvSpPr>
        <p:spPr/>
        <p:txBody>
          <a:bodyPr/>
          <a:lstStyle/>
          <a:p>
            <a:pPr eaLnBrk="1" hangingPunct="1">
              <a:spcBef>
                <a:spcPct val="50000"/>
              </a:spcBef>
            </a:pPr>
            <a:endParaRPr lang="en-US" sz="2800"/>
          </a:p>
          <a:p>
            <a:pPr eaLnBrk="1" hangingPunct="1">
              <a:spcBef>
                <a:spcPct val="50000"/>
              </a:spcBef>
            </a:pPr>
            <a:r>
              <a:rPr lang="en-US" sz="2800"/>
              <a:t>Many OTHERWISE great energy saving solutions generate HAZARDOUS moisture problems in our climate and a radiant barrier is one of them.</a:t>
            </a:r>
          </a:p>
          <a:p>
            <a:pPr eaLnBrk="1" hangingPunct="1">
              <a:spcBef>
                <a:spcPct val="50000"/>
              </a:spcBef>
            </a:pPr>
            <a:r>
              <a:rPr lang="en-US" sz="2800"/>
              <a:t>Neither moisture effects nor the actual heat flow effect of the radiant barrier is calculated by energy-efficiency software.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p:nvPr>
        </p:nvSpPr>
        <p:spPr>
          <a:xfrm>
            <a:off x="457200" y="304800"/>
            <a:ext cx="8229600" cy="1143000"/>
          </a:xfrm>
        </p:spPr>
        <p:txBody>
          <a:bodyPr/>
          <a:lstStyle/>
          <a:p>
            <a:pPr eaLnBrk="1" hangingPunct="1"/>
            <a:r>
              <a:rPr lang="en-US" b="1"/>
              <a:t>Choosing a Water Heater</a:t>
            </a:r>
          </a:p>
        </p:txBody>
      </p:sp>
      <p:sp>
        <p:nvSpPr>
          <p:cNvPr id="425986" name="Rectangle 3"/>
          <p:cNvSpPr>
            <a:spLocks noGrp="1" noChangeArrowheads="1"/>
          </p:cNvSpPr>
          <p:nvPr>
            <p:ph type="body" idx="1"/>
          </p:nvPr>
        </p:nvSpPr>
        <p:spPr/>
        <p:txBody>
          <a:bodyPr/>
          <a:lstStyle/>
          <a:p>
            <a:pPr eaLnBrk="1" hangingPunct="1">
              <a:buFontTx/>
              <a:buNone/>
            </a:pPr>
            <a:endParaRPr lang="en-US" sz="1000"/>
          </a:p>
          <a:p>
            <a:pPr eaLnBrk="1" hangingPunct="1">
              <a:buFontTx/>
              <a:buNone/>
            </a:pPr>
            <a:r>
              <a:rPr lang="en-US" sz="2800"/>
              <a:t>Remember, the ECM goal is to SAVE MONEY first and SAVE ENERGY as a consequence… Not the other way around!  </a:t>
            </a:r>
          </a:p>
          <a:p>
            <a:pPr eaLnBrk="1" hangingPunct="1">
              <a:buFontTx/>
              <a:buNone/>
            </a:pPr>
            <a:endParaRPr lang="en-US" sz="1000"/>
          </a:p>
          <a:p>
            <a:pPr eaLnBrk="1" hangingPunct="1">
              <a:buFontTx/>
              <a:buNone/>
            </a:pPr>
            <a:r>
              <a:rPr lang="en-US" sz="2800"/>
              <a:t>Our choices are limited to:</a:t>
            </a:r>
          </a:p>
          <a:p>
            <a:pPr algn="ctr" eaLnBrk="1" hangingPunct="1">
              <a:buFontTx/>
              <a:buNone/>
            </a:pPr>
            <a:r>
              <a:rPr lang="en-US" sz="2800"/>
              <a:t>Electric             Solar               Gas</a:t>
            </a:r>
          </a:p>
          <a:p>
            <a:pPr algn="ctr" eaLnBrk="1" hangingPunct="1">
              <a:buFontTx/>
              <a:buNone/>
            </a:pPr>
            <a:endParaRPr lang="en-US" sz="2800"/>
          </a:p>
          <a:p>
            <a:pPr algn="ctr" eaLnBrk="1" hangingPunct="1">
              <a:buFontTx/>
              <a:buNone/>
            </a:pPr>
            <a:r>
              <a:rPr lang="en-US" sz="2800"/>
              <a:t>Tanked or not Tanked</a:t>
            </a:r>
          </a:p>
          <a:p>
            <a:pPr algn="ctr" eaLnBrk="1" hangingPunct="1">
              <a:buFontTx/>
              <a:buNone/>
            </a:pPr>
            <a:r>
              <a:rPr lang="en-US" sz="2800" i="1"/>
              <a:t>( in same order on next slide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p:nvPr>
        </p:nvSpPr>
        <p:spPr>
          <a:xfrm>
            <a:off x="457200" y="304800"/>
            <a:ext cx="6019800" cy="533400"/>
          </a:xfrm>
        </p:spPr>
        <p:txBody>
          <a:bodyPr/>
          <a:lstStyle/>
          <a:p>
            <a:pPr algn="l" eaLnBrk="1" hangingPunct="1"/>
            <a:r>
              <a:rPr lang="en-US" sz="4000"/>
              <a:t>Water Heater      ¢/kWH</a:t>
            </a:r>
          </a:p>
        </p:txBody>
      </p:sp>
      <p:pic>
        <p:nvPicPr>
          <p:cNvPr id="428034" name="Picture 9" descr="ANd9GcQbCRBAt-9Lmo9WC0eM7schXeZlR5W-52uEA77OgxXWJY__xKWi"/>
          <p:cNvPicPr>
            <a:picLocks noChangeAspect="1" noChangeArrowheads="1"/>
          </p:cNvPicPr>
          <p:nvPr/>
        </p:nvPicPr>
        <p:blipFill>
          <a:blip r:embed="rId3"/>
          <a:srcRect/>
          <a:stretch>
            <a:fillRect/>
          </a:stretch>
        </p:blipFill>
        <p:spPr bwMode="auto">
          <a:xfrm>
            <a:off x="6518275" y="762000"/>
            <a:ext cx="2625725" cy="3505200"/>
          </a:xfrm>
          <a:prstGeom prst="rect">
            <a:avLst/>
          </a:prstGeom>
          <a:noFill/>
          <a:ln w="9525">
            <a:noFill/>
            <a:miter lim="800000"/>
            <a:headEnd/>
            <a:tailEnd/>
          </a:ln>
        </p:spPr>
      </p:pic>
      <p:pic>
        <p:nvPicPr>
          <p:cNvPr id="428035" name="Picture 13" descr="ANd9GcTY_hnkWgbqJKK3OjRUfaE1DqvRL7RP5k20bpvuhlN7fXmxmSl0"/>
          <p:cNvPicPr>
            <a:picLocks noChangeAspect="1" noChangeArrowheads="1"/>
          </p:cNvPicPr>
          <p:nvPr/>
        </p:nvPicPr>
        <p:blipFill>
          <a:blip r:embed="rId4"/>
          <a:srcRect/>
          <a:stretch>
            <a:fillRect/>
          </a:stretch>
        </p:blipFill>
        <p:spPr bwMode="auto">
          <a:xfrm>
            <a:off x="685800" y="1219200"/>
            <a:ext cx="1847850" cy="2466975"/>
          </a:xfrm>
          <a:prstGeom prst="rect">
            <a:avLst/>
          </a:prstGeom>
          <a:noFill/>
          <a:ln w="9525">
            <a:noFill/>
            <a:miter lim="800000"/>
            <a:headEnd/>
            <a:tailEnd/>
          </a:ln>
        </p:spPr>
      </p:pic>
      <p:pic>
        <p:nvPicPr>
          <p:cNvPr id="428036" name="Picture 14" descr="ANd9GcS5_RXLMqhiy9qt24wvS5fyRqFvn66fjS-iR1FS_aR1_BiIWEcxag"/>
          <p:cNvPicPr>
            <a:picLocks noChangeAspect="1" noChangeArrowheads="1"/>
          </p:cNvPicPr>
          <p:nvPr/>
        </p:nvPicPr>
        <p:blipFill>
          <a:blip r:embed="rId5"/>
          <a:srcRect/>
          <a:stretch>
            <a:fillRect/>
          </a:stretch>
        </p:blipFill>
        <p:spPr bwMode="auto">
          <a:xfrm>
            <a:off x="7010400" y="4279900"/>
            <a:ext cx="1895475" cy="2419350"/>
          </a:xfrm>
          <a:prstGeom prst="rect">
            <a:avLst/>
          </a:prstGeom>
          <a:noFill/>
          <a:ln w="9525">
            <a:noFill/>
            <a:miter lim="800000"/>
            <a:headEnd/>
            <a:tailEnd/>
          </a:ln>
        </p:spPr>
      </p:pic>
      <p:pic>
        <p:nvPicPr>
          <p:cNvPr id="428037" name="Picture 16" descr="ANd9GcR9difId9NUK7Ya3G_pKeT1Nc7T5E-5HNrDYK4RR1yhSGmgvXo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33800" y="3200400"/>
            <a:ext cx="3200400" cy="2397125"/>
          </a:xfrm>
          <a:prstGeom prst="rect">
            <a:avLst/>
          </a:prstGeom>
          <a:noFill/>
          <a:ln w="9525">
            <a:noFill/>
            <a:miter lim="800000"/>
            <a:headEnd/>
            <a:tailEnd/>
          </a:ln>
        </p:spPr>
      </p:pic>
      <p:pic>
        <p:nvPicPr>
          <p:cNvPr id="428038" name="Picture 18" descr="ANd9GcT6mvwtFzZgJ86kwz4RUyRPTys07D0x17v8XKxGdtdY28rw5D-y"/>
          <p:cNvPicPr>
            <a:picLocks noChangeAspect="1" noChangeArrowheads="1"/>
          </p:cNvPicPr>
          <p:nvPr/>
        </p:nvPicPr>
        <p:blipFill>
          <a:blip r:embed="rId7"/>
          <a:srcRect/>
          <a:stretch>
            <a:fillRect/>
          </a:stretch>
        </p:blipFill>
        <p:spPr bwMode="auto">
          <a:xfrm>
            <a:off x="2546350" y="1371600"/>
            <a:ext cx="3962400" cy="2190750"/>
          </a:xfrm>
          <a:prstGeom prst="rect">
            <a:avLst/>
          </a:prstGeom>
          <a:noFill/>
          <a:ln w="9525">
            <a:noFill/>
            <a:miter lim="800000"/>
            <a:headEnd/>
            <a:tailEnd/>
          </a:ln>
        </p:spPr>
      </p:pic>
      <p:pic>
        <p:nvPicPr>
          <p:cNvPr id="428039" name="Picture 21" descr="th?id=H"/>
          <p:cNvPicPr>
            <a:picLocks noGrp="1" noChangeAspect="1" noChangeArrowheads="1"/>
          </p:cNvPicPr>
          <p:nvPr>
            <p:ph type="body" idx="1"/>
          </p:nvPr>
        </p:nvPicPr>
        <p:blipFill>
          <a:blip r:embed="rId8">
            <a:clrChange>
              <a:clrFrom>
                <a:srgbClr val="E8E7F5"/>
              </a:clrFrom>
              <a:clrTo>
                <a:srgbClr val="E8E7F5">
                  <a:alpha val="0"/>
                </a:srgbClr>
              </a:clrTo>
            </a:clrChange>
          </a:blip>
          <a:srcRect/>
          <a:stretch>
            <a:fillRect/>
          </a:stretch>
        </p:blipFill>
        <p:spPr>
          <a:xfrm>
            <a:off x="304800" y="3962400"/>
            <a:ext cx="3581400" cy="2579688"/>
          </a:xfrm>
        </p:spPr>
      </p:pic>
      <p:sp>
        <p:nvSpPr>
          <p:cNvPr id="428040" name="Rectangle 23"/>
          <p:cNvSpPr>
            <a:spLocks noChangeArrowheads="1"/>
          </p:cNvSpPr>
          <p:nvPr/>
        </p:nvSpPr>
        <p:spPr bwMode="auto">
          <a:xfrm>
            <a:off x="3810000" y="3200400"/>
            <a:ext cx="2362200" cy="1143000"/>
          </a:xfrm>
          <a:prstGeom prst="rect">
            <a:avLst/>
          </a:prstGeom>
          <a:noFill/>
          <a:ln w="9525">
            <a:noFill/>
            <a:miter lim="800000"/>
            <a:headEnd/>
            <a:tailEnd/>
          </a:ln>
        </p:spPr>
        <p:txBody>
          <a:bodyPr anchor="ctr"/>
          <a:lstStyle/>
          <a:p>
            <a:endParaRPr lang="en-US" sz="4400" b="0"/>
          </a:p>
        </p:txBody>
      </p:sp>
      <p:sp>
        <p:nvSpPr>
          <p:cNvPr id="428041" name="Text Box 24"/>
          <p:cNvSpPr txBox="1">
            <a:spLocks noChangeArrowheads="1"/>
          </p:cNvSpPr>
          <p:nvPr/>
        </p:nvSpPr>
        <p:spPr bwMode="auto">
          <a:xfrm>
            <a:off x="0" y="1828800"/>
            <a:ext cx="8382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12</a:t>
            </a:r>
          </a:p>
        </p:txBody>
      </p:sp>
      <p:sp>
        <p:nvSpPr>
          <p:cNvPr id="428042" name="Text Box 25"/>
          <p:cNvSpPr txBox="1">
            <a:spLocks noChangeArrowheads="1"/>
          </p:cNvSpPr>
          <p:nvPr/>
        </p:nvSpPr>
        <p:spPr bwMode="auto">
          <a:xfrm>
            <a:off x="7634288" y="100013"/>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9</a:t>
            </a:r>
          </a:p>
        </p:txBody>
      </p:sp>
      <p:sp>
        <p:nvSpPr>
          <p:cNvPr id="428043" name="Text Box 26"/>
          <p:cNvSpPr txBox="1">
            <a:spLocks noChangeArrowheads="1"/>
          </p:cNvSpPr>
          <p:nvPr/>
        </p:nvSpPr>
        <p:spPr bwMode="auto">
          <a:xfrm>
            <a:off x="685800" y="39624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3</a:t>
            </a:r>
          </a:p>
        </p:txBody>
      </p:sp>
      <p:sp>
        <p:nvSpPr>
          <p:cNvPr id="428044" name="Text Box 27"/>
          <p:cNvSpPr txBox="1">
            <a:spLocks noChangeArrowheads="1"/>
          </p:cNvSpPr>
          <p:nvPr/>
        </p:nvSpPr>
        <p:spPr bwMode="auto">
          <a:xfrm>
            <a:off x="4419600" y="35814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2</a:t>
            </a:r>
          </a:p>
        </p:txBody>
      </p:sp>
      <p:sp>
        <p:nvSpPr>
          <p:cNvPr id="428045" name="Text Box 28"/>
          <p:cNvSpPr txBox="1">
            <a:spLocks noChangeArrowheads="1"/>
          </p:cNvSpPr>
          <p:nvPr/>
        </p:nvSpPr>
        <p:spPr bwMode="auto">
          <a:xfrm>
            <a:off x="6781800" y="50292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7</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p:nvPr>
        </p:nvSpPr>
        <p:spPr>
          <a:xfrm>
            <a:off x="457200" y="304800"/>
            <a:ext cx="8229600" cy="1143000"/>
          </a:xfrm>
        </p:spPr>
        <p:txBody>
          <a:bodyPr/>
          <a:lstStyle/>
          <a:p>
            <a:pPr eaLnBrk="1" hangingPunct="1"/>
            <a:r>
              <a:rPr lang="en-US" sz="4000" b="1"/>
              <a:t>Heat Pump Water Heater (HPWH)</a:t>
            </a:r>
            <a:br>
              <a:rPr lang="en-US" sz="4000" b="1"/>
            </a:br>
            <a:r>
              <a:rPr lang="en-US" sz="4000" b="1"/>
              <a:t>is the Best Choice</a:t>
            </a:r>
          </a:p>
        </p:txBody>
      </p:sp>
      <p:sp>
        <p:nvSpPr>
          <p:cNvPr id="430082" name="Rectangle 3"/>
          <p:cNvSpPr>
            <a:spLocks noGrp="1" noChangeArrowheads="1"/>
          </p:cNvSpPr>
          <p:nvPr>
            <p:ph type="body" idx="1"/>
          </p:nvPr>
        </p:nvSpPr>
        <p:spPr/>
        <p:txBody>
          <a:bodyPr/>
          <a:lstStyle/>
          <a:p>
            <a:pPr eaLnBrk="1" hangingPunct="1">
              <a:spcBef>
                <a:spcPct val="40000"/>
              </a:spcBef>
              <a:buFontTx/>
              <a:buNone/>
            </a:pPr>
            <a:endParaRPr lang="en-US" sz="1400"/>
          </a:p>
          <a:p>
            <a:pPr eaLnBrk="1" hangingPunct="1">
              <a:spcBef>
                <a:spcPct val="40000"/>
              </a:spcBef>
              <a:buFontTx/>
              <a:buNone/>
            </a:pPr>
            <a:r>
              <a:rPr lang="en-US" sz="2800"/>
              <a:t>Solar Thermal water heaters are barely sold in our climate despite major local, state &amp; federal subsidies because they are too hard to maintain!</a:t>
            </a:r>
          </a:p>
          <a:p>
            <a:pPr eaLnBrk="1" hangingPunct="1">
              <a:spcBef>
                <a:spcPct val="40000"/>
              </a:spcBef>
              <a:buFontTx/>
              <a:buNone/>
            </a:pPr>
            <a:r>
              <a:rPr lang="en-US" sz="2800"/>
              <a:t>Ancillary benefit of HPWH:  Cooling and drying inside air…  Perhaps bigger benefit than marginally better water heating efficiency</a:t>
            </a:r>
          </a:p>
          <a:p>
            <a:pPr eaLnBrk="1" hangingPunct="1">
              <a:spcBef>
                <a:spcPct val="40000"/>
              </a:spcBef>
              <a:buFontTx/>
              <a:buNone/>
            </a:pPr>
            <a:r>
              <a:rPr lang="en-US" sz="2800"/>
              <a:t>Efficiency of HPWH is largely derived from operating at low gradients and timing</a:t>
            </a:r>
          </a:p>
          <a:p>
            <a:pPr eaLnBrk="1" hangingPunct="1">
              <a:spcBef>
                <a:spcPct val="40000"/>
              </a:spcBef>
              <a:buFontTx/>
              <a:buNone/>
            </a:pPr>
            <a:endParaRPr lang="en-US" sz="2800" i="1"/>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ChangeArrowheads="1"/>
          </p:cNvSpPr>
          <p:nvPr>
            <p:ph type="title"/>
          </p:nvPr>
        </p:nvSpPr>
        <p:spPr/>
        <p:txBody>
          <a:bodyPr/>
          <a:lstStyle/>
          <a:p>
            <a:pPr eaLnBrk="1" hangingPunct="1"/>
            <a:r>
              <a:rPr lang="en-US" sz="4000" b="1"/>
              <a:t>Why do you often feel colder in very high RH during the winter?</a:t>
            </a:r>
          </a:p>
        </p:txBody>
      </p:sp>
      <p:sp>
        <p:nvSpPr>
          <p:cNvPr id="432130" name="Rectangle 3"/>
          <p:cNvSpPr>
            <a:spLocks noGrp="1" noChangeArrowheads="1"/>
          </p:cNvSpPr>
          <p:nvPr>
            <p:ph type="body" idx="1"/>
          </p:nvPr>
        </p:nvSpPr>
        <p:spPr/>
        <p:txBody>
          <a:bodyPr/>
          <a:lstStyle/>
          <a:p>
            <a:pPr eaLnBrk="1" hangingPunct="1"/>
            <a:endParaRPr lang="en-US" sz="3600"/>
          </a:p>
          <a:p>
            <a:pPr eaLnBrk="1" hangingPunct="1">
              <a:spcBef>
                <a:spcPct val="70000"/>
              </a:spcBef>
            </a:pPr>
            <a:r>
              <a:rPr lang="en-US" sz="2800"/>
              <a:t>I don’t know.  </a:t>
            </a:r>
          </a:p>
          <a:p>
            <a:pPr eaLnBrk="1" hangingPunct="1">
              <a:spcBef>
                <a:spcPct val="70000"/>
              </a:spcBef>
            </a:pPr>
            <a:r>
              <a:rPr lang="en-US" sz="2800"/>
              <a:t>This may be an unsolved problem.  </a:t>
            </a:r>
          </a:p>
          <a:p>
            <a:pPr eaLnBrk="1" hangingPunct="1">
              <a:spcBef>
                <a:spcPct val="70000"/>
              </a:spcBef>
            </a:pPr>
            <a:r>
              <a:rPr lang="en-US" sz="2800"/>
              <a:t>I have some interesting theories!!</a:t>
            </a:r>
          </a:p>
          <a:p>
            <a:pPr eaLnBrk="1" hangingPunct="1">
              <a:spcBef>
                <a:spcPct val="70000"/>
              </a:spcBef>
            </a:pPr>
            <a:r>
              <a:rPr lang="en-US" sz="2800"/>
              <a:t>Perhaps someone will ask about this at the end of the talk.</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p:nvPr>
        </p:nvSpPr>
        <p:spPr/>
        <p:txBody>
          <a:bodyPr/>
          <a:lstStyle/>
          <a:p>
            <a:pPr marL="838200" indent="-838200" eaLnBrk="1" hangingPunct="1"/>
            <a:r>
              <a:rPr lang="en-US" sz="4000" b="1"/>
              <a:t>How to install a wooden floor</a:t>
            </a:r>
          </a:p>
        </p:txBody>
      </p:sp>
      <p:sp>
        <p:nvSpPr>
          <p:cNvPr id="434178" name="Rectangle 3"/>
          <p:cNvSpPr>
            <a:spLocks noGrp="1" noChangeArrowheads="1"/>
          </p:cNvSpPr>
          <p:nvPr>
            <p:ph type="body" idx="1"/>
          </p:nvPr>
        </p:nvSpPr>
        <p:spPr/>
        <p:txBody>
          <a:bodyPr/>
          <a:lstStyle/>
          <a:p>
            <a:pPr eaLnBrk="1" hangingPunct="1">
              <a:spcBef>
                <a:spcPct val="40000"/>
              </a:spcBef>
            </a:pPr>
            <a:endParaRPr lang="en-US" sz="2800"/>
          </a:p>
          <a:p>
            <a:pPr eaLnBrk="1" hangingPunct="1">
              <a:spcBef>
                <a:spcPct val="40000"/>
              </a:spcBef>
            </a:pPr>
            <a:r>
              <a:rPr lang="en-US" sz="2800"/>
              <a:t>The EMC wood table indicates that MC is very dependent upon RH and T (to a lesser extent)</a:t>
            </a:r>
          </a:p>
          <a:p>
            <a:pPr eaLnBrk="1" hangingPunct="1">
              <a:spcBef>
                <a:spcPct val="40000"/>
              </a:spcBef>
            </a:pPr>
            <a:r>
              <a:rPr lang="en-US" sz="2800"/>
              <a:t>Wood will tend to swell or contract during gain or loss of MC, respectively</a:t>
            </a:r>
          </a:p>
          <a:p>
            <a:pPr eaLnBrk="1" hangingPunct="1">
              <a:spcBef>
                <a:spcPct val="40000"/>
              </a:spcBef>
            </a:pPr>
            <a:r>
              <a:rPr lang="en-US" sz="2800"/>
              <a:t>To provide durability to a </a:t>
            </a:r>
            <a:r>
              <a:rPr lang="en-US" sz="2800" b="1" i="1"/>
              <a:t>modern</a:t>
            </a:r>
            <a:r>
              <a:rPr lang="en-US" sz="2800"/>
              <a:t> floor,  extensive cooling energy is needed, </a:t>
            </a:r>
          </a:p>
          <a:p>
            <a:pPr eaLnBrk="1" hangingPunct="1">
              <a:spcBef>
                <a:spcPct val="40000"/>
              </a:spcBef>
              <a:buFontTx/>
              <a:buNone/>
            </a:pPr>
            <a:r>
              <a:rPr lang="en-US" sz="2800"/>
              <a:t>                                           UNLESS…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890" name="Group 2"/>
          <p:cNvGraphicFramePr>
            <a:graphicFrameLocks noGrp="1"/>
          </p:cNvGraphicFramePr>
          <p:nvPr>
            <p:ph sz="half" idx="2"/>
          </p:nvPr>
        </p:nvGraphicFramePr>
        <p:xfrm>
          <a:off x="457200" y="914400"/>
          <a:ext cx="8686800" cy="6897688"/>
        </p:xfrm>
        <a:graphic>
          <a:graphicData uri="http://schemas.openxmlformats.org/drawingml/2006/table">
            <a:tbl>
              <a:tblPr/>
              <a:tblGrid>
                <a:gridCol w="8715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381125">
                  <a:extLst>
                    <a:ext uri="{9D8B030D-6E8A-4147-A177-3AD203B41FA5}">
                      <a16:colId xmlns:a16="http://schemas.microsoft.com/office/drawing/2014/main" val="20003"/>
                    </a:ext>
                  </a:extLst>
                </a:gridCol>
                <a:gridCol w="1163638">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4112">
                  <a:extLst>
                    <a:ext uri="{9D8B030D-6E8A-4147-A177-3AD203B41FA5}">
                      <a16:colId xmlns:a16="http://schemas.microsoft.com/office/drawing/2014/main" val="20006"/>
                    </a:ext>
                  </a:extLst>
                </a:gridCol>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40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90</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45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8.1</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8.9</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9.7</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12.6</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13.9</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15.7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15.4</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19.8</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98</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26.8</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26.6</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26.3</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26.0</a:t>
                      </a: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36317" name="Text Box 98"/>
          <p:cNvSpPr txBox="1">
            <a:spLocks noChangeArrowheads="1"/>
          </p:cNvSpPr>
          <p:nvPr/>
        </p:nvSpPr>
        <p:spPr bwMode="auto">
          <a:xfrm>
            <a:off x="396875" y="117475"/>
            <a:ext cx="8458200" cy="1066800"/>
          </a:xfrm>
          <a:prstGeom prst="rect">
            <a:avLst/>
          </a:prstGeom>
          <a:noFill/>
          <a:ln w="9525">
            <a:noFill/>
            <a:miter lim="800000"/>
            <a:headEnd/>
            <a:tailEnd/>
          </a:ln>
        </p:spPr>
        <p:txBody>
          <a:bodyPr>
            <a:spAutoFit/>
          </a:bodyPr>
          <a:lstStyle/>
          <a:p>
            <a:pPr>
              <a:spcBef>
                <a:spcPct val="50000"/>
              </a:spcBef>
            </a:pPr>
            <a:r>
              <a:rPr lang="fr-FR" sz="3200">
                <a:solidFill>
                  <a:schemeClr val="tx1"/>
                </a:solidFill>
              </a:rPr>
              <a:t>Equilibrium Moisture Content</a:t>
            </a:r>
            <a:r>
              <a:rPr lang="fr-FR" sz="3200" b="0">
                <a:solidFill>
                  <a:schemeClr val="tx1"/>
                </a:solidFill>
              </a:rPr>
              <a:t> (</a:t>
            </a:r>
            <a:r>
              <a:rPr lang="fr-FR" sz="3200">
                <a:solidFill>
                  <a:schemeClr val="tx1"/>
                </a:solidFill>
              </a:rPr>
              <a:t>EMC</a:t>
            </a:r>
            <a:r>
              <a:rPr lang="fr-FR" sz="3200" b="0">
                <a:solidFill>
                  <a:schemeClr val="tx1"/>
                </a:solidFill>
              </a:rPr>
              <a:t>)  </a:t>
            </a:r>
            <a:r>
              <a:rPr lang="en-US" sz="3200" b="0">
                <a:solidFill>
                  <a:schemeClr val="tx1"/>
                </a:solidFill>
              </a:rPr>
              <a:t>for    ALL WOOD TYPES    </a:t>
            </a:r>
            <a:r>
              <a:rPr lang="en-US" b="0">
                <a:solidFill>
                  <a:schemeClr val="tx1"/>
                </a:solidFill>
              </a:rPr>
              <a:t>        </a:t>
            </a:r>
            <a:r>
              <a:rPr lang="fr-FR" sz="2800" b="0">
                <a:solidFill>
                  <a:schemeClr val="tx1"/>
                </a:solidFill>
              </a:rPr>
              <a:t>Temperature °F</a:t>
            </a:r>
            <a:endParaRPr lang="en-US" sz="2800" b="0">
              <a:solidFill>
                <a:schemeClr val="tx1"/>
              </a:solidFill>
            </a:endParaRPr>
          </a:p>
        </p:txBody>
      </p:sp>
      <p:sp>
        <p:nvSpPr>
          <p:cNvPr id="436318" name="Text Box 99"/>
          <p:cNvSpPr txBox="1">
            <a:spLocks noChangeArrowheads="1"/>
          </p:cNvSpPr>
          <p:nvPr/>
        </p:nvSpPr>
        <p:spPr bwMode="auto">
          <a:xfrm flipH="1" flipV="1">
            <a:off x="228600" y="2362200"/>
            <a:ext cx="611188" cy="3581400"/>
          </a:xfrm>
          <a:prstGeom prst="rect">
            <a:avLst/>
          </a:prstGeom>
          <a:noFill/>
          <a:ln w="9525">
            <a:noFill/>
            <a:miter lim="800000"/>
            <a:headEnd/>
            <a:tailEnd/>
          </a:ln>
        </p:spPr>
        <p:txBody>
          <a:bodyPr vert="eaVert">
            <a:spAutoFit/>
          </a:bodyPr>
          <a:lstStyle/>
          <a:p>
            <a:pPr>
              <a:spcBef>
                <a:spcPct val="50000"/>
              </a:spcBef>
            </a:pPr>
            <a:r>
              <a:rPr lang="en-US" sz="2800" b="0">
                <a:solidFill>
                  <a:schemeClr val="tx1"/>
                </a:solidFill>
              </a:rPr>
              <a:t>Relative Humidity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lstStyle/>
          <a:p>
            <a:pPr eaLnBrk="1" hangingPunct="1"/>
            <a:r>
              <a:rPr lang="en-US" sz="4000" b="1"/>
              <a:t>Unless, moisture is kept out in the first place </a:t>
            </a:r>
          </a:p>
        </p:txBody>
      </p:sp>
      <p:sp>
        <p:nvSpPr>
          <p:cNvPr id="438274" name="Rectangle 3"/>
          <p:cNvSpPr>
            <a:spLocks noGrp="1" noChangeArrowheads="1"/>
          </p:cNvSpPr>
          <p:nvPr>
            <p:ph type="body" idx="1"/>
          </p:nvPr>
        </p:nvSpPr>
        <p:spPr/>
        <p:txBody>
          <a:bodyPr/>
          <a:lstStyle/>
          <a:p>
            <a:pPr eaLnBrk="1" hangingPunct="1">
              <a:spcBef>
                <a:spcPct val="40000"/>
              </a:spcBef>
            </a:pPr>
            <a:endParaRPr lang="en-US" sz="1000"/>
          </a:p>
          <a:p>
            <a:pPr eaLnBrk="1" hangingPunct="1">
              <a:spcBef>
                <a:spcPct val="40000"/>
              </a:spcBef>
            </a:pPr>
            <a:r>
              <a:rPr lang="en-US" sz="2800"/>
              <a:t>Since a wooden floor is more affected by moisture than temperature, keep the RH of the air near the floor as constant and close to 50% as possible.</a:t>
            </a:r>
          </a:p>
          <a:p>
            <a:pPr lvl="1" eaLnBrk="1" hangingPunct="1">
              <a:spcBef>
                <a:spcPct val="40000"/>
              </a:spcBef>
            </a:pPr>
            <a:r>
              <a:rPr lang="en-US"/>
              <a:t>The expensive way is to run the AC 24/7!</a:t>
            </a:r>
          </a:p>
          <a:p>
            <a:pPr lvl="1" eaLnBrk="1" hangingPunct="1">
              <a:spcBef>
                <a:spcPct val="40000"/>
              </a:spcBef>
            </a:pPr>
            <a:r>
              <a:rPr lang="en-US"/>
              <a:t>The economical way is to keep the moisture out in the first place.</a:t>
            </a:r>
            <a:r>
              <a:rPr lang="en-US" sz="2400"/>
              <a:t>  </a:t>
            </a:r>
          </a:p>
          <a:p>
            <a:pPr eaLnBrk="1" hangingPunct="1">
              <a:spcBef>
                <a:spcPct val="40000"/>
              </a:spcBef>
              <a:buFontTx/>
              <a:buNone/>
            </a:pPr>
            <a:r>
              <a:rPr lang="en-US" sz="2800"/>
              <a:t>   See crawl space problem for how to do that!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a:xfrm>
            <a:off x="128588" y="274638"/>
            <a:ext cx="8839200" cy="1143000"/>
          </a:xfrm>
        </p:spPr>
        <p:txBody>
          <a:bodyPr/>
          <a:lstStyle/>
          <a:p>
            <a:pPr eaLnBrk="1" hangingPunct="1"/>
            <a:r>
              <a:rPr lang="en-US" sz="4000" b="1"/>
              <a:t>However, if floors are not installed tightly, the problem also goes away</a:t>
            </a:r>
          </a:p>
        </p:txBody>
      </p:sp>
      <p:sp>
        <p:nvSpPr>
          <p:cNvPr id="440322" name="Rectangle 3"/>
          <p:cNvSpPr>
            <a:spLocks noGrp="1" noChangeArrowheads="1"/>
          </p:cNvSpPr>
          <p:nvPr>
            <p:ph type="body" idx="1"/>
          </p:nvPr>
        </p:nvSpPr>
        <p:spPr/>
        <p:txBody>
          <a:bodyPr/>
          <a:lstStyle/>
          <a:p>
            <a:pPr eaLnBrk="1" hangingPunct="1"/>
            <a:endParaRPr lang="en-US" sz="2800"/>
          </a:p>
          <a:p>
            <a:pPr eaLnBrk="1" hangingPunct="1"/>
            <a:r>
              <a:rPr lang="en-US" sz="2800"/>
              <a:t>The reason the problem comes up: the National Wood Flooring Association encourages floors to be installed, after acclimating to an AC-controlled climate, which is normally very near 9.2 MC </a:t>
            </a:r>
          </a:p>
          <a:p>
            <a:pPr eaLnBrk="1" hangingPunct="1"/>
            <a:endParaRPr lang="en-US" sz="1200"/>
          </a:p>
          <a:p>
            <a:pPr eaLnBrk="1" hangingPunct="1"/>
            <a:r>
              <a:rPr lang="en-US" sz="2800"/>
              <a:t>If installed the old way, before AC was common, the floor will not warp, but have 1/32” spaces between floor boards in the winter.  BIG DEAL?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457200" y="1981200"/>
            <a:ext cx="8229600" cy="4144963"/>
          </a:xfrm>
        </p:spPr>
        <p:txBody>
          <a:bodyPr/>
          <a:lstStyle/>
          <a:p>
            <a:pPr eaLnBrk="1" hangingPunct="1">
              <a:lnSpc>
                <a:spcPct val="80000"/>
              </a:lnSpc>
            </a:pPr>
            <a:endParaRPr lang="en-US" sz="1200"/>
          </a:p>
          <a:p>
            <a:pPr eaLnBrk="1" hangingPunct="1">
              <a:lnSpc>
                <a:spcPct val="80000"/>
              </a:lnSpc>
            </a:pPr>
            <a:endParaRPr lang="en-US" sz="1200"/>
          </a:p>
          <a:p>
            <a:pPr eaLnBrk="1" hangingPunct="1">
              <a:lnSpc>
                <a:spcPct val="80000"/>
              </a:lnSpc>
            </a:pPr>
            <a:r>
              <a:rPr lang="en-US" sz="2800"/>
              <a:t>Multiple Light switches in a kitchen</a:t>
            </a:r>
          </a:p>
          <a:p>
            <a:pPr eaLnBrk="1" hangingPunct="1">
              <a:lnSpc>
                <a:spcPct val="80000"/>
              </a:lnSpc>
            </a:pPr>
            <a:r>
              <a:rPr lang="en-US" sz="2800"/>
              <a:t>Double-hung Windows vs Single-hung</a:t>
            </a:r>
          </a:p>
          <a:p>
            <a:pPr eaLnBrk="1" hangingPunct="1">
              <a:lnSpc>
                <a:spcPct val="80000"/>
              </a:lnSpc>
            </a:pPr>
            <a:r>
              <a:rPr lang="en-US" sz="2800"/>
              <a:t>Heat Exchanger Water Heater</a:t>
            </a:r>
          </a:p>
          <a:p>
            <a:pPr eaLnBrk="1" hangingPunct="1">
              <a:lnSpc>
                <a:spcPct val="80000"/>
              </a:lnSpc>
            </a:pPr>
            <a:r>
              <a:rPr lang="en-US" sz="2800"/>
              <a:t>Tankless Water Heater</a:t>
            </a:r>
          </a:p>
          <a:p>
            <a:pPr eaLnBrk="1" hangingPunct="1">
              <a:lnSpc>
                <a:spcPct val="80000"/>
              </a:lnSpc>
            </a:pPr>
            <a:r>
              <a:rPr lang="en-US" sz="2800"/>
              <a:t>Photovoltaics on a Home (RE)</a:t>
            </a:r>
          </a:p>
          <a:p>
            <a:pPr eaLnBrk="1" hangingPunct="1">
              <a:lnSpc>
                <a:spcPct val="80000"/>
              </a:lnSpc>
            </a:pPr>
            <a:r>
              <a:rPr lang="en-US" sz="2800"/>
              <a:t>Fiberglass batts over suspended ceiling</a:t>
            </a:r>
          </a:p>
          <a:p>
            <a:pPr eaLnBrk="1" hangingPunct="1">
              <a:lnSpc>
                <a:spcPct val="80000"/>
              </a:lnSpc>
            </a:pPr>
            <a:r>
              <a:rPr lang="en-US" sz="2800"/>
              <a:t>Insulating a crawl space with Fiberglass</a:t>
            </a:r>
          </a:p>
          <a:p>
            <a:pPr eaLnBrk="1" hangingPunct="1">
              <a:lnSpc>
                <a:spcPct val="80000"/>
              </a:lnSpc>
            </a:pPr>
            <a:r>
              <a:rPr lang="en-US" sz="2800"/>
              <a:t>Adding Skylights</a:t>
            </a:r>
          </a:p>
          <a:p>
            <a:pPr eaLnBrk="1" hangingPunct="1">
              <a:lnSpc>
                <a:spcPct val="80000"/>
              </a:lnSpc>
            </a:pPr>
            <a:endParaRPr lang="en-US" sz="2800"/>
          </a:p>
        </p:txBody>
      </p:sp>
      <p:sp>
        <p:nvSpPr>
          <p:cNvPr id="35842" name="Rectangle 6"/>
          <p:cNvSpPr>
            <a:spLocks noGrp="1" noChangeArrowheads="1"/>
          </p:cNvSpPr>
          <p:nvPr>
            <p:ph type="title"/>
          </p:nvPr>
        </p:nvSpPr>
        <p:spPr>
          <a:xfrm>
            <a:off x="457200" y="304800"/>
            <a:ext cx="8229600" cy="1905000"/>
          </a:xfrm>
        </p:spPr>
        <p:txBody>
          <a:bodyPr/>
          <a:lstStyle/>
          <a:p>
            <a:pPr eaLnBrk="1" hangingPunct="1"/>
            <a:r>
              <a:rPr lang="en-US" sz="4000" b="1"/>
              <a:t>Which are ECM? </a:t>
            </a:r>
            <a:br>
              <a:rPr lang="en-US" sz="4000" b="1"/>
            </a:br>
            <a:r>
              <a:rPr lang="en-US" sz="4000" b="1"/>
              <a:t> Only 4 of these qualify! </a:t>
            </a:r>
            <a:r>
              <a:rPr lang="en-US" sz="4000" b="1">
                <a:solidFill>
                  <a:srgbClr val="FF3300"/>
                </a:solidFill>
              </a:rPr>
              <a:t>(Handout)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ChangeArrowheads="1"/>
          </p:cNvSpPr>
          <p:nvPr>
            <p:ph type="title"/>
          </p:nvPr>
        </p:nvSpPr>
        <p:spPr>
          <a:xfrm>
            <a:off x="80963" y="5257800"/>
            <a:ext cx="9144000" cy="1143000"/>
          </a:xfrm>
        </p:spPr>
        <p:txBody>
          <a:bodyPr/>
          <a:lstStyle/>
          <a:p>
            <a:pPr marL="838200" indent="-838200" eaLnBrk="1" hangingPunct="1"/>
            <a:r>
              <a:rPr lang="en-US" sz="4000" b="1"/>
              <a:t>Crawl Space</a:t>
            </a:r>
            <a:r>
              <a:rPr lang="en-US" sz="3600" b="1"/>
              <a:t>                 </a:t>
            </a:r>
            <a:r>
              <a:rPr lang="en-US" sz="4000" b="1"/>
              <a:t>How insulated?</a:t>
            </a:r>
          </a:p>
        </p:txBody>
      </p:sp>
      <p:pic>
        <p:nvPicPr>
          <p:cNvPr id="442370" name="Picture 3" descr="CrawlSpace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3913" y="71438"/>
            <a:ext cx="9982201" cy="69723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ChangeArrowheads="1"/>
          </p:cNvSpPr>
          <p:nvPr>
            <p:ph type="body" idx="1"/>
          </p:nvPr>
        </p:nvSpPr>
        <p:spPr/>
        <p:txBody>
          <a:bodyPr/>
          <a:lstStyle/>
          <a:p>
            <a:pPr eaLnBrk="1" hangingPunct="1">
              <a:spcBef>
                <a:spcPct val="45000"/>
              </a:spcBef>
            </a:pPr>
            <a:endParaRPr lang="en-US" sz="1600"/>
          </a:p>
          <a:p>
            <a:pPr eaLnBrk="1" hangingPunct="1">
              <a:spcBef>
                <a:spcPct val="45000"/>
              </a:spcBef>
            </a:pPr>
            <a:r>
              <a:rPr lang="en-US" sz="2800"/>
              <a:t>Ambient air dew points in New Orleans have risen dramatically to a 78F monthly average.</a:t>
            </a:r>
          </a:p>
          <a:p>
            <a:pPr eaLnBrk="1" hangingPunct="1">
              <a:spcBef>
                <a:spcPct val="45000"/>
              </a:spcBef>
            </a:pPr>
            <a:r>
              <a:rPr lang="en-US" sz="2800"/>
              <a:t>This means that normal cooling set points of AC system will drive subfloor wooden components below dew point.</a:t>
            </a:r>
          </a:p>
          <a:p>
            <a:pPr eaLnBrk="1" hangingPunct="1">
              <a:spcBef>
                <a:spcPct val="45000"/>
              </a:spcBef>
            </a:pPr>
            <a:r>
              <a:rPr lang="en-US" sz="2800"/>
              <a:t>Until recently, the building code mandated insulation between joists--a recipe for mold, rot and warped floors.</a:t>
            </a:r>
          </a:p>
        </p:txBody>
      </p:sp>
      <p:sp>
        <p:nvSpPr>
          <p:cNvPr id="444418" name="Rectangle 3"/>
          <p:cNvSpPr>
            <a:spLocks noGrp="1" noChangeArrowheads="1"/>
          </p:cNvSpPr>
          <p:nvPr>
            <p:ph type="title"/>
          </p:nvPr>
        </p:nvSpPr>
        <p:spPr/>
        <p:txBody>
          <a:bodyPr/>
          <a:lstStyle/>
          <a:p>
            <a:pPr eaLnBrk="1" hangingPunct="1"/>
            <a:r>
              <a:rPr lang="en-US" sz="4000" b="1"/>
              <a:t>Crawl Space Insulation Problem</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title"/>
          </p:nvPr>
        </p:nvSpPr>
        <p:spPr/>
        <p:txBody>
          <a:bodyPr/>
          <a:lstStyle/>
          <a:p>
            <a:pPr eaLnBrk="1" hangingPunct="1"/>
            <a:r>
              <a:rPr lang="en-US" sz="4000" b="1"/>
              <a:t>Crawl Space Insulation Problem</a:t>
            </a:r>
          </a:p>
        </p:txBody>
      </p:sp>
      <p:sp>
        <p:nvSpPr>
          <p:cNvPr id="446466" name="Rectangle 3"/>
          <p:cNvSpPr>
            <a:spLocks noGrp="1" noChangeArrowheads="1"/>
          </p:cNvSpPr>
          <p:nvPr>
            <p:ph type="body" idx="1"/>
          </p:nvPr>
        </p:nvSpPr>
        <p:spPr/>
        <p:txBody>
          <a:bodyPr/>
          <a:lstStyle/>
          <a:p>
            <a:pPr eaLnBrk="1" hangingPunct="1">
              <a:lnSpc>
                <a:spcPct val="90000"/>
              </a:lnSpc>
              <a:spcBef>
                <a:spcPct val="50000"/>
              </a:spcBef>
            </a:pPr>
            <a:endParaRPr lang="en-US" sz="1400"/>
          </a:p>
          <a:p>
            <a:pPr eaLnBrk="1" hangingPunct="1">
              <a:lnSpc>
                <a:spcPct val="90000"/>
              </a:lnSpc>
              <a:spcBef>
                <a:spcPct val="50000"/>
              </a:spcBef>
            </a:pPr>
            <a:r>
              <a:rPr lang="en-US" sz="2800"/>
              <a:t>For heat and moisture reasons, the best place to insulate is along the walls of the crawl space--and create them if missing.</a:t>
            </a:r>
          </a:p>
          <a:p>
            <a:pPr eaLnBrk="1" hangingPunct="1">
              <a:lnSpc>
                <a:spcPct val="90000"/>
              </a:lnSpc>
              <a:spcBef>
                <a:spcPct val="50000"/>
              </a:spcBef>
            </a:pPr>
            <a:r>
              <a:rPr lang="en-US" sz="2800"/>
              <a:t>2006 building code requires "operable" vents for homes in a flood plain.</a:t>
            </a:r>
          </a:p>
          <a:p>
            <a:pPr eaLnBrk="1" hangingPunct="1">
              <a:lnSpc>
                <a:spcPct val="90000"/>
              </a:lnSpc>
              <a:spcBef>
                <a:spcPct val="50000"/>
              </a:spcBef>
            </a:pPr>
            <a:r>
              <a:rPr lang="en-US" sz="2800"/>
              <a:t>LA Structural Pest Control Commission has restrictions about proximity of materials to the soil.  Their concern is termite infestation.</a:t>
            </a:r>
          </a:p>
          <a:p>
            <a:pPr eaLnBrk="1" hangingPunct="1">
              <a:lnSpc>
                <a:spcPct val="90000"/>
              </a:lnSpc>
              <a:spcBef>
                <a:spcPct val="50000"/>
              </a:spcBef>
            </a:pPr>
            <a:endParaRPr lang="en-US" sz="28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ChangeArrowheads="1"/>
          </p:cNvSpPr>
          <p:nvPr>
            <p:ph type="title"/>
          </p:nvPr>
        </p:nvSpPr>
        <p:spPr>
          <a:xfrm>
            <a:off x="457200" y="304800"/>
            <a:ext cx="8229600" cy="1143000"/>
          </a:xfrm>
        </p:spPr>
        <p:txBody>
          <a:bodyPr/>
          <a:lstStyle/>
          <a:p>
            <a:pPr eaLnBrk="1" hangingPunct="1"/>
            <a:r>
              <a:rPr lang="en-US" sz="4000" b="1"/>
              <a:t>Crawl Space CODE Problem</a:t>
            </a:r>
          </a:p>
        </p:txBody>
      </p:sp>
      <p:sp>
        <p:nvSpPr>
          <p:cNvPr id="448514" name="Rectangle 3"/>
          <p:cNvSpPr>
            <a:spLocks noGrp="1" noChangeArrowheads="1"/>
          </p:cNvSpPr>
          <p:nvPr>
            <p:ph type="body" idx="1"/>
          </p:nvPr>
        </p:nvSpPr>
        <p:spPr/>
        <p:txBody>
          <a:bodyPr/>
          <a:lstStyle/>
          <a:p>
            <a:pPr eaLnBrk="1" hangingPunct="1"/>
            <a:endParaRPr lang="en-US" sz="2800" b="1"/>
          </a:p>
          <a:p>
            <a:pPr eaLnBrk="1" hangingPunct="1"/>
            <a:r>
              <a:rPr lang="en-US" sz="2800" b="1"/>
              <a:t>2009 Building Code </a:t>
            </a:r>
          </a:p>
          <a:p>
            <a:pPr eaLnBrk="1" hangingPunct="1"/>
            <a:endParaRPr lang="en-US" sz="2800" b="1"/>
          </a:p>
          <a:p>
            <a:pPr eaLnBrk="1" hangingPunct="1"/>
            <a:r>
              <a:rPr lang="en-US" sz="2800" b="1"/>
              <a:t>N1102.2.7 (R402.2.7) Floors. </a:t>
            </a:r>
            <a:br>
              <a:rPr lang="en-US" sz="2800"/>
            </a:br>
            <a:r>
              <a:rPr lang="en-US" sz="2800"/>
              <a:t>Floor insulation shall be installed to maintain permanent contact with the underside of the subfloor decking.</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p:txBody>
          <a:bodyPr/>
          <a:lstStyle/>
          <a:p>
            <a:pPr eaLnBrk="1" hangingPunct="1"/>
            <a:r>
              <a:rPr lang="en-US" sz="4000" b="1"/>
              <a:t>2012 Building Code.  N1102.2.10 (R402.2.10) Crawl space walls.</a:t>
            </a:r>
          </a:p>
        </p:txBody>
      </p:sp>
      <p:sp>
        <p:nvSpPr>
          <p:cNvPr id="450562" name="Rectangle 3"/>
          <p:cNvSpPr>
            <a:spLocks noGrp="1" noChangeArrowheads="1"/>
          </p:cNvSpPr>
          <p:nvPr>
            <p:ph type="body" idx="1"/>
          </p:nvPr>
        </p:nvSpPr>
        <p:spPr>
          <a:xfrm>
            <a:off x="0" y="1600200"/>
            <a:ext cx="9144000" cy="4525963"/>
          </a:xfrm>
        </p:spPr>
        <p:txBody>
          <a:bodyPr/>
          <a:lstStyle/>
          <a:p>
            <a:pPr eaLnBrk="1" hangingPunct="1">
              <a:lnSpc>
                <a:spcPct val="90000"/>
              </a:lnSpc>
              <a:buFontTx/>
              <a:buNone/>
            </a:pPr>
            <a:r>
              <a:rPr lang="en-US" sz="2800"/>
              <a:t> [if] the crawl space is not vented to the outside. Crawl space wall insulation shall be permanently fastened to the wall and extend downward from the floor to the finished grade level and then vertically and/or horizontally for at least an additional 24 inches (610 mm).  Exposed earth in unvented crawl space foundations shall be covered with a continuous Class I vapor retarder in accordance with this code. All joints of the vapor retarder shall overlap by 6 inches (153 mm) and be sealed or taped. The edges of the vapor retarder shall extend at least 6 inches (153 mm) up the stem wall and shall be attached to the stem wall.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p:txBody>
          <a:bodyPr/>
          <a:lstStyle/>
          <a:p>
            <a:endParaRPr lang="en-US"/>
          </a:p>
        </p:txBody>
      </p:sp>
      <p:pic>
        <p:nvPicPr>
          <p:cNvPr id="452610" name="Picture 4" descr="th?id=H"/>
          <p:cNvPicPr>
            <a:picLocks noGrp="1" noChangeAspect="1" noChangeArrowheads="1"/>
          </p:cNvPicPr>
          <p:nvPr>
            <p:ph type="body" idx="1"/>
          </p:nvPr>
        </p:nvPicPr>
        <p:blipFill>
          <a:blip r:embed="rId3"/>
          <a:srcRect/>
          <a:stretch>
            <a:fillRect/>
          </a:stretch>
        </p:blipFill>
        <p:spPr>
          <a:xfrm>
            <a:off x="-457200" y="-114300"/>
            <a:ext cx="10439400" cy="7124700"/>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ChangeArrowheads="1"/>
          </p:cNvSpPr>
          <p:nvPr>
            <p:ph type="title"/>
          </p:nvPr>
        </p:nvSpPr>
        <p:spPr>
          <a:xfrm>
            <a:off x="457200" y="304800"/>
            <a:ext cx="8229600" cy="1143000"/>
          </a:xfrm>
        </p:spPr>
        <p:txBody>
          <a:bodyPr/>
          <a:lstStyle/>
          <a:p>
            <a:pPr eaLnBrk="1" hangingPunct="1"/>
            <a:r>
              <a:rPr lang="en-US" sz="4000" b="1"/>
              <a:t>Crawl Space Problem</a:t>
            </a:r>
          </a:p>
        </p:txBody>
      </p:sp>
      <p:sp>
        <p:nvSpPr>
          <p:cNvPr id="454658" name="Rectangle 3"/>
          <p:cNvSpPr>
            <a:spLocks noGrp="1" noChangeArrowheads="1"/>
          </p:cNvSpPr>
          <p:nvPr>
            <p:ph type="body" idx="1"/>
          </p:nvPr>
        </p:nvSpPr>
        <p:spPr/>
        <p:txBody>
          <a:bodyPr/>
          <a:lstStyle/>
          <a:p>
            <a:pPr eaLnBrk="1" hangingPunct="1">
              <a:lnSpc>
                <a:spcPct val="90000"/>
              </a:lnSpc>
              <a:spcBef>
                <a:spcPct val="40000"/>
              </a:spcBef>
            </a:pPr>
            <a:endParaRPr lang="en-US" sz="1600"/>
          </a:p>
          <a:p>
            <a:pPr eaLnBrk="1" hangingPunct="1">
              <a:lnSpc>
                <a:spcPct val="90000"/>
              </a:lnSpc>
              <a:spcBef>
                <a:spcPct val="40000"/>
              </a:spcBef>
            </a:pPr>
            <a:r>
              <a:rPr lang="en-US" sz="2800"/>
              <a:t>However, what if your client’s problem occurs before the 2012 code is accepted?  </a:t>
            </a:r>
          </a:p>
          <a:p>
            <a:pPr eaLnBrk="1" hangingPunct="1">
              <a:lnSpc>
                <a:spcPct val="90000"/>
              </a:lnSpc>
              <a:spcBef>
                <a:spcPct val="40000"/>
              </a:spcBef>
            </a:pPr>
            <a:r>
              <a:rPr lang="en-US" sz="2800"/>
              <a:t>Note that the 2012 code is nether responsive to the requirements of the </a:t>
            </a:r>
          </a:p>
          <a:p>
            <a:pPr lvl="1" eaLnBrk="1" hangingPunct="1">
              <a:lnSpc>
                <a:spcPct val="90000"/>
              </a:lnSpc>
              <a:spcBef>
                <a:spcPct val="40000"/>
              </a:spcBef>
            </a:pPr>
            <a:r>
              <a:rPr lang="en-US"/>
              <a:t>LA Structural Pest Control Commission or</a:t>
            </a:r>
          </a:p>
          <a:p>
            <a:pPr lvl="1" eaLnBrk="1" hangingPunct="1">
              <a:lnSpc>
                <a:spcPct val="90000"/>
              </a:lnSpc>
              <a:spcBef>
                <a:spcPct val="40000"/>
              </a:spcBef>
            </a:pPr>
            <a:r>
              <a:rPr lang="en-US"/>
              <a:t>Flood areas which mandate ventilated walls </a:t>
            </a:r>
          </a:p>
          <a:p>
            <a:pPr eaLnBrk="1" hangingPunct="1">
              <a:lnSpc>
                <a:spcPct val="90000"/>
              </a:lnSpc>
              <a:spcBef>
                <a:spcPct val="40000"/>
              </a:spcBef>
            </a:pPr>
            <a:r>
              <a:rPr lang="en-US" sz="2800"/>
              <a:t>You have to figure it out on your own… Which I did.  Here are my specifications from 2010.</a:t>
            </a:r>
          </a:p>
          <a:p>
            <a:pPr eaLnBrk="1" hangingPunct="1">
              <a:lnSpc>
                <a:spcPct val="90000"/>
              </a:lnSpc>
              <a:spcBef>
                <a:spcPct val="40000"/>
              </a:spcBef>
            </a:pPr>
            <a:endParaRPr lang="en-US" sz="28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2"/>
          <p:cNvSpPr>
            <a:spLocks noGrp="1" noChangeArrowheads="1"/>
          </p:cNvSpPr>
          <p:nvPr>
            <p:ph type="title"/>
          </p:nvPr>
        </p:nvSpPr>
        <p:spPr/>
        <p:txBody>
          <a:bodyPr/>
          <a:lstStyle/>
          <a:p>
            <a:pPr eaLnBrk="1" hangingPunct="1"/>
            <a:endParaRPr lang="en-US"/>
          </a:p>
        </p:txBody>
      </p:sp>
      <p:sp>
        <p:nvSpPr>
          <p:cNvPr id="456706" name="Rectangle 3"/>
          <p:cNvSpPr>
            <a:spLocks noGrp="1" noChangeArrowheads="1"/>
          </p:cNvSpPr>
          <p:nvPr>
            <p:ph type="body" idx="1"/>
          </p:nvPr>
        </p:nvSpPr>
        <p:spPr/>
        <p:txBody>
          <a:bodyPr/>
          <a:lstStyle/>
          <a:p>
            <a:pPr eaLnBrk="1" hangingPunct="1"/>
            <a:endParaRPr lang="en-US"/>
          </a:p>
        </p:txBody>
      </p:sp>
      <p:pic>
        <p:nvPicPr>
          <p:cNvPr id="456707" name="Picture 4" descr="CrawlSpace2"/>
          <p:cNvPicPr>
            <a:picLocks noChangeAspect="1" noChangeArrowheads="1"/>
          </p:cNvPicPr>
          <p:nvPr/>
        </p:nvPicPr>
        <p:blipFill>
          <a:blip r:embed="rId3"/>
          <a:srcRect/>
          <a:stretch>
            <a:fillRect/>
          </a:stretch>
        </p:blipFill>
        <p:spPr bwMode="auto">
          <a:xfrm>
            <a:off x="-76200" y="341313"/>
            <a:ext cx="9220200" cy="6516687"/>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ChangeArrowheads="1"/>
          </p:cNvSpPr>
          <p:nvPr>
            <p:ph type="title"/>
          </p:nvPr>
        </p:nvSpPr>
        <p:spPr/>
        <p:txBody>
          <a:bodyPr/>
          <a:lstStyle/>
          <a:p>
            <a:pPr eaLnBrk="1" hangingPunct="1"/>
            <a:endParaRPr lang="en-US"/>
          </a:p>
        </p:txBody>
      </p:sp>
      <p:sp>
        <p:nvSpPr>
          <p:cNvPr id="458754" name="Rectangle 3"/>
          <p:cNvSpPr>
            <a:spLocks noGrp="1" noChangeArrowheads="1"/>
          </p:cNvSpPr>
          <p:nvPr>
            <p:ph type="body" idx="1"/>
          </p:nvPr>
        </p:nvSpPr>
        <p:spPr/>
        <p:txBody>
          <a:bodyPr/>
          <a:lstStyle/>
          <a:p>
            <a:pPr eaLnBrk="1" hangingPunct="1"/>
            <a:endParaRPr lang="en-US"/>
          </a:p>
        </p:txBody>
      </p:sp>
      <p:pic>
        <p:nvPicPr>
          <p:cNvPr id="458755" name="Picture 4" descr="CrawlSpace3"/>
          <p:cNvPicPr>
            <a:picLocks noChangeAspect="1" noChangeArrowheads="1"/>
          </p:cNvPicPr>
          <p:nvPr/>
        </p:nvPicPr>
        <p:blipFill>
          <a:blip r:embed="rId3"/>
          <a:srcRect/>
          <a:stretch>
            <a:fillRect/>
          </a:stretch>
        </p:blipFill>
        <p:spPr bwMode="auto">
          <a:xfrm>
            <a:off x="-609600" y="28575"/>
            <a:ext cx="10363200" cy="6899275"/>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ChangeArrowheads="1"/>
          </p:cNvSpPr>
          <p:nvPr>
            <p:ph type="title"/>
          </p:nvPr>
        </p:nvSpPr>
        <p:spPr/>
        <p:txBody>
          <a:bodyPr/>
          <a:lstStyle/>
          <a:p>
            <a:pPr eaLnBrk="1" hangingPunct="1"/>
            <a:endParaRPr lang="en-US"/>
          </a:p>
        </p:txBody>
      </p:sp>
      <p:sp>
        <p:nvSpPr>
          <p:cNvPr id="460802" name="Rectangle 3"/>
          <p:cNvSpPr>
            <a:spLocks noGrp="1" noChangeArrowheads="1"/>
          </p:cNvSpPr>
          <p:nvPr>
            <p:ph type="body" idx="1"/>
          </p:nvPr>
        </p:nvSpPr>
        <p:spPr/>
        <p:txBody>
          <a:bodyPr/>
          <a:lstStyle/>
          <a:p>
            <a:pPr eaLnBrk="1" hangingPunct="1"/>
            <a:endParaRPr lang="en-US"/>
          </a:p>
        </p:txBody>
      </p:sp>
      <p:pic>
        <p:nvPicPr>
          <p:cNvPr id="460803" name="Picture 4" descr="CrawlSpace4"/>
          <p:cNvPicPr>
            <a:picLocks noChangeAspect="1" noChangeArrowheads="1"/>
          </p:cNvPicPr>
          <p:nvPr/>
        </p:nvPicPr>
        <p:blipFill>
          <a:blip r:embed="rId3"/>
          <a:srcRect/>
          <a:stretch>
            <a:fillRect/>
          </a:stretch>
        </p:blipFill>
        <p:spPr bwMode="auto">
          <a:xfrm>
            <a:off x="-1066800" y="-333375"/>
            <a:ext cx="10972800" cy="7394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304800"/>
            <a:ext cx="8229600" cy="1143000"/>
          </a:xfrm>
        </p:spPr>
        <p:txBody>
          <a:bodyPr/>
          <a:lstStyle/>
          <a:p>
            <a:pPr eaLnBrk="1" hangingPunct="1"/>
            <a:r>
              <a:rPr lang="en-US" sz="4000" b="1"/>
              <a:t>Complete Energy Conservation</a:t>
            </a:r>
          </a:p>
        </p:txBody>
      </p:sp>
      <p:sp>
        <p:nvSpPr>
          <p:cNvPr id="37890" name="Rectangle 3"/>
          <p:cNvSpPr>
            <a:spLocks noGrp="1" noChangeArrowheads="1"/>
          </p:cNvSpPr>
          <p:nvPr>
            <p:ph type="body" idx="1"/>
          </p:nvPr>
        </p:nvSpPr>
        <p:spPr>
          <a:xfrm>
            <a:off x="457200" y="1600200"/>
            <a:ext cx="8077200" cy="4525963"/>
          </a:xfrm>
        </p:spPr>
        <p:txBody>
          <a:bodyPr/>
          <a:lstStyle/>
          <a:p>
            <a:pPr marL="609600" indent="-609600" eaLnBrk="1" hangingPunct="1">
              <a:spcBef>
                <a:spcPct val="0"/>
              </a:spcBef>
              <a:buFontTx/>
              <a:buNone/>
            </a:pPr>
            <a:r>
              <a:rPr lang="en-US" sz="2800" b="1"/>
              <a:t> Definition </a:t>
            </a:r>
            <a:r>
              <a:rPr lang="en-US" sz="2800"/>
              <a:t>(the following 3 are equivalent):</a:t>
            </a:r>
          </a:p>
          <a:p>
            <a:pPr marL="609600" indent="-609600" eaLnBrk="1" hangingPunct="1">
              <a:spcBef>
                <a:spcPct val="0"/>
              </a:spcBef>
              <a:buFontTx/>
              <a:buNone/>
            </a:pPr>
            <a:r>
              <a:rPr lang="en-US" sz="2800"/>
              <a:t> </a:t>
            </a:r>
          </a:p>
          <a:p>
            <a:pPr marL="609600" indent="-609600" eaLnBrk="1" hangingPunct="1">
              <a:lnSpc>
                <a:spcPct val="70000"/>
              </a:lnSpc>
              <a:spcBef>
                <a:spcPct val="10000"/>
              </a:spcBef>
              <a:buFontTx/>
              <a:buAutoNum type="arabicPeriod"/>
            </a:pPr>
            <a:r>
              <a:rPr lang="en-US" sz="2800"/>
              <a:t>Build to the Neutral Cost Point </a:t>
            </a:r>
          </a:p>
          <a:p>
            <a:pPr marL="609600" indent="-609600" algn="ctr" eaLnBrk="1" hangingPunct="1">
              <a:spcBef>
                <a:spcPct val="0"/>
              </a:spcBef>
              <a:buFontTx/>
              <a:buNone/>
            </a:pPr>
            <a:r>
              <a:rPr lang="en-US" sz="2800">
                <a:solidFill>
                  <a:srgbClr val="3399FF"/>
                </a:solidFill>
              </a:rPr>
              <a:t>(Look for the ◊ blue diamond on the next slide)</a:t>
            </a:r>
          </a:p>
          <a:p>
            <a:pPr marL="609600" indent="-609600" algn="ctr" eaLnBrk="1" hangingPunct="1">
              <a:spcBef>
                <a:spcPct val="0"/>
              </a:spcBef>
              <a:buFontTx/>
              <a:buNone/>
            </a:pPr>
            <a:endParaRPr lang="en-US" sz="2800">
              <a:solidFill>
                <a:srgbClr val="3399FF"/>
              </a:solidFill>
            </a:endParaRPr>
          </a:p>
          <a:p>
            <a:pPr marL="609600" indent="-609600" eaLnBrk="1" hangingPunct="1">
              <a:spcBef>
                <a:spcPct val="0"/>
              </a:spcBef>
              <a:buFontTx/>
              <a:buAutoNum type="arabicPeriod" startAt="2"/>
            </a:pPr>
            <a:r>
              <a:rPr lang="en-US" sz="2800"/>
              <a:t>Apply all ECMs  </a:t>
            </a:r>
          </a:p>
          <a:p>
            <a:pPr marL="609600" indent="-609600" algn="ctr" eaLnBrk="1" hangingPunct="1">
              <a:spcBef>
                <a:spcPct val="0"/>
              </a:spcBef>
              <a:buFontTx/>
              <a:buNone/>
            </a:pPr>
            <a:endParaRPr lang="en-US" sz="2800"/>
          </a:p>
          <a:p>
            <a:pPr marL="609600" indent="-609600" eaLnBrk="1" hangingPunct="1">
              <a:spcBef>
                <a:spcPct val="0"/>
              </a:spcBef>
              <a:buFontTx/>
              <a:buAutoNum type="arabicPeriod" startAt="3"/>
            </a:pPr>
            <a:r>
              <a:rPr lang="en-US" sz="2800"/>
              <a:t>Spend no more on construction as building to the minimum building code, but avoid as much future energy consumption as possible</a:t>
            </a:r>
          </a:p>
          <a:p>
            <a:pPr marL="609600" indent="-609600" eaLnBrk="1" hangingPunct="1">
              <a:buFontTx/>
              <a:buNone/>
            </a:pPr>
            <a:endParaRPr lang="en-US" sz="28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ChangeArrowheads="1"/>
          </p:cNvSpPr>
          <p:nvPr>
            <p:ph type="title"/>
          </p:nvPr>
        </p:nvSpPr>
        <p:spPr/>
        <p:txBody>
          <a:bodyPr/>
          <a:lstStyle/>
          <a:p>
            <a:pPr eaLnBrk="1" hangingPunct="1"/>
            <a:endParaRPr lang="en-US"/>
          </a:p>
        </p:txBody>
      </p:sp>
      <p:sp>
        <p:nvSpPr>
          <p:cNvPr id="462850" name="Rectangle 3"/>
          <p:cNvSpPr>
            <a:spLocks noGrp="1" noChangeArrowheads="1"/>
          </p:cNvSpPr>
          <p:nvPr>
            <p:ph type="body" idx="1"/>
          </p:nvPr>
        </p:nvSpPr>
        <p:spPr/>
        <p:txBody>
          <a:bodyPr/>
          <a:lstStyle/>
          <a:p>
            <a:pPr eaLnBrk="1" hangingPunct="1"/>
            <a:endParaRPr lang="en-US"/>
          </a:p>
        </p:txBody>
      </p:sp>
      <p:pic>
        <p:nvPicPr>
          <p:cNvPr id="462851" name="Picture 4" descr="CrawlSpace5"/>
          <p:cNvPicPr>
            <a:picLocks noChangeAspect="1" noChangeArrowheads="1"/>
          </p:cNvPicPr>
          <p:nvPr/>
        </p:nvPicPr>
        <p:blipFill>
          <a:blip r:embed="rId3"/>
          <a:srcRect/>
          <a:stretch>
            <a:fillRect/>
          </a:stretch>
        </p:blipFill>
        <p:spPr bwMode="auto">
          <a:xfrm>
            <a:off x="-990600" y="0"/>
            <a:ext cx="10668000" cy="72390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ChangeArrowheads="1"/>
          </p:cNvSpPr>
          <p:nvPr>
            <p:ph type="title"/>
          </p:nvPr>
        </p:nvSpPr>
        <p:spPr>
          <a:xfrm>
            <a:off x="457200" y="304800"/>
            <a:ext cx="8229600" cy="1143000"/>
          </a:xfrm>
        </p:spPr>
        <p:txBody>
          <a:bodyPr/>
          <a:lstStyle/>
          <a:p>
            <a:pPr eaLnBrk="1" hangingPunct="1"/>
            <a:r>
              <a:rPr lang="en-US" sz="4000" b="1"/>
              <a:t>Crawl Space Solution</a:t>
            </a:r>
          </a:p>
        </p:txBody>
      </p:sp>
      <p:sp>
        <p:nvSpPr>
          <p:cNvPr id="464898" name="Rectangle 3"/>
          <p:cNvSpPr>
            <a:spLocks noGrp="1" noChangeArrowheads="1"/>
          </p:cNvSpPr>
          <p:nvPr>
            <p:ph type="body" idx="1"/>
          </p:nvPr>
        </p:nvSpPr>
        <p:spPr/>
        <p:txBody>
          <a:bodyPr/>
          <a:lstStyle/>
          <a:p>
            <a:pPr eaLnBrk="1" hangingPunct="1">
              <a:lnSpc>
                <a:spcPct val="80000"/>
              </a:lnSpc>
            </a:pPr>
            <a:r>
              <a:rPr lang="en-US" sz="2800"/>
              <a:t>The solution meets all requirements and is:</a:t>
            </a:r>
          </a:p>
          <a:p>
            <a:pPr lvl="1" eaLnBrk="1" hangingPunct="1">
              <a:lnSpc>
                <a:spcPct val="80000"/>
              </a:lnSpc>
            </a:pPr>
            <a:r>
              <a:rPr lang="en-US"/>
              <a:t>Cheaper to install</a:t>
            </a:r>
          </a:p>
          <a:p>
            <a:pPr lvl="1" eaLnBrk="1" hangingPunct="1">
              <a:lnSpc>
                <a:spcPct val="80000"/>
              </a:lnSpc>
              <a:spcBef>
                <a:spcPct val="30000"/>
              </a:spcBef>
            </a:pPr>
            <a:r>
              <a:rPr lang="en-US"/>
              <a:t>Easier to inspect</a:t>
            </a:r>
          </a:p>
          <a:p>
            <a:pPr lvl="1" eaLnBrk="1" hangingPunct="1">
              <a:lnSpc>
                <a:spcPct val="80000"/>
              </a:lnSpc>
              <a:spcBef>
                <a:spcPct val="30000"/>
              </a:spcBef>
            </a:pPr>
            <a:r>
              <a:rPr lang="en-US"/>
              <a:t>Better ground Coupling =&gt; lower energy bills</a:t>
            </a:r>
          </a:p>
          <a:p>
            <a:pPr lvl="1" eaLnBrk="1" hangingPunct="1">
              <a:lnSpc>
                <a:spcPct val="80000"/>
              </a:lnSpc>
              <a:spcBef>
                <a:spcPct val="30000"/>
              </a:spcBef>
            </a:pPr>
            <a:r>
              <a:rPr lang="en-US"/>
              <a:t>Easier to maintain, and</a:t>
            </a:r>
          </a:p>
          <a:p>
            <a:pPr lvl="1" eaLnBrk="1" hangingPunct="1">
              <a:lnSpc>
                <a:spcPct val="80000"/>
              </a:lnSpc>
              <a:spcBef>
                <a:spcPct val="30000"/>
              </a:spcBef>
            </a:pPr>
            <a:r>
              <a:rPr lang="en-US"/>
              <a:t>More comfortable</a:t>
            </a:r>
          </a:p>
          <a:p>
            <a:pPr eaLnBrk="1" hangingPunct="1">
              <a:lnSpc>
                <a:spcPct val="95000"/>
              </a:lnSpc>
              <a:spcBef>
                <a:spcPct val="30000"/>
              </a:spcBef>
            </a:pPr>
            <a:r>
              <a:rPr lang="en-US" sz="2800"/>
              <a:t>Note: this solution can be modeled with Energy Efficiency software but moisture will not be analyzed and the process will be </a:t>
            </a:r>
            <a:r>
              <a:rPr lang="en-US" sz="2800" b="1" i="1"/>
              <a:t>far</a:t>
            </a:r>
            <a:r>
              <a:rPr lang="en-US" sz="2800"/>
              <a:t> from automatic.</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2"/>
          <p:cNvSpPr>
            <a:spLocks noGrp="1" noChangeArrowheads="1"/>
          </p:cNvSpPr>
          <p:nvPr>
            <p:ph type="title"/>
          </p:nvPr>
        </p:nvSpPr>
        <p:spPr/>
        <p:txBody>
          <a:bodyPr/>
          <a:lstStyle/>
          <a:p>
            <a:pPr marL="838200" indent="-838200" eaLnBrk="1" hangingPunct="1"/>
            <a:r>
              <a:rPr lang="en-US" sz="4000" b="1"/>
              <a:t>Attic.  How insulated?</a:t>
            </a:r>
          </a:p>
        </p:txBody>
      </p:sp>
      <p:sp>
        <p:nvSpPr>
          <p:cNvPr id="466946" name="Rectangle 3"/>
          <p:cNvSpPr>
            <a:spLocks noGrp="1" noChangeArrowheads="1"/>
          </p:cNvSpPr>
          <p:nvPr>
            <p:ph type="body" idx="1"/>
          </p:nvPr>
        </p:nvSpPr>
        <p:spPr/>
        <p:txBody>
          <a:bodyPr/>
          <a:lstStyle/>
          <a:p>
            <a:pPr eaLnBrk="1" hangingPunct="1">
              <a:spcBef>
                <a:spcPct val="30000"/>
              </a:spcBef>
            </a:pPr>
            <a:endParaRPr lang="en-US" sz="1200"/>
          </a:p>
          <a:p>
            <a:pPr eaLnBrk="1" hangingPunct="1">
              <a:spcBef>
                <a:spcPct val="30000"/>
              </a:spcBef>
              <a:buFontTx/>
              <a:buNone/>
            </a:pPr>
            <a:r>
              <a:rPr lang="en-US" sz="2800"/>
              <a:t>As explained in the Radiant Barrier discussion:</a:t>
            </a:r>
          </a:p>
          <a:p>
            <a:pPr eaLnBrk="1" hangingPunct="1">
              <a:spcBef>
                <a:spcPct val="30000"/>
              </a:spcBef>
            </a:pPr>
            <a:r>
              <a:rPr lang="en-US" sz="2800"/>
              <a:t>A radiant barrier is really a good idea </a:t>
            </a:r>
          </a:p>
          <a:p>
            <a:pPr eaLnBrk="1" hangingPunct="1">
              <a:spcBef>
                <a:spcPct val="30000"/>
              </a:spcBef>
            </a:pPr>
            <a:r>
              <a:rPr lang="en-US" sz="2800"/>
              <a:t>So is unventing &amp; insulating @ the rafters.  </a:t>
            </a:r>
          </a:p>
          <a:p>
            <a:pPr eaLnBrk="1" hangingPunct="1">
              <a:spcBef>
                <a:spcPct val="30000"/>
              </a:spcBef>
            </a:pPr>
            <a:r>
              <a:rPr lang="en-US" sz="2800"/>
              <a:t>The first will block a formidable amount of heat</a:t>
            </a:r>
          </a:p>
          <a:p>
            <a:pPr eaLnBrk="1" hangingPunct="1">
              <a:spcBef>
                <a:spcPct val="30000"/>
              </a:spcBef>
            </a:pPr>
            <a:r>
              <a:rPr lang="en-US" sz="2800"/>
              <a:t>The second will resolve a host of problems for HVAC equipment with ducts in the attic.  </a:t>
            </a:r>
          </a:p>
          <a:p>
            <a:pPr eaLnBrk="1" hangingPunct="1">
              <a:spcBef>
                <a:spcPct val="30000"/>
              </a:spcBef>
            </a:pPr>
            <a:r>
              <a:rPr lang="en-US" sz="2800"/>
              <a:t>However, how do you do both &amp; avoid moisture issues?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2"/>
          <p:cNvSpPr>
            <a:spLocks noGrp="1" noChangeArrowheads="1"/>
          </p:cNvSpPr>
          <p:nvPr>
            <p:ph type="title"/>
          </p:nvPr>
        </p:nvSpPr>
        <p:spPr/>
        <p:txBody>
          <a:bodyPr/>
          <a:lstStyle/>
          <a:p>
            <a:pPr eaLnBrk="1" hangingPunct="1"/>
            <a:r>
              <a:rPr lang="en-US" sz="4000" b="1"/>
              <a:t>Attic Insulation… How?</a:t>
            </a:r>
          </a:p>
        </p:txBody>
      </p:sp>
      <p:sp>
        <p:nvSpPr>
          <p:cNvPr id="468994" name="Rectangle 3"/>
          <p:cNvSpPr>
            <a:spLocks noGrp="1" noChangeArrowheads="1"/>
          </p:cNvSpPr>
          <p:nvPr>
            <p:ph type="body" idx="1"/>
          </p:nvPr>
        </p:nvSpPr>
        <p:spPr/>
        <p:txBody>
          <a:bodyPr/>
          <a:lstStyle/>
          <a:p>
            <a:pPr marL="609600" indent="-609600" eaLnBrk="1" hangingPunct="1">
              <a:spcBef>
                <a:spcPct val="40000"/>
              </a:spcBef>
            </a:pPr>
            <a:endParaRPr lang="en-US" sz="1600"/>
          </a:p>
          <a:p>
            <a:pPr marL="609600" indent="-609600" eaLnBrk="1" hangingPunct="1">
              <a:spcBef>
                <a:spcPct val="40000"/>
              </a:spcBef>
            </a:pPr>
            <a:r>
              <a:rPr lang="en-US" sz="2800"/>
              <a:t>The common solution--blown in foam onto the bottom of the roof deck--has been the default answer for 5 years.  </a:t>
            </a:r>
          </a:p>
          <a:p>
            <a:pPr marL="609600" indent="-609600" eaLnBrk="1" hangingPunct="1">
              <a:spcBef>
                <a:spcPct val="40000"/>
              </a:spcBef>
            </a:pPr>
            <a:r>
              <a:rPr lang="en-US" sz="2800"/>
              <a:t>But is this a good solution?  And, where is the radiant barrier?</a:t>
            </a:r>
          </a:p>
          <a:p>
            <a:pPr marL="609600" indent="-609600" eaLnBrk="1" hangingPunct="1">
              <a:spcBef>
                <a:spcPct val="40000"/>
              </a:spcBef>
            </a:pPr>
            <a:r>
              <a:rPr lang="en-US" sz="2800"/>
              <a:t>There is no radiant barrier…  but if installed correctly, the R-value is so high that a radiant barrier may not be needed.</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1" name="Picture 28" descr="th?id=H"/>
          <p:cNvPicPr>
            <a:picLocks noChangeAspect="1" noChangeArrowheads="1"/>
          </p:cNvPicPr>
          <p:nvPr/>
        </p:nvPicPr>
        <p:blipFill>
          <a:blip r:embed="rId3"/>
          <a:srcRect/>
          <a:stretch>
            <a:fillRect/>
          </a:stretch>
        </p:blipFill>
        <p:spPr bwMode="auto">
          <a:xfrm>
            <a:off x="0" y="0"/>
            <a:ext cx="11125200" cy="6881813"/>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2"/>
          <p:cNvSpPr>
            <a:spLocks noGrp="1" noChangeArrowheads="1"/>
          </p:cNvSpPr>
          <p:nvPr>
            <p:ph type="title"/>
          </p:nvPr>
        </p:nvSpPr>
        <p:spPr/>
        <p:txBody>
          <a:bodyPr/>
          <a:lstStyle/>
          <a:p>
            <a:pPr eaLnBrk="1" hangingPunct="1"/>
            <a:r>
              <a:rPr lang="en-US" sz="4000" b="1"/>
              <a:t>Foamed Attic =&gt; Moisture Issue</a:t>
            </a:r>
          </a:p>
        </p:txBody>
      </p:sp>
      <p:sp>
        <p:nvSpPr>
          <p:cNvPr id="473090" name="Rectangle 3"/>
          <p:cNvSpPr>
            <a:spLocks noGrp="1" noChangeArrowheads="1"/>
          </p:cNvSpPr>
          <p:nvPr>
            <p:ph type="body" idx="1"/>
          </p:nvPr>
        </p:nvSpPr>
        <p:spPr/>
        <p:txBody>
          <a:bodyPr/>
          <a:lstStyle/>
          <a:p>
            <a:pPr eaLnBrk="1" hangingPunct="1"/>
            <a:endParaRPr lang="en-US" sz="2800"/>
          </a:p>
          <a:p>
            <a:pPr eaLnBrk="1" hangingPunct="1"/>
            <a:r>
              <a:rPr lang="en-US" sz="2800"/>
              <a:t>The problems with this approach: </a:t>
            </a:r>
          </a:p>
          <a:p>
            <a:pPr lvl="1" eaLnBrk="1" hangingPunct="1"/>
            <a:r>
              <a:rPr lang="en-US"/>
              <a:t>Costly</a:t>
            </a:r>
          </a:p>
          <a:p>
            <a:pPr lvl="1" eaLnBrk="1" hangingPunct="1"/>
            <a:r>
              <a:rPr lang="en-US"/>
              <a:t>Next to impossible to inspect insulation depth</a:t>
            </a:r>
          </a:p>
          <a:p>
            <a:pPr eaLnBrk="1" hangingPunct="1">
              <a:spcBef>
                <a:spcPct val="60000"/>
              </a:spcBef>
            </a:pPr>
            <a:r>
              <a:rPr lang="en-US" sz="2800"/>
              <a:t>Moisture is the primary problem.  </a:t>
            </a:r>
          </a:p>
          <a:p>
            <a:pPr lvl="1" eaLnBrk="1" hangingPunct="1">
              <a:spcBef>
                <a:spcPct val="60000"/>
              </a:spcBef>
            </a:pPr>
            <a:r>
              <a:rPr lang="en-US"/>
              <a:t>Moisture migrates up and cannot escape as fast as it is generated because the diffusion rate has been reduced too much.</a:t>
            </a:r>
            <a:r>
              <a:rPr lang="en-US" sz="2400"/>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2"/>
          <p:cNvSpPr>
            <a:spLocks noGrp="1" noChangeArrowheads="1"/>
          </p:cNvSpPr>
          <p:nvPr>
            <p:ph type="title"/>
          </p:nvPr>
        </p:nvSpPr>
        <p:spPr>
          <a:xfrm>
            <a:off x="152400" y="-30163"/>
            <a:ext cx="3200400" cy="2392363"/>
          </a:xfrm>
        </p:spPr>
        <p:txBody>
          <a:bodyPr/>
          <a:lstStyle/>
          <a:p>
            <a:pPr eaLnBrk="1" hangingPunct="1"/>
            <a:r>
              <a:rPr lang="en-US"/>
              <a:t>Attic Solution</a:t>
            </a:r>
          </a:p>
        </p:txBody>
      </p:sp>
      <p:pic>
        <p:nvPicPr>
          <p:cNvPr id="475138" name="Picture 4" descr="Attic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0"/>
            <a:ext cx="10058400" cy="69342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2"/>
          <p:cNvSpPr>
            <a:spLocks noGrp="1" noChangeArrowheads="1"/>
          </p:cNvSpPr>
          <p:nvPr>
            <p:ph type="title"/>
          </p:nvPr>
        </p:nvSpPr>
        <p:spPr>
          <a:xfrm>
            <a:off x="457200" y="304800"/>
            <a:ext cx="8229600" cy="1143000"/>
          </a:xfrm>
        </p:spPr>
        <p:txBody>
          <a:bodyPr/>
          <a:lstStyle/>
          <a:p>
            <a:pPr eaLnBrk="1" hangingPunct="1"/>
            <a:r>
              <a:rPr lang="en-US" sz="4000" b="1"/>
              <a:t>Attic Insulation System</a:t>
            </a:r>
          </a:p>
        </p:txBody>
      </p:sp>
      <p:sp>
        <p:nvSpPr>
          <p:cNvPr id="477186" name="Rectangle 3"/>
          <p:cNvSpPr>
            <a:spLocks noGrp="1" noChangeArrowheads="1"/>
          </p:cNvSpPr>
          <p:nvPr>
            <p:ph type="body" idx="1"/>
          </p:nvPr>
        </p:nvSpPr>
        <p:spPr>
          <a:xfrm>
            <a:off x="533400" y="1600200"/>
            <a:ext cx="8077200" cy="4525963"/>
          </a:xfrm>
        </p:spPr>
        <p:txBody>
          <a:bodyPr/>
          <a:lstStyle/>
          <a:p>
            <a:pPr marL="609600" indent="-609600" eaLnBrk="1" hangingPunct="1">
              <a:lnSpc>
                <a:spcPct val="90000"/>
              </a:lnSpc>
              <a:spcBef>
                <a:spcPct val="35000"/>
              </a:spcBef>
              <a:buFontTx/>
              <a:buNone/>
            </a:pPr>
            <a:endParaRPr lang="en-US" sz="1600"/>
          </a:p>
          <a:p>
            <a:pPr marL="609600" indent="-609600" eaLnBrk="1" hangingPunct="1">
              <a:lnSpc>
                <a:spcPct val="90000"/>
              </a:lnSpc>
              <a:spcBef>
                <a:spcPct val="35000"/>
              </a:spcBef>
              <a:buFontTx/>
              <a:buAutoNum type="arabicPeriod"/>
            </a:pPr>
            <a:r>
              <a:rPr lang="en-US" sz="2800"/>
              <a:t>Staple perforated aluminum foil to bottom of roof deck.</a:t>
            </a:r>
          </a:p>
          <a:p>
            <a:pPr marL="609600" indent="-609600" eaLnBrk="1" hangingPunct="1">
              <a:lnSpc>
                <a:spcPct val="90000"/>
              </a:lnSpc>
              <a:spcBef>
                <a:spcPct val="35000"/>
              </a:spcBef>
              <a:buFontTx/>
              <a:buAutoNum type="arabicPeriod"/>
            </a:pPr>
            <a:r>
              <a:rPr lang="en-US" sz="2800"/>
              <a:t>Staple and seal un-perforated aluminum foil to the sides of the studs 1" away below the first aluminum layer. </a:t>
            </a:r>
          </a:p>
          <a:p>
            <a:pPr marL="609600" indent="-609600" eaLnBrk="1" hangingPunct="1">
              <a:lnSpc>
                <a:spcPct val="90000"/>
              </a:lnSpc>
              <a:spcBef>
                <a:spcPct val="35000"/>
              </a:spcBef>
              <a:buFontTx/>
              <a:buAutoNum type="arabicPeriod"/>
            </a:pPr>
            <a:r>
              <a:rPr lang="en-US" sz="2800"/>
              <a:t>Fill the rest of the rafter-cavity with high-borate cellulose.</a:t>
            </a:r>
          </a:p>
          <a:p>
            <a:pPr marL="609600" indent="-609600" eaLnBrk="1" hangingPunct="1">
              <a:lnSpc>
                <a:spcPct val="90000"/>
              </a:lnSpc>
              <a:spcBef>
                <a:spcPct val="35000"/>
              </a:spcBef>
              <a:buFontTx/>
              <a:buAutoNum type="arabicPeriod"/>
            </a:pPr>
            <a:r>
              <a:rPr lang="en-US" sz="2800"/>
              <a:t>The air space between the Al layers must connect to outside.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Grp="1" noChangeArrowheads="1"/>
          </p:cNvSpPr>
          <p:nvPr>
            <p:ph type="title"/>
          </p:nvPr>
        </p:nvSpPr>
        <p:spPr/>
        <p:txBody>
          <a:bodyPr/>
          <a:lstStyle/>
          <a:p>
            <a:pPr eaLnBrk="1" hangingPunct="1"/>
            <a:r>
              <a:rPr lang="en-US" sz="4000" b="1"/>
              <a:t>Critique of </a:t>
            </a:r>
            <a:br>
              <a:rPr lang="en-US" sz="4000" b="1"/>
            </a:br>
            <a:r>
              <a:rPr lang="en-US" sz="4000" b="1"/>
              <a:t>Attic Insulation System</a:t>
            </a:r>
          </a:p>
        </p:txBody>
      </p:sp>
      <p:sp>
        <p:nvSpPr>
          <p:cNvPr id="479234" name="Rectangle 3"/>
          <p:cNvSpPr>
            <a:spLocks noGrp="1" noChangeArrowheads="1"/>
          </p:cNvSpPr>
          <p:nvPr>
            <p:ph type="body" idx="1"/>
          </p:nvPr>
        </p:nvSpPr>
        <p:spPr/>
        <p:txBody>
          <a:bodyPr/>
          <a:lstStyle/>
          <a:p>
            <a:pPr eaLnBrk="1" hangingPunct="1">
              <a:lnSpc>
                <a:spcPct val="80000"/>
              </a:lnSpc>
              <a:spcBef>
                <a:spcPct val="50000"/>
              </a:spcBef>
            </a:pPr>
            <a:endParaRPr lang="en-US" sz="1200"/>
          </a:p>
          <a:p>
            <a:pPr eaLnBrk="1" hangingPunct="1">
              <a:lnSpc>
                <a:spcPct val="80000"/>
              </a:lnSpc>
              <a:spcBef>
                <a:spcPct val="50000"/>
              </a:spcBef>
            </a:pPr>
            <a:r>
              <a:rPr lang="en-US" sz="2800"/>
              <a:t>Costs more than a foam system because of labor.</a:t>
            </a:r>
          </a:p>
          <a:p>
            <a:pPr eaLnBrk="1" hangingPunct="1">
              <a:lnSpc>
                <a:spcPct val="80000"/>
              </a:lnSpc>
              <a:spcBef>
                <a:spcPct val="50000"/>
              </a:spcBef>
            </a:pPr>
            <a:r>
              <a:rPr lang="en-US" sz="2800"/>
              <a:t>Lower Al layer must be carefully inspected to insure proper seal.</a:t>
            </a:r>
          </a:p>
          <a:p>
            <a:pPr eaLnBrk="1" hangingPunct="1">
              <a:lnSpc>
                <a:spcPct val="80000"/>
              </a:lnSpc>
              <a:spcBef>
                <a:spcPct val="50000"/>
              </a:spcBef>
            </a:pPr>
            <a:r>
              <a:rPr lang="en-US" sz="2800"/>
              <a:t>System is hard to justify based simply upon an EEM’s    benefit / cost analysis.</a:t>
            </a:r>
          </a:p>
          <a:p>
            <a:pPr eaLnBrk="1" hangingPunct="1">
              <a:lnSpc>
                <a:spcPct val="80000"/>
              </a:lnSpc>
              <a:spcBef>
                <a:spcPct val="50000"/>
              </a:spcBef>
            </a:pPr>
            <a:r>
              <a:rPr lang="en-US" sz="2800"/>
              <a:t>System is a solar-powered dehumidifier--but the rate of dehumidification is unknown.  </a:t>
            </a:r>
          </a:p>
          <a:p>
            <a:pPr eaLnBrk="1" hangingPunct="1">
              <a:lnSpc>
                <a:spcPct val="80000"/>
              </a:lnSpc>
              <a:spcBef>
                <a:spcPct val="50000"/>
              </a:spcBef>
            </a:pPr>
            <a:r>
              <a:rPr lang="en-US" sz="2800"/>
              <a:t>I have many ideas about how to calculate drying.</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2"/>
          <p:cNvSpPr>
            <a:spLocks noGrp="1" noChangeArrowheads="1"/>
          </p:cNvSpPr>
          <p:nvPr>
            <p:ph type="title"/>
          </p:nvPr>
        </p:nvSpPr>
        <p:spPr/>
        <p:txBody>
          <a:bodyPr/>
          <a:lstStyle/>
          <a:p>
            <a:pPr eaLnBrk="1" hangingPunct="1"/>
            <a:r>
              <a:rPr lang="en-US" sz="4000" b="1"/>
              <a:t>AC Installation … How?</a:t>
            </a:r>
          </a:p>
        </p:txBody>
      </p:sp>
      <p:sp>
        <p:nvSpPr>
          <p:cNvPr id="481282" name="Rectangle 3"/>
          <p:cNvSpPr>
            <a:spLocks noGrp="1" noChangeArrowheads="1"/>
          </p:cNvSpPr>
          <p:nvPr>
            <p:ph type="body" idx="1"/>
          </p:nvPr>
        </p:nvSpPr>
        <p:spPr/>
        <p:txBody>
          <a:bodyPr/>
          <a:lstStyle/>
          <a:p>
            <a:pPr eaLnBrk="1" hangingPunct="1"/>
            <a:endParaRPr lang="en-US" sz="2800"/>
          </a:p>
          <a:p>
            <a:pPr eaLnBrk="1" hangingPunct="1"/>
            <a:r>
              <a:rPr lang="en-US" sz="2800"/>
              <a:t>It is hard to believe that the AC industry doesn’t know that duct systems have many, many problems…so many, that it’s unreasonable to think that people would still want them.  However, our buildings are full of them, so here goes…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endParaRPr lang="en-US"/>
          </a:p>
        </p:txBody>
      </p:sp>
      <p:sp>
        <p:nvSpPr>
          <p:cNvPr id="39938" name="Rectangle 3"/>
          <p:cNvSpPr>
            <a:spLocks noGrp="1" noChangeArrowheads="1"/>
          </p:cNvSpPr>
          <p:nvPr>
            <p:ph type="body" idx="1"/>
          </p:nvPr>
        </p:nvSpPr>
        <p:spPr/>
        <p:txBody>
          <a:bodyPr/>
          <a:lstStyle/>
          <a:p>
            <a:pPr eaLnBrk="1" hangingPunct="1"/>
            <a:endParaRPr lang="en-US"/>
          </a:p>
        </p:txBody>
      </p:sp>
      <p:sp>
        <p:nvSpPr>
          <p:cNvPr id="39939" name="Text Box 6"/>
          <p:cNvSpPr txBox="1">
            <a:spLocks noChangeArrowheads="1"/>
          </p:cNvSpPr>
          <p:nvPr/>
        </p:nvSpPr>
        <p:spPr bwMode="auto">
          <a:xfrm>
            <a:off x="7620000" y="6491288"/>
            <a:ext cx="2514600" cy="366712"/>
          </a:xfrm>
          <a:prstGeom prst="rect">
            <a:avLst/>
          </a:prstGeom>
          <a:noFill/>
          <a:ln w="9525">
            <a:noFill/>
            <a:miter lim="800000"/>
            <a:headEnd/>
            <a:tailEnd/>
          </a:ln>
        </p:spPr>
        <p:txBody>
          <a:bodyPr>
            <a:spAutoFit/>
          </a:bodyPr>
          <a:lstStyle/>
          <a:p>
            <a:pPr>
              <a:spcBef>
                <a:spcPct val="50000"/>
              </a:spcBef>
            </a:pPr>
            <a:r>
              <a:rPr lang="en-US" b="0">
                <a:solidFill>
                  <a:schemeClr val="tx1"/>
                </a:solidFill>
              </a:rPr>
              <a:t>Fairey, 2009</a:t>
            </a:r>
          </a:p>
        </p:txBody>
      </p:sp>
      <p:sp>
        <p:nvSpPr>
          <p:cNvPr id="39940" name="Rectangle 8"/>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pPr>
            <a:endParaRPr lang="en-US" sz="3200" b="0">
              <a:solidFill>
                <a:schemeClr val="tx1"/>
              </a:solidFill>
            </a:endParaRPr>
          </a:p>
        </p:txBody>
      </p:sp>
      <p:pic>
        <p:nvPicPr>
          <p:cNvPr id="39941" name="Picture 7" descr="Cost-EffectivenessOfEC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2"/>
          <p:cNvSpPr>
            <a:spLocks noGrp="1" noChangeArrowheads="1"/>
          </p:cNvSpPr>
          <p:nvPr>
            <p:ph type="title"/>
          </p:nvPr>
        </p:nvSpPr>
        <p:spPr/>
        <p:txBody>
          <a:bodyPr/>
          <a:lstStyle/>
          <a:p>
            <a:pPr eaLnBrk="1" hangingPunct="1"/>
            <a:r>
              <a:rPr lang="en-US" sz="4000" b="1"/>
              <a:t>AC Installation &amp; Operation Problems</a:t>
            </a:r>
          </a:p>
        </p:txBody>
      </p:sp>
      <p:sp>
        <p:nvSpPr>
          <p:cNvPr id="483330" name="Rectangle 3"/>
          <p:cNvSpPr>
            <a:spLocks noGrp="1" noChangeArrowheads="1"/>
          </p:cNvSpPr>
          <p:nvPr>
            <p:ph type="body" idx="1"/>
          </p:nvPr>
        </p:nvSpPr>
        <p:spPr/>
        <p:txBody>
          <a:bodyPr/>
          <a:lstStyle/>
          <a:p>
            <a:pPr eaLnBrk="1" hangingPunct="1"/>
            <a:r>
              <a:rPr lang="en-US" sz="2800"/>
              <a:t>Next slide shows common installation problems found near the blower / evaporator / furnace section.</a:t>
            </a:r>
          </a:p>
          <a:p>
            <a:pPr eaLnBrk="1" hangingPunct="1"/>
            <a:r>
              <a:rPr lang="en-US" sz="2800"/>
              <a:t>Clogged coils, dirty filters, undersized returns… all contribute to too low an airflow to maintain efficiency.</a:t>
            </a:r>
          </a:p>
          <a:p>
            <a:pPr eaLnBrk="1" hangingPunct="1"/>
            <a:r>
              <a:rPr lang="en-US" sz="2800"/>
              <a:t>Leaky ducts, ducts outside of conditioned space and closed inside doors all contribute to duct leakage and infiltration.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7" name="Picture 2" descr="ACChokePoints"/>
          <p:cNvPicPr>
            <a:picLocks noChangeAspect="1" noChangeArrowheads="1"/>
          </p:cNvPicPr>
          <p:nvPr/>
        </p:nvPicPr>
        <p:blipFill>
          <a:blip r:embed="rId3"/>
          <a:srcRect/>
          <a:stretch>
            <a:fillRect/>
          </a:stretch>
        </p:blipFill>
        <p:spPr bwMode="auto">
          <a:xfrm>
            <a:off x="990600" y="0"/>
            <a:ext cx="7086600" cy="7086600"/>
          </a:xfrm>
          <a:prstGeom prst="rect">
            <a:avLst/>
          </a:prstGeom>
          <a:noFill/>
          <a:ln w="9525">
            <a:noFill/>
            <a:miter lim="800000"/>
            <a:headEnd/>
            <a:tailEnd/>
          </a:ln>
        </p:spPr>
      </p:pic>
      <p:sp>
        <p:nvSpPr>
          <p:cNvPr id="485378" name="Text Box 3"/>
          <p:cNvSpPr txBox="1">
            <a:spLocks noChangeArrowheads="1"/>
          </p:cNvSpPr>
          <p:nvPr/>
        </p:nvSpPr>
        <p:spPr bwMode="auto">
          <a:xfrm>
            <a:off x="38100" y="95250"/>
            <a:ext cx="6019800" cy="7016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Undersized Return Ducts</a:t>
            </a:r>
          </a:p>
        </p:txBody>
      </p:sp>
      <p:sp>
        <p:nvSpPr>
          <p:cNvPr id="485379" name="Text Box 4"/>
          <p:cNvSpPr txBox="1">
            <a:spLocks noChangeArrowheads="1"/>
          </p:cNvSpPr>
          <p:nvPr/>
        </p:nvSpPr>
        <p:spPr bwMode="auto">
          <a:xfrm>
            <a:off x="1828800" y="5715000"/>
            <a:ext cx="6858000" cy="762000"/>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Dirty or high MERV filters</a:t>
            </a:r>
            <a:r>
              <a:rPr lang="en-US" b="0">
                <a:solidFill>
                  <a:schemeClr val="bg1"/>
                </a:solidFill>
              </a:rPr>
              <a:t> </a:t>
            </a:r>
          </a:p>
        </p:txBody>
      </p:sp>
      <p:sp>
        <p:nvSpPr>
          <p:cNvPr id="485380" name="Text Box 5"/>
          <p:cNvSpPr txBox="1">
            <a:spLocks noChangeArrowheads="1"/>
          </p:cNvSpPr>
          <p:nvPr/>
        </p:nvSpPr>
        <p:spPr bwMode="auto">
          <a:xfrm>
            <a:off x="6324600" y="2247900"/>
            <a:ext cx="1371600" cy="1844675"/>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Dirty  Coil</a:t>
            </a:r>
            <a:endParaRPr lang="en-US" b="0">
              <a:solidFill>
                <a:schemeClr val="bg1"/>
              </a:solidFill>
            </a:endParaRPr>
          </a:p>
          <a:p>
            <a:pPr>
              <a:spcBef>
                <a:spcPct val="50000"/>
              </a:spcBef>
            </a:pPr>
            <a:endParaRPr lang="en-US" b="0">
              <a:solidFill>
                <a:schemeClr val="bg1"/>
              </a:solidFill>
            </a:endParaRPr>
          </a:p>
        </p:txBody>
      </p:sp>
      <p:sp>
        <p:nvSpPr>
          <p:cNvPr id="485381" name="Text Box 6"/>
          <p:cNvSpPr txBox="1">
            <a:spLocks noChangeArrowheads="1"/>
          </p:cNvSpPr>
          <p:nvPr/>
        </p:nvSpPr>
        <p:spPr bwMode="auto">
          <a:xfrm>
            <a:off x="6800850" y="95250"/>
            <a:ext cx="1752600" cy="2101850"/>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40% Duct Leaks</a:t>
            </a:r>
          </a:p>
        </p:txBody>
      </p:sp>
      <p:sp>
        <p:nvSpPr>
          <p:cNvPr id="485382" name="Text Box 7"/>
          <p:cNvSpPr txBox="1">
            <a:spLocks noChangeArrowheads="1"/>
          </p:cNvSpPr>
          <p:nvPr/>
        </p:nvSpPr>
        <p:spPr bwMode="auto">
          <a:xfrm>
            <a:off x="419100" y="3600450"/>
            <a:ext cx="2247900" cy="19208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Improper Gas Charge</a:t>
            </a:r>
          </a:p>
        </p:txBody>
      </p:sp>
      <p:sp>
        <p:nvSpPr>
          <p:cNvPr id="485383" name="Text Box 8"/>
          <p:cNvSpPr txBox="1">
            <a:spLocks noChangeArrowheads="1"/>
          </p:cNvSpPr>
          <p:nvPr/>
        </p:nvSpPr>
        <p:spPr bwMode="auto">
          <a:xfrm>
            <a:off x="266700" y="1009650"/>
            <a:ext cx="1295400" cy="25304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Heat loss to Attic</a:t>
            </a:r>
          </a:p>
        </p:txBody>
      </p:sp>
      <p:sp>
        <p:nvSpPr>
          <p:cNvPr id="485384" name="Text Box 9"/>
          <p:cNvSpPr txBox="1">
            <a:spLocks noChangeArrowheads="1"/>
          </p:cNvSpPr>
          <p:nvPr/>
        </p:nvSpPr>
        <p:spPr bwMode="auto">
          <a:xfrm>
            <a:off x="6248400" y="4114800"/>
            <a:ext cx="1981200" cy="1431925"/>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Closed Doors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2"/>
          <p:cNvSpPr>
            <a:spLocks noGrp="1" noChangeArrowheads="1"/>
          </p:cNvSpPr>
          <p:nvPr>
            <p:ph type="title"/>
          </p:nvPr>
        </p:nvSpPr>
        <p:spPr/>
        <p:txBody>
          <a:bodyPr/>
          <a:lstStyle/>
          <a:p>
            <a:pPr eaLnBrk="1" hangingPunct="1"/>
            <a:r>
              <a:rPr lang="en-US" sz="4000" b="1"/>
              <a:t>Chokepoints Starve System of Airflow, Energy and Efficiency</a:t>
            </a:r>
          </a:p>
        </p:txBody>
      </p:sp>
      <p:sp>
        <p:nvSpPr>
          <p:cNvPr id="487426" name="Rectangle 3"/>
          <p:cNvSpPr>
            <a:spLocks noGrp="1" noChangeArrowheads="1"/>
          </p:cNvSpPr>
          <p:nvPr>
            <p:ph type="body" idx="1"/>
          </p:nvPr>
        </p:nvSpPr>
        <p:spPr>
          <a:xfrm>
            <a:off x="457200" y="1600200"/>
            <a:ext cx="8229600" cy="5029200"/>
          </a:xfrm>
        </p:spPr>
        <p:txBody>
          <a:bodyPr/>
          <a:lstStyle/>
          <a:p>
            <a:pPr eaLnBrk="1" hangingPunct="1">
              <a:spcBef>
                <a:spcPct val="50000"/>
              </a:spcBef>
              <a:buFontTx/>
              <a:buNone/>
            </a:pPr>
            <a:endParaRPr lang="en-US" sz="200"/>
          </a:p>
          <a:p>
            <a:pPr eaLnBrk="1" hangingPunct="1">
              <a:spcBef>
                <a:spcPct val="50000"/>
              </a:spcBef>
              <a:buFontTx/>
              <a:buNone/>
            </a:pPr>
            <a:r>
              <a:rPr lang="en-US" sz="2800"/>
              <a:t>“Over 88% filters restrict airflow.</a:t>
            </a:r>
          </a:p>
          <a:p>
            <a:pPr eaLnBrk="1" hangingPunct="1">
              <a:spcBef>
                <a:spcPct val="50000"/>
              </a:spcBef>
              <a:buFontTx/>
              <a:buNone/>
            </a:pPr>
            <a:r>
              <a:rPr lang="en-US" sz="2800"/>
              <a:t> Over 85% A/C evaporative coils restrict airflow and heat exchange.</a:t>
            </a:r>
          </a:p>
          <a:p>
            <a:pPr eaLnBrk="1" hangingPunct="1">
              <a:spcBef>
                <a:spcPct val="50000"/>
              </a:spcBef>
              <a:buFontTx/>
              <a:buNone/>
            </a:pPr>
            <a:r>
              <a:rPr lang="en-US" sz="2800"/>
              <a:t> Over 80% of return air ducts restrict airflow primarily due to filter sizing.</a:t>
            </a:r>
          </a:p>
          <a:p>
            <a:pPr eaLnBrk="1" hangingPunct="1">
              <a:spcBef>
                <a:spcPct val="50000"/>
              </a:spcBef>
              <a:buFontTx/>
              <a:buNone/>
            </a:pPr>
            <a:r>
              <a:rPr lang="en-US" sz="2800"/>
              <a:t> Over 72% of HVAC systems have improper charge, reducing heat exchange, damaging compressor.”</a:t>
            </a:r>
          </a:p>
          <a:p>
            <a:pPr algn="r" eaLnBrk="1" hangingPunct="1">
              <a:spcBef>
                <a:spcPct val="0"/>
              </a:spcBef>
              <a:buFontTx/>
              <a:buNone/>
            </a:pPr>
            <a:r>
              <a:rPr lang="en-US" sz="2800"/>
              <a:t>EverCleanGreen.com</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Grp="1" noChangeArrowheads="1"/>
          </p:cNvSpPr>
          <p:nvPr>
            <p:ph type="title"/>
          </p:nvPr>
        </p:nvSpPr>
        <p:spPr>
          <a:xfrm>
            <a:off x="457200" y="304800"/>
            <a:ext cx="8229600" cy="1143000"/>
          </a:xfrm>
        </p:spPr>
        <p:txBody>
          <a:bodyPr/>
          <a:lstStyle/>
          <a:p>
            <a:pPr eaLnBrk="1" hangingPunct="1"/>
            <a:r>
              <a:rPr lang="en-US" sz="4000" b="1"/>
              <a:t>Most Energy Conserving</a:t>
            </a:r>
            <a:br>
              <a:rPr lang="en-US" sz="4000" b="1"/>
            </a:br>
            <a:r>
              <a:rPr lang="en-US" sz="4000" b="1"/>
              <a:t> AC system</a:t>
            </a:r>
          </a:p>
        </p:txBody>
      </p:sp>
      <p:sp>
        <p:nvSpPr>
          <p:cNvPr id="489474" name="Rectangle 3"/>
          <p:cNvSpPr>
            <a:spLocks noGrp="1" noChangeArrowheads="1"/>
          </p:cNvSpPr>
          <p:nvPr>
            <p:ph type="body" idx="1"/>
          </p:nvPr>
        </p:nvSpPr>
        <p:spPr>
          <a:xfrm>
            <a:off x="6172200" y="1600200"/>
            <a:ext cx="2624138" cy="4495800"/>
          </a:xfrm>
        </p:spPr>
        <p:txBody>
          <a:bodyPr/>
          <a:lstStyle/>
          <a:p>
            <a:pPr eaLnBrk="1" hangingPunct="1"/>
            <a:r>
              <a:rPr lang="en-US" sz="2800"/>
              <a:t>A Ductless MiniSplit system outperforms a ducted system in many ways.</a:t>
            </a:r>
          </a:p>
        </p:txBody>
      </p:sp>
      <p:pic>
        <p:nvPicPr>
          <p:cNvPr id="489475" name="Picture 4" descr="th?id=H"/>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14300" y="1600200"/>
            <a:ext cx="6400800" cy="483235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2"/>
          <p:cNvSpPr>
            <a:spLocks noGrp="1" noChangeArrowheads="1"/>
          </p:cNvSpPr>
          <p:nvPr>
            <p:ph type="title"/>
          </p:nvPr>
        </p:nvSpPr>
        <p:spPr>
          <a:xfrm>
            <a:off x="457200" y="304800"/>
            <a:ext cx="8229600" cy="1143000"/>
          </a:xfrm>
        </p:spPr>
        <p:txBody>
          <a:bodyPr/>
          <a:lstStyle/>
          <a:p>
            <a:pPr eaLnBrk="1" hangingPunct="1"/>
            <a:r>
              <a:rPr lang="en-US" sz="4000" b="1"/>
              <a:t>MiniSplit Advantages</a:t>
            </a:r>
          </a:p>
        </p:txBody>
      </p:sp>
      <p:sp>
        <p:nvSpPr>
          <p:cNvPr id="491522" name="Rectangle 3"/>
          <p:cNvSpPr>
            <a:spLocks noGrp="1" noChangeArrowheads="1"/>
          </p:cNvSpPr>
          <p:nvPr>
            <p:ph type="body" idx="1"/>
          </p:nvPr>
        </p:nvSpPr>
        <p:spPr/>
        <p:txBody>
          <a:bodyPr/>
          <a:lstStyle/>
          <a:p>
            <a:pPr eaLnBrk="1" hangingPunct="1">
              <a:lnSpc>
                <a:spcPct val="90000"/>
              </a:lnSpc>
              <a:spcBef>
                <a:spcPct val="55000"/>
              </a:spcBef>
            </a:pPr>
            <a:endParaRPr lang="en-US" sz="1200"/>
          </a:p>
          <a:p>
            <a:pPr eaLnBrk="1" hangingPunct="1">
              <a:lnSpc>
                <a:spcPct val="90000"/>
              </a:lnSpc>
              <a:spcBef>
                <a:spcPct val="55000"/>
              </a:spcBef>
            </a:pPr>
            <a:r>
              <a:rPr lang="en-US" sz="2800"/>
              <a:t>Much less expensive to buy or repair</a:t>
            </a:r>
          </a:p>
          <a:p>
            <a:pPr eaLnBrk="1" hangingPunct="1">
              <a:lnSpc>
                <a:spcPct val="90000"/>
              </a:lnSpc>
              <a:spcBef>
                <a:spcPct val="55000"/>
              </a:spcBef>
            </a:pPr>
            <a:r>
              <a:rPr lang="en-US" sz="2800"/>
              <a:t>90% of Installation can be done without installation AC skills.</a:t>
            </a:r>
          </a:p>
          <a:p>
            <a:pPr eaLnBrk="1" hangingPunct="1">
              <a:lnSpc>
                <a:spcPct val="90000"/>
              </a:lnSpc>
              <a:spcBef>
                <a:spcPct val="55000"/>
              </a:spcBef>
            </a:pPr>
            <a:r>
              <a:rPr lang="en-US" sz="2800"/>
              <a:t>Automatically zoned</a:t>
            </a:r>
          </a:p>
          <a:p>
            <a:pPr eaLnBrk="1" hangingPunct="1">
              <a:lnSpc>
                <a:spcPct val="90000"/>
              </a:lnSpc>
              <a:spcBef>
                <a:spcPct val="55000"/>
              </a:spcBef>
            </a:pPr>
            <a:r>
              <a:rPr lang="en-US" sz="2800"/>
              <a:t>More flexibility: cool, dry, heat.  Although the “dry” setting is not pure drying, it really helps.</a:t>
            </a:r>
          </a:p>
          <a:p>
            <a:pPr eaLnBrk="1" hangingPunct="1">
              <a:lnSpc>
                <a:spcPct val="35000"/>
              </a:lnSpc>
              <a:spcBef>
                <a:spcPct val="80000"/>
              </a:spcBef>
            </a:pPr>
            <a:r>
              <a:rPr lang="en-US" sz="2800"/>
              <a:t>Naturally decoupled: </a:t>
            </a:r>
          </a:p>
          <a:p>
            <a:pPr lvl="1" algn="ctr" eaLnBrk="1" hangingPunct="1">
              <a:lnSpc>
                <a:spcPct val="35000"/>
              </a:lnSpc>
              <a:spcBef>
                <a:spcPct val="55000"/>
              </a:spcBef>
              <a:buFontTx/>
              <a:buNone/>
            </a:pPr>
            <a:r>
              <a:rPr lang="en-US"/>
              <a:t>dehumidification from delivery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2"/>
          <p:cNvSpPr>
            <a:spLocks noGrp="1" noChangeArrowheads="1"/>
          </p:cNvSpPr>
          <p:nvPr>
            <p:ph type="title"/>
          </p:nvPr>
        </p:nvSpPr>
        <p:spPr/>
        <p:txBody>
          <a:bodyPr/>
          <a:lstStyle/>
          <a:p>
            <a:pPr eaLnBrk="1" hangingPunct="1"/>
            <a:r>
              <a:rPr lang="en-US" sz="4000" b="1"/>
              <a:t>MiniSplit Advantages for Attic</a:t>
            </a:r>
          </a:p>
        </p:txBody>
      </p:sp>
      <p:sp>
        <p:nvSpPr>
          <p:cNvPr id="493570" name="Rectangle 3"/>
          <p:cNvSpPr>
            <a:spLocks noGrp="1" noChangeArrowheads="1"/>
          </p:cNvSpPr>
          <p:nvPr>
            <p:ph type="body" idx="1"/>
          </p:nvPr>
        </p:nvSpPr>
        <p:spPr/>
        <p:txBody>
          <a:bodyPr/>
          <a:lstStyle/>
          <a:p>
            <a:pPr eaLnBrk="1" hangingPunct="1"/>
            <a:endParaRPr lang="en-US" sz="1000"/>
          </a:p>
          <a:p>
            <a:pPr eaLnBrk="1" hangingPunct="1"/>
            <a:r>
              <a:rPr lang="en-US" sz="2800"/>
              <a:t>Since there are no ducts, the attic does not need to be unvented</a:t>
            </a:r>
          </a:p>
          <a:p>
            <a:pPr eaLnBrk="1" hangingPunct="1"/>
            <a:r>
              <a:rPr lang="en-US" sz="2800"/>
              <a:t>The easy way to insulate on the floor is fine, as is the radiant barrier just below the rafters.  </a:t>
            </a:r>
          </a:p>
          <a:p>
            <a:pPr eaLnBrk="1" hangingPunct="1"/>
            <a:r>
              <a:rPr lang="en-US" sz="2800"/>
              <a:t>This technology is much cheaper than all other alternatives and it does not create moisture problems.</a:t>
            </a:r>
          </a:p>
          <a:p>
            <a:pPr eaLnBrk="1" hangingPunct="1"/>
            <a:r>
              <a:rPr lang="en-US" sz="2800"/>
              <a:t>And, this HVAC solution makes insulating the attic much, much cheaper and effective.</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2"/>
          <p:cNvSpPr>
            <a:spLocks noGrp="1" noChangeArrowheads="1"/>
          </p:cNvSpPr>
          <p:nvPr>
            <p:ph type="title"/>
          </p:nvPr>
        </p:nvSpPr>
        <p:spPr/>
        <p:txBody>
          <a:bodyPr/>
          <a:lstStyle/>
          <a:p>
            <a:pPr marL="838200" indent="-838200" eaLnBrk="1" hangingPunct="1"/>
            <a:r>
              <a:rPr lang="en-US" sz="4000" b="1"/>
              <a:t>Underwear for Buildings</a:t>
            </a:r>
          </a:p>
        </p:txBody>
      </p:sp>
      <p:sp>
        <p:nvSpPr>
          <p:cNvPr id="495618" name="Rectangle 3"/>
          <p:cNvSpPr>
            <a:spLocks noGrp="1" noChangeArrowheads="1"/>
          </p:cNvSpPr>
          <p:nvPr>
            <p:ph type="body" idx="1"/>
          </p:nvPr>
        </p:nvSpPr>
        <p:spPr/>
        <p:txBody>
          <a:bodyPr/>
          <a:lstStyle/>
          <a:p>
            <a:pPr eaLnBrk="1" hangingPunct="1">
              <a:lnSpc>
                <a:spcPct val="90000"/>
              </a:lnSpc>
              <a:spcBef>
                <a:spcPct val="50000"/>
              </a:spcBef>
            </a:pPr>
            <a:endParaRPr lang="en-US" sz="1000"/>
          </a:p>
          <a:p>
            <a:pPr eaLnBrk="1" hangingPunct="1">
              <a:lnSpc>
                <a:spcPct val="90000"/>
              </a:lnSpc>
              <a:spcBef>
                <a:spcPct val="50000"/>
              </a:spcBef>
            </a:pPr>
            <a:r>
              <a:rPr lang="en-US" sz="2800"/>
              <a:t>Just like a tree, moisture naturally flows from the bottom and sides of the building up into the attic.  </a:t>
            </a:r>
          </a:p>
          <a:p>
            <a:pPr eaLnBrk="1" hangingPunct="1">
              <a:lnSpc>
                <a:spcPct val="90000"/>
              </a:lnSpc>
              <a:spcBef>
                <a:spcPct val="50000"/>
              </a:spcBef>
            </a:pPr>
            <a:r>
              <a:rPr lang="en-US" sz="2800"/>
              <a:t>If a building’s shell impedes flows from the bottom and sides, and encourages moisture flows up, the building will tend to dry.</a:t>
            </a:r>
          </a:p>
          <a:p>
            <a:pPr eaLnBrk="1" hangingPunct="1">
              <a:lnSpc>
                <a:spcPct val="90000"/>
              </a:lnSpc>
              <a:spcBef>
                <a:spcPct val="50000"/>
              </a:spcBef>
            </a:pPr>
            <a:r>
              <a:rPr lang="en-US" sz="2800"/>
              <a:t>However, this effect IS NOT SIGNIFICANT IN A MODESTLY LEAKY BUILDING.</a:t>
            </a:r>
          </a:p>
          <a:p>
            <a:pPr eaLnBrk="1" hangingPunct="1">
              <a:lnSpc>
                <a:spcPct val="90000"/>
              </a:lnSpc>
              <a:spcBef>
                <a:spcPct val="50000"/>
              </a:spcBef>
            </a:pPr>
            <a:r>
              <a:rPr lang="en-US"/>
              <a:t>Tyvek™ </a:t>
            </a:r>
            <a:r>
              <a:rPr lang="en-US" sz="2800"/>
              <a:t>is not the right housewrap for this.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2"/>
          <p:cNvSpPr>
            <a:spLocks noGrp="1" noChangeArrowheads="1"/>
          </p:cNvSpPr>
          <p:nvPr>
            <p:ph type="title"/>
          </p:nvPr>
        </p:nvSpPr>
        <p:spPr>
          <a:xfrm>
            <a:off x="457200" y="304800"/>
            <a:ext cx="8229600" cy="1143000"/>
          </a:xfrm>
        </p:spPr>
        <p:txBody>
          <a:bodyPr/>
          <a:lstStyle/>
          <a:p>
            <a:pPr eaLnBrk="1" hangingPunct="1"/>
            <a:r>
              <a:rPr lang="en-US" sz="4000" b="1"/>
              <a:t>Underwear for Buildings</a:t>
            </a:r>
          </a:p>
        </p:txBody>
      </p:sp>
      <p:sp>
        <p:nvSpPr>
          <p:cNvPr id="497666" name="Rectangle 3"/>
          <p:cNvSpPr>
            <a:spLocks noGrp="1" noChangeArrowheads="1"/>
          </p:cNvSpPr>
          <p:nvPr>
            <p:ph type="body" idx="1"/>
          </p:nvPr>
        </p:nvSpPr>
        <p:spPr/>
        <p:txBody>
          <a:bodyPr/>
          <a:lstStyle/>
          <a:p>
            <a:pPr eaLnBrk="1" hangingPunct="1"/>
            <a:endParaRPr lang="en-US" sz="1600"/>
          </a:p>
          <a:p>
            <a:pPr eaLnBrk="1" hangingPunct="1"/>
            <a:r>
              <a:rPr lang="en-US" sz="2800"/>
              <a:t>Although we may not get net drying of the building sufficient to significantly lower the air’s RH, we may affect the dryness of the building shell in a very positive way… thereby increasing the R-value of those components.</a:t>
            </a:r>
          </a:p>
          <a:p>
            <a:pPr eaLnBrk="1" hangingPunct="1">
              <a:spcBef>
                <a:spcPct val="70000"/>
              </a:spcBef>
            </a:pPr>
            <a:r>
              <a:rPr lang="en-US" sz="2800"/>
              <a:t>Evidence from Greece suggests that we may be putting vapor barriers on the outside of our buildings soon.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2"/>
          <p:cNvSpPr>
            <a:spLocks noGrp="1" noChangeArrowheads="1"/>
          </p:cNvSpPr>
          <p:nvPr>
            <p:ph type="title"/>
          </p:nvPr>
        </p:nvSpPr>
        <p:spPr>
          <a:xfrm>
            <a:off x="457200" y="304800"/>
            <a:ext cx="8229600" cy="1143000"/>
          </a:xfrm>
        </p:spPr>
        <p:txBody>
          <a:bodyPr/>
          <a:lstStyle/>
          <a:p>
            <a:pPr eaLnBrk="1" hangingPunct="1"/>
            <a:r>
              <a:rPr lang="en-US" sz="4000" b="1"/>
              <a:t>Underwear for Buildings</a:t>
            </a:r>
          </a:p>
        </p:txBody>
      </p:sp>
      <p:sp>
        <p:nvSpPr>
          <p:cNvPr id="499714" name="Rectangle 3"/>
          <p:cNvSpPr>
            <a:spLocks noGrp="1" noChangeArrowheads="1"/>
          </p:cNvSpPr>
          <p:nvPr>
            <p:ph type="body" idx="1"/>
          </p:nvPr>
        </p:nvSpPr>
        <p:spPr/>
        <p:txBody>
          <a:bodyPr/>
          <a:lstStyle/>
          <a:p>
            <a:pPr eaLnBrk="1" hangingPunct="1"/>
            <a:endParaRPr lang="en-US" sz="1400"/>
          </a:p>
          <a:p>
            <a:pPr eaLnBrk="1" hangingPunct="1">
              <a:spcBef>
                <a:spcPct val="50000"/>
              </a:spcBef>
            </a:pPr>
            <a:r>
              <a:rPr lang="en-US" sz="2800"/>
              <a:t>The crawl space system already described is highly compatible.  </a:t>
            </a:r>
          </a:p>
          <a:p>
            <a:pPr eaLnBrk="1" hangingPunct="1">
              <a:spcBef>
                <a:spcPct val="50000"/>
              </a:spcBef>
            </a:pPr>
            <a:r>
              <a:rPr lang="en-US" sz="2800"/>
              <a:t>The attic solution is also highly compatible.</a:t>
            </a:r>
          </a:p>
          <a:p>
            <a:pPr eaLnBrk="1" hangingPunct="1">
              <a:spcBef>
                <a:spcPct val="50000"/>
              </a:spcBef>
            </a:pPr>
            <a:r>
              <a:rPr lang="en-US" sz="2800"/>
              <a:t>Abandoning the use of a bathroom exhaust fan would help.</a:t>
            </a:r>
          </a:p>
          <a:p>
            <a:pPr eaLnBrk="1" hangingPunct="1">
              <a:spcBef>
                <a:spcPct val="50000"/>
              </a:spcBef>
            </a:pPr>
            <a:r>
              <a:rPr lang="en-US" sz="2800"/>
              <a:t>But that might require a Heat Pump Water Heater.</a:t>
            </a:r>
          </a:p>
          <a:p>
            <a:pPr eaLnBrk="1" hangingPunct="1"/>
            <a:endParaRPr lang="en-US" sz="28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2"/>
          <p:cNvSpPr>
            <a:spLocks noGrp="1" noChangeArrowheads="1"/>
          </p:cNvSpPr>
          <p:nvPr>
            <p:ph type="title"/>
          </p:nvPr>
        </p:nvSpPr>
        <p:spPr>
          <a:xfrm>
            <a:off x="457200" y="304800"/>
            <a:ext cx="8229600" cy="1143000"/>
          </a:xfrm>
        </p:spPr>
        <p:txBody>
          <a:bodyPr/>
          <a:lstStyle/>
          <a:p>
            <a:pPr eaLnBrk="1" hangingPunct="1"/>
            <a:br>
              <a:rPr lang="en-US" sz="2000" b="1"/>
            </a:br>
            <a:r>
              <a:rPr lang="en-US" sz="4000" b="1"/>
              <a:t>How to Avoid the Energy Flow within LA Buildings Which Generates the Highest Cost?</a:t>
            </a:r>
          </a:p>
        </p:txBody>
      </p:sp>
      <p:sp>
        <p:nvSpPr>
          <p:cNvPr id="501762" name="Rectangle 3"/>
          <p:cNvSpPr>
            <a:spLocks noGrp="1" noChangeArrowheads="1"/>
          </p:cNvSpPr>
          <p:nvPr>
            <p:ph type="body" idx="1"/>
          </p:nvPr>
        </p:nvSpPr>
        <p:spPr/>
        <p:txBody>
          <a:bodyPr/>
          <a:lstStyle/>
          <a:p>
            <a:pPr eaLnBrk="1" hangingPunct="1">
              <a:lnSpc>
                <a:spcPct val="90000"/>
              </a:lnSpc>
            </a:pPr>
            <a:endParaRPr lang="en-US" sz="3600"/>
          </a:p>
          <a:p>
            <a:pPr eaLnBrk="1" hangingPunct="1">
              <a:lnSpc>
                <a:spcPct val="90000"/>
              </a:lnSpc>
              <a:spcBef>
                <a:spcPct val="40000"/>
              </a:spcBef>
            </a:pPr>
            <a:r>
              <a:rPr lang="en-US" sz="2800"/>
              <a:t>You probably guessed it by now.  It is moisture.</a:t>
            </a:r>
          </a:p>
          <a:p>
            <a:pPr eaLnBrk="1" hangingPunct="1">
              <a:lnSpc>
                <a:spcPct val="90000"/>
              </a:lnSpc>
              <a:spcBef>
                <a:spcPct val="40000"/>
              </a:spcBef>
            </a:pPr>
            <a:r>
              <a:rPr lang="en-US" sz="2800"/>
              <a:t>Most of the previous discussions deal with moisture problems.</a:t>
            </a:r>
          </a:p>
          <a:p>
            <a:pPr eaLnBrk="1" hangingPunct="1">
              <a:lnSpc>
                <a:spcPct val="90000"/>
              </a:lnSpc>
              <a:spcBef>
                <a:spcPct val="40000"/>
              </a:spcBef>
            </a:pPr>
            <a:r>
              <a:rPr lang="en-US" sz="2800"/>
              <a:t>It will take a well-orchestrated approach.</a:t>
            </a:r>
          </a:p>
          <a:p>
            <a:pPr eaLnBrk="1" hangingPunct="1">
              <a:lnSpc>
                <a:spcPct val="90000"/>
              </a:lnSpc>
              <a:spcBef>
                <a:spcPct val="40000"/>
              </a:spcBef>
            </a:pPr>
            <a:r>
              <a:rPr lang="en-US" sz="2800"/>
              <a:t>Even a refrigerator and clothes drier can contribute to the solution.</a:t>
            </a:r>
          </a:p>
          <a:p>
            <a:pPr eaLnBrk="1" hangingPunct="1">
              <a:lnSpc>
                <a:spcPct val="90000"/>
              </a:lnSpc>
              <a:spcBef>
                <a:spcPct val="40000"/>
              </a:spcBef>
            </a:pPr>
            <a:r>
              <a:rPr lang="en-US" sz="2800"/>
              <a:t>We will need experiments &amp; calculations.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304800"/>
            <a:ext cx="8229600" cy="1143000"/>
          </a:xfrm>
        </p:spPr>
        <p:txBody>
          <a:bodyPr/>
          <a:lstStyle/>
          <a:p>
            <a:pPr eaLnBrk="1" hangingPunct="1"/>
            <a:r>
              <a:rPr lang="en-US" sz="4000" b="1"/>
              <a:t>57% savings is WIMPY!</a:t>
            </a:r>
          </a:p>
        </p:txBody>
      </p:sp>
      <p:sp>
        <p:nvSpPr>
          <p:cNvPr id="41986" name="Rectangle 3"/>
          <p:cNvSpPr>
            <a:spLocks noGrp="1" noChangeArrowheads="1"/>
          </p:cNvSpPr>
          <p:nvPr>
            <p:ph type="body" idx="1"/>
          </p:nvPr>
        </p:nvSpPr>
        <p:spPr/>
        <p:txBody>
          <a:bodyPr/>
          <a:lstStyle/>
          <a:p>
            <a:pPr eaLnBrk="1" hangingPunct="1">
              <a:lnSpc>
                <a:spcPct val="90000"/>
              </a:lnSpc>
              <a:spcBef>
                <a:spcPct val="50000"/>
              </a:spcBef>
            </a:pPr>
            <a:r>
              <a:rPr lang="en-US" sz="2800"/>
              <a:t>The previous graph came from the Florida Solar Energy Center, one of the top building science institutions in the US.  </a:t>
            </a:r>
          </a:p>
          <a:p>
            <a:pPr eaLnBrk="1" hangingPunct="1">
              <a:lnSpc>
                <a:spcPct val="90000"/>
              </a:lnSpc>
              <a:spcBef>
                <a:spcPct val="50000"/>
              </a:spcBef>
            </a:pPr>
            <a:r>
              <a:rPr lang="en-US" sz="2800"/>
              <a:t>Their software, like all others, is seriously hampered:  it only models EEMs and cannot consider EC principles described in the 2nd part of this talk. </a:t>
            </a:r>
          </a:p>
          <a:p>
            <a:pPr eaLnBrk="1" hangingPunct="1">
              <a:lnSpc>
                <a:spcPct val="90000"/>
              </a:lnSpc>
              <a:spcBef>
                <a:spcPct val="50000"/>
              </a:spcBef>
            </a:pPr>
            <a:r>
              <a:rPr lang="en-US" sz="2800"/>
              <a:t>When more and richer ECM choices are available, much more cost-effective EC will be purchased.</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2"/>
          <p:cNvSpPr>
            <a:spLocks noGrp="1" noChangeArrowheads="1"/>
          </p:cNvSpPr>
          <p:nvPr>
            <p:ph type="title"/>
          </p:nvPr>
        </p:nvSpPr>
        <p:spPr>
          <a:xfrm>
            <a:off x="457200" y="304800"/>
            <a:ext cx="8229600" cy="1143000"/>
          </a:xfrm>
        </p:spPr>
        <p:txBody>
          <a:bodyPr/>
          <a:lstStyle/>
          <a:p>
            <a:pPr eaLnBrk="1" hangingPunct="1"/>
            <a:br>
              <a:rPr lang="en-US" sz="2000" b="1"/>
            </a:br>
            <a:r>
              <a:rPr lang="en-US" sz="4000" b="1"/>
              <a:t>How Can Engineers Stop the Energy Flow That Will Cost LA the Most in the Long Term?</a:t>
            </a:r>
          </a:p>
        </p:txBody>
      </p:sp>
      <p:sp>
        <p:nvSpPr>
          <p:cNvPr id="503810" name="Rectangle 3"/>
          <p:cNvSpPr>
            <a:spLocks noGrp="1" noChangeArrowheads="1"/>
          </p:cNvSpPr>
          <p:nvPr>
            <p:ph type="body" idx="1"/>
          </p:nvPr>
        </p:nvSpPr>
        <p:spPr/>
        <p:txBody>
          <a:bodyPr/>
          <a:lstStyle/>
          <a:p>
            <a:pPr eaLnBrk="1" hangingPunct="1">
              <a:spcBef>
                <a:spcPct val="70000"/>
              </a:spcBef>
            </a:pPr>
            <a:endParaRPr lang="en-US" sz="4400"/>
          </a:p>
          <a:p>
            <a:pPr eaLnBrk="1" hangingPunct="1">
              <a:spcBef>
                <a:spcPct val="70000"/>
              </a:spcBef>
            </a:pPr>
            <a:r>
              <a:rPr lang="en-US" sz="2800"/>
              <a:t>I believe that the use of fossil fuel is the problem.  This will lead to inundation of our land.</a:t>
            </a:r>
          </a:p>
          <a:p>
            <a:pPr eaLnBrk="1" hangingPunct="1">
              <a:spcBef>
                <a:spcPct val="70000"/>
              </a:spcBef>
            </a:pPr>
            <a:r>
              <a:rPr lang="en-US" sz="2800"/>
              <a:t>If most buildings are retrofit with </a:t>
            </a:r>
            <a:r>
              <a:rPr lang="en-US" sz="2800" b="1" i="1"/>
              <a:t>complete EC</a:t>
            </a:r>
            <a:r>
              <a:rPr lang="en-US" sz="2800"/>
              <a:t> which includes a minimal PV system and battery backup sufficient for 24 hours, </a:t>
            </a:r>
            <a:r>
              <a:rPr lang="en-US" sz="2800" b="1"/>
              <a:t>we can get this done</a:t>
            </a:r>
            <a:r>
              <a:rPr lang="en-US" sz="2800"/>
              <a:t>!</a:t>
            </a:r>
          </a:p>
          <a:p>
            <a:pPr eaLnBrk="1" hangingPunct="1">
              <a:spcBef>
                <a:spcPct val="70000"/>
              </a:spcBef>
            </a:pPr>
            <a:endParaRPr lang="en-US" sz="28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body" idx="1"/>
          </p:nvPr>
        </p:nvSpPr>
        <p:spPr>
          <a:xfrm>
            <a:off x="457200" y="381000"/>
            <a:ext cx="8229600" cy="5745163"/>
          </a:xfrm>
        </p:spPr>
        <p:txBody>
          <a:bodyPr/>
          <a:lstStyle/>
          <a:p>
            <a:pPr eaLnBrk="1" hangingPunct="1">
              <a:lnSpc>
                <a:spcPct val="90000"/>
              </a:lnSpc>
              <a:spcAft>
                <a:spcPct val="50000"/>
              </a:spcAft>
            </a:pPr>
            <a:r>
              <a:rPr lang="en-US" b="1"/>
              <a:t>Once Energy Conservation (EC) in Buildings is redefined in market-based terms, it can overcome industry obstacles and solve "The Energy Problem." </a:t>
            </a:r>
          </a:p>
          <a:p>
            <a:pPr eaLnBrk="1" hangingPunct="1">
              <a:lnSpc>
                <a:spcPct val="90000"/>
              </a:lnSpc>
              <a:spcAft>
                <a:spcPct val="50000"/>
              </a:spcAft>
            </a:pPr>
            <a:r>
              <a:rPr lang="en-US" b="1"/>
              <a:t>"First Principles" proposes a set of science and engineering fundamentals for EC and tells us why we’re hot.</a:t>
            </a:r>
          </a:p>
          <a:p>
            <a:pPr eaLnBrk="1" hangingPunct="1">
              <a:lnSpc>
                <a:spcPct val="90000"/>
              </a:lnSpc>
              <a:spcAft>
                <a:spcPct val="50000"/>
              </a:spcAft>
            </a:pPr>
            <a:r>
              <a:rPr lang="en-US" b="1"/>
              <a:t>Applying EC principles to important and challenging real-world building problems. Fun &amp; Lucrative!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Rectangle 2"/>
          <p:cNvSpPr>
            <a:spLocks noGrp="1" noChangeArrowheads="1"/>
          </p:cNvSpPr>
          <p:nvPr>
            <p:ph type="title" idx="4294967295"/>
          </p:nvPr>
        </p:nvSpPr>
        <p:spPr/>
        <p:txBody>
          <a:bodyPr/>
          <a:lstStyle/>
          <a:p>
            <a:pPr eaLnBrk="1" hangingPunct="1"/>
            <a:r>
              <a:rPr lang="en-US" sz="4000" b="1"/>
              <a:t>Myron Katz, PhD</a:t>
            </a:r>
          </a:p>
        </p:txBody>
      </p:sp>
      <p:sp>
        <p:nvSpPr>
          <p:cNvPr id="507906" name="Rectangle 3"/>
          <p:cNvSpPr>
            <a:spLocks noGrp="1" noChangeArrowheads="1"/>
          </p:cNvSpPr>
          <p:nvPr>
            <p:ph type="body" idx="4294967295"/>
          </p:nvPr>
        </p:nvSpPr>
        <p:spPr/>
        <p:txBody>
          <a:bodyPr/>
          <a:lstStyle/>
          <a:p>
            <a:pPr algn="ctr" eaLnBrk="1" hangingPunct="1">
              <a:buFontTx/>
              <a:buNone/>
            </a:pPr>
            <a:r>
              <a:rPr lang="en-US" b="1"/>
              <a:t>Energy Conservation and Moisture Consulting</a:t>
            </a:r>
          </a:p>
          <a:p>
            <a:pPr algn="ctr" eaLnBrk="1" hangingPunct="1">
              <a:buFontTx/>
              <a:buNone/>
            </a:pPr>
            <a:endParaRPr lang="en-US" b="1"/>
          </a:p>
          <a:p>
            <a:pPr algn="ctr" eaLnBrk="1" hangingPunct="1">
              <a:buFontTx/>
              <a:buNone/>
            </a:pPr>
            <a:r>
              <a:rPr lang="en-US" b="1"/>
              <a:t>Building Science Innovators, LLC</a:t>
            </a:r>
          </a:p>
          <a:p>
            <a:pPr algn="ctr" eaLnBrk="1" hangingPunct="1">
              <a:buFontTx/>
              <a:buNone/>
            </a:pPr>
            <a:r>
              <a:rPr lang="en-US" b="1"/>
              <a:t>302 Walnut St</a:t>
            </a:r>
          </a:p>
          <a:p>
            <a:pPr algn="ctr" eaLnBrk="1" hangingPunct="1">
              <a:buFontTx/>
              <a:buNone/>
            </a:pPr>
            <a:r>
              <a:rPr lang="en-US" b="1"/>
              <a:t>New Orleans, La 70118</a:t>
            </a:r>
          </a:p>
          <a:p>
            <a:pPr algn="ctr" eaLnBrk="1" hangingPunct="1">
              <a:buFontTx/>
              <a:buNone/>
            </a:pPr>
            <a:r>
              <a:rPr lang="en-US" b="1"/>
              <a:t>Myron.Katz@EnergyRater.com</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2"/>
          <p:cNvSpPr>
            <a:spLocks noGrp="1" noChangeArrowheads="1"/>
          </p:cNvSpPr>
          <p:nvPr>
            <p:ph type="title"/>
          </p:nvPr>
        </p:nvSpPr>
        <p:spPr/>
        <p:txBody>
          <a:bodyPr/>
          <a:lstStyle/>
          <a:p>
            <a:pPr eaLnBrk="1" hangingPunct="1"/>
            <a:r>
              <a:rPr lang="en-US" sz="4000" b="1"/>
              <a:t>References</a:t>
            </a:r>
          </a:p>
        </p:txBody>
      </p:sp>
      <p:sp>
        <p:nvSpPr>
          <p:cNvPr id="509954" name="Rectangle 3"/>
          <p:cNvSpPr>
            <a:spLocks noGrp="1" noChangeArrowheads="1"/>
          </p:cNvSpPr>
          <p:nvPr>
            <p:ph type="body" idx="1"/>
          </p:nvPr>
        </p:nvSpPr>
        <p:spPr/>
        <p:txBody>
          <a:bodyPr/>
          <a:lstStyle/>
          <a:p>
            <a:pPr eaLnBrk="1" hangingPunct="1">
              <a:lnSpc>
                <a:spcPct val="90000"/>
              </a:lnSpc>
            </a:pPr>
            <a:r>
              <a:rPr lang="en-US" sz="2000"/>
              <a:t>Fairey, P &amp; Veiera, R, Energy Efficiency Cost-Effectiveness Tests of Residential Code Update Process, FSEC-CR-1794-09, February 27, 2009 </a:t>
            </a:r>
          </a:p>
          <a:p>
            <a:pPr eaLnBrk="1" hangingPunct="1">
              <a:lnSpc>
                <a:spcPct val="90000"/>
              </a:lnSpc>
            </a:pPr>
            <a:r>
              <a:rPr lang="en-US" sz="2000">
                <a:hlinkClick r:id="rId3"/>
              </a:rPr>
              <a:t>http://buildingsdatabook.eren.doe.gov/TableView.aspx?table=2.1.5</a:t>
            </a:r>
            <a:endParaRPr lang="en-US" sz="2000"/>
          </a:p>
          <a:p>
            <a:pPr eaLnBrk="1" hangingPunct="1">
              <a:lnSpc>
                <a:spcPct val="90000"/>
              </a:lnSpc>
            </a:pPr>
            <a:r>
              <a:rPr lang="en-US" sz="2000">
                <a:hlinkClick r:id="rId4"/>
              </a:rPr>
              <a:t>http://en.wikipedia.org/wiki/Convection</a:t>
            </a:r>
            <a:endParaRPr lang="en-US" sz="2000"/>
          </a:p>
          <a:p>
            <a:pPr eaLnBrk="1" hangingPunct="1">
              <a:lnSpc>
                <a:spcPct val="90000"/>
              </a:lnSpc>
            </a:pPr>
            <a:r>
              <a:rPr lang="en-US" sz="2000"/>
              <a:t>http://cbe255.che.wisc.edu/diffusion.pdf</a:t>
            </a:r>
          </a:p>
          <a:p>
            <a:pPr eaLnBrk="1" hangingPunct="1">
              <a:lnSpc>
                <a:spcPct val="90000"/>
              </a:lnSpc>
            </a:pPr>
            <a:r>
              <a:rPr lang="en-US" sz="2000">
                <a:hlinkClick r:id="rId5"/>
              </a:rPr>
              <a:t>www.evercleangreen.com/biggestenergywaste.html</a:t>
            </a:r>
            <a:endParaRPr lang="en-US" sz="2000"/>
          </a:p>
          <a:p>
            <a:pPr eaLnBrk="1" hangingPunct="1">
              <a:lnSpc>
                <a:spcPct val="90000"/>
              </a:lnSpc>
            </a:pPr>
            <a:r>
              <a:rPr lang="en-US" sz="2000"/>
              <a:t>Membranes Improve Insulation Efficiency, Chris Bullock, 1985.</a:t>
            </a:r>
          </a:p>
          <a:p>
            <a:pPr eaLnBrk="1" hangingPunct="1">
              <a:lnSpc>
                <a:spcPct val="90000"/>
              </a:lnSpc>
            </a:pPr>
            <a:r>
              <a:rPr lang="en-US" sz="2000">
                <a:hlinkClick r:id="rId6"/>
              </a:rPr>
              <a:t>http://nfrc.org/</a:t>
            </a:r>
            <a:endParaRPr lang="en-US" sz="2000"/>
          </a:p>
          <a:p>
            <a:pPr eaLnBrk="1" hangingPunct="1">
              <a:lnSpc>
                <a:spcPct val="90000"/>
              </a:lnSpc>
            </a:pPr>
            <a:r>
              <a:rPr lang="en-US" sz="2000"/>
              <a:t>Ye, Z and Wells, CM and Carrington, CG and Hewitt, NJ (2006) Thermal conductivity of wool and wool-hemp insulation. </a:t>
            </a:r>
            <a:r>
              <a:rPr lang="en-US" sz="2000" b="1"/>
              <a:t>International Journal of Energy Research</a:t>
            </a:r>
            <a:r>
              <a:rPr lang="en-US" sz="2000"/>
              <a:t> , 30 (1) 37 - 49. </a:t>
            </a:r>
            <a:r>
              <a:rPr lang="en-US" sz="2000">
                <a:hlinkClick r:id="rId7"/>
              </a:rPr>
              <a:t>10.1002/er.1123</a:t>
            </a:r>
            <a:r>
              <a:rPr lang="en-US" sz="2000"/>
              <a:t> </a:t>
            </a:r>
          </a:p>
          <a:p>
            <a:pPr eaLnBrk="1" hangingPunct="1">
              <a:lnSpc>
                <a:spcPct val="90000"/>
              </a:lnSpc>
            </a:pPr>
            <a:endParaRPr lang="en-US" sz="2000"/>
          </a:p>
          <a:p>
            <a:pPr eaLnBrk="1" hangingPunct="1">
              <a:lnSpc>
                <a:spcPct val="90000"/>
              </a:lnSpc>
            </a:pPr>
            <a:endParaRPr lang="en-US" sz="20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ChangeArrowheads="1"/>
          </p:cNvSpPr>
          <p:nvPr>
            <p:ph type="title"/>
          </p:nvPr>
        </p:nvSpPr>
        <p:spPr/>
        <p:txBody>
          <a:bodyPr/>
          <a:lstStyle/>
          <a:p>
            <a:pPr eaLnBrk="1" hangingPunct="1"/>
            <a:endParaRPr lang="en-US"/>
          </a:p>
        </p:txBody>
      </p:sp>
      <p:sp>
        <p:nvSpPr>
          <p:cNvPr id="512002" name="Rectangle 3"/>
          <p:cNvSpPr>
            <a:spLocks noGrp="1" noChangeArrowheads="1"/>
          </p:cNvSpPr>
          <p:nvPr>
            <p:ph type="body" idx="1"/>
          </p:nvPr>
        </p:nvSpPr>
        <p:spPr/>
        <p:txBody>
          <a:bodyPr/>
          <a:lstStyle/>
          <a:p>
            <a:pPr eaLnBrk="1" hangingPunct="1"/>
            <a:r>
              <a:rPr lang="en-US" sz="2000"/>
              <a:t>”Greening The Building And The Bottom Line, Increasing Productivity Through Energy-Efficient Design“  Joseph J. Romm, U.S. Department Of Energy </a:t>
            </a:r>
            <a:r>
              <a:rPr lang="en-US" sz="2000" i="1"/>
              <a:t>And </a:t>
            </a:r>
            <a:r>
              <a:rPr lang="en-US" sz="2000"/>
              <a:t>William D. Browning,  Rocky Mountain Institute 1994. </a:t>
            </a:r>
            <a:r>
              <a:rPr lang="en-US" sz="2000">
                <a:hlinkClick r:id="rId3" tooltip="blocked::http://www.rmi.org/Knowledge-Center/Library/D94-27_GreeningBuildingBottomLine"/>
              </a:rPr>
              <a:t>http://www.rmi.org/Knowledge-Center/Library/D94-27_GreeningBuildingBottomLine</a:t>
            </a:r>
            <a:endParaRPr lang="en-US" sz="2000"/>
          </a:p>
          <a:p>
            <a:r>
              <a:rPr lang="en-US" sz="2000">
                <a:hlinkClick r:id="rId4"/>
              </a:rPr>
              <a:t>http://www.inive.org/members_area/medias/pdf/Inive/PalencAIVC2007/Volume1/PalencAIVC2007_039.pdf</a:t>
            </a:r>
            <a:endParaRPr lang="en-US" sz="2000"/>
          </a:p>
          <a:p>
            <a:r>
              <a:rPr lang="en-US" sz="2000">
                <a:hlinkClick r:id="rId5"/>
              </a:rPr>
              <a:t>http://www.roymech.co.uk/Related/Thermos/Thermos_insulation.html</a:t>
            </a:r>
            <a:endParaRPr lang="en-US" sz="2000"/>
          </a:p>
          <a:p>
            <a:r>
              <a:rPr lang="fr-FR" sz="2000"/>
              <a:t>http://health.howstuffworks.com/skin-care/information/anatomy/how-sweat-works2.htm</a:t>
            </a:r>
            <a:endParaRPr 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a:xfrm>
            <a:off x="457200" y="609600"/>
            <a:ext cx="8229600" cy="5516563"/>
          </a:xfrm>
        </p:spPr>
        <p:txBody>
          <a:bodyPr/>
          <a:lstStyle/>
          <a:p>
            <a:pPr algn="ctr" eaLnBrk="1" hangingPunct="1">
              <a:lnSpc>
                <a:spcPct val="90000"/>
              </a:lnSpc>
              <a:buFontTx/>
              <a:buNone/>
            </a:pPr>
            <a:r>
              <a:rPr lang="en-US" sz="4000" b="1"/>
              <a:t>The Energy Problem </a:t>
            </a:r>
          </a:p>
          <a:p>
            <a:pPr algn="ctr" eaLnBrk="1" hangingPunct="1">
              <a:lnSpc>
                <a:spcPct val="90000"/>
              </a:lnSpc>
              <a:buFontTx/>
              <a:buNone/>
            </a:pPr>
            <a:r>
              <a:rPr lang="en-US" sz="4000" b="1"/>
              <a:t>&amp; </a:t>
            </a:r>
          </a:p>
          <a:p>
            <a:pPr algn="ctr" eaLnBrk="1" hangingPunct="1">
              <a:lnSpc>
                <a:spcPct val="90000"/>
              </a:lnSpc>
              <a:buFontTx/>
              <a:buNone/>
            </a:pPr>
            <a:r>
              <a:rPr lang="en-US" sz="4000" b="1"/>
              <a:t>Solution</a:t>
            </a:r>
          </a:p>
          <a:p>
            <a:pPr algn="ctr" eaLnBrk="1" hangingPunct="1">
              <a:lnSpc>
                <a:spcPct val="90000"/>
              </a:lnSpc>
              <a:buFontTx/>
              <a:buNone/>
            </a:pPr>
            <a:r>
              <a:rPr lang="en-US" sz="4000" b="1"/>
              <a:t>in one Sentence: </a:t>
            </a:r>
          </a:p>
          <a:p>
            <a:pPr algn="ctr" eaLnBrk="1" hangingPunct="1">
              <a:lnSpc>
                <a:spcPct val="90000"/>
              </a:lnSpc>
              <a:buFontTx/>
              <a:buNone/>
            </a:pPr>
            <a:endParaRPr lang="en-US" sz="4000" b="1"/>
          </a:p>
          <a:p>
            <a:pPr algn="ctr" eaLnBrk="1" hangingPunct="1">
              <a:lnSpc>
                <a:spcPct val="90000"/>
              </a:lnSpc>
              <a:buFontTx/>
              <a:buNone/>
            </a:pPr>
            <a:r>
              <a:rPr lang="en-US" sz="4000" b="1"/>
              <a:t>Incomplete Energy Conservation causes extensive and economically unjustified harm.</a:t>
            </a:r>
          </a:p>
          <a:p>
            <a:pPr eaLnBrk="1" hangingPunct="1">
              <a:lnSpc>
                <a:spcPct val="90000"/>
              </a:lnSpc>
            </a:pPr>
            <a:endParaRPr lang="en-US" sz="4000" b="1"/>
          </a:p>
          <a:p>
            <a:pPr eaLnBrk="1" hangingPunct="1">
              <a:lnSpc>
                <a:spcPct val="90000"/>
              </a:lnSpc>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4000" b="1"/>
              <a:t>The Energy Problem </a:t>
            </a:r>
          </a:p>
        </p:txBody>
      </p:sp>
      <p:sp>
        <p:nvSpPr>
          <p:cNvPr id="46082" name="Rectangle 3"/>
          <p:cNvSpPr>
            <a:spLocks noGrp="1" noChangeArrowheads="1"/>
          </p:cNvSpPr>
          <p:nvPr>
            <p:ph type="body" idx="1"/>
          </p:nvPr>
        </p:nvSpPr>
        <p:spPr/>
        <p:txBody>
          <a:bodyPr/>
          <a:lstStyle/>
          <a:p>
            <a:pPr eaLnBrk="1" hangingPunct="1">
              <a:lnSpc>
                <a:spcPct val="90000"/>
              </a:lnSpc>
              <a:spcBef>
                <a:spcPct val="70000"/>
              </a:spcBef>
              <a:buFontTx/>
              <a:buNone/>
            </a:pPr>
            <a:endParaRPr lang="en-US" sz="1000"/>
          </a:p>
          <a:p>
            <a:pPr eaLnBrk="1" hangingPunct="1">
              <a:lnSpc>
                <a:spcPct val="90000"/>
              </a:lnSpc>
              <a:spcBef>
                <a:spcPct val="70000"/>
              </a:spcBef>
              <a:spcAft>
                <a:spcPct val="35000"/>
              </a:spcAft>
            </a:pPr>
            <a:r>
              <a:rPr lang="en-US" sz="2800"/>
              <a:t>We’re uncomfortable and less productive</a:t>
            </a:r>
          </a:p>
          <a:p>
            <a:pPr eaLnBrk="1" hangingPunct="1">
              <a:lnSpc>
                <a:spcPct val="90000"/>
              </a:lnSpc>
              <a:spcBef>
                <a:spcPct val="70000"/>
              </a:spcBef>
              <a:spcAft>
                <a:spcPct val="35000"/>
              </a:spcAft>
            </a:pPr>
            <a:r>
              <a:rPr lang="en-US" sz="2800"/>
              <a:t>Buildings &amp; our health are threatened </a:t>
            </a:r>
          </a:p>
          <a:p>
            <a:pPr eaLnBrk="1" hangingPunct="1">
              <a:lnSpc>
                <a:spcPct val="90000"/>
              </a:lnSpc>
              <a:spcBef>
                <a:spcPct val="70000"/>
              </a:spcBef>
              <a:spcAft>
                <a:spcPct val="35000"/>
              </a:spcAft>
            </a:pPr>
            <a:r>
              <a:rPr lang="en-US" sz="2800"/>
              <a:t>Power outages shutdown our economy</a:t>
            </a:r>
          </a:p>
          <a:p>
            <a:pPr eaLnBrk="1" hangingPunct="1">
              <a:lnSpc>
                <a:spcPct val="90000"/>
              </a:lnSpc>
              <a:spcBef>
                <a:spcPct val="70000"/>
              </a:spcBef>
              <a:spcAft>
                <a:spcPct val="35000"/>
              </a:spcAft>
            </a:pPr>
            <a:r>
              <a:rPr lang="en-US" sz="2800"/>
              <a:t>Major economic problems are created</a:t>
            </a:r>
          </a:p>
          <a:p>
            <a:pPr eaLnBrk="1" hangingPunct="1">
              <a:lnSpc>
                <a:spcPct val="90000"/>
              </a:lnSpc>
              <a:spcBef>
                <a:spcPct val="70000"/>
              </a:spcBef>
              <a:spcAft>
                <a:spcPct val="35000"/>
              </a:spcAft>
            </a:pPr>
            <a:r>
              <a:rPr lang="en-US" sz="2800"/>
              <a:t>Our environment is suffering</a:t>
            </a:r>
          </a:p>
          <a:p>
            <a:pPr eaLnBrk="1" hangingPunct="1">
              <a:lnSpc>
                <a:spcPct val="90000"/>
              </a:lnSpc>
              <a:spcBef>
                <a:spcPct val="70000"/>
              </a:spcBef>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304800"/>
            <a:ext cx="8229600" cy="1143000"/>
          </a:xfrm>
        </p:spPr>
        <p:txBody>
          <a:bodyPr/>
          <a:lstStyle/>
          <a:p>
            <a:pPr eaLnBrk="1" hangingPunct="1"/>
            <a:r>
              <a:rPr lang="en-US" sz="4000" b="1"/>
              <a:t>Buildings are the Biggest Sector of US Energy Consumption</a:t>
            </a:r>
          </a:p>
        </p:txBody>
      </p:sp>
      <p:sp>
        <p:nvSpPr>
          <p:cNvPr id="48130" name="Rectangle 3"/>
          <p:cNvSpPr>
            <a:spLocks noGrp="1" noChangeArrowheads="1"/>
          </p:cNvSpPr>
          <p:nvPr>
            <p:ph type="body" idx="1"/>
          </p:nvPr>
        </p:nvSpPr>
        <p:spPr/>
        <p:txBody>
          <a:bodyPr/>
          <a:lstStyle/>
          <a:p>
            <a:pPr eaLnBrk="1" hangingPunct="1">
              <a:lnSpc>
                <a:spcPct val="80000"/>
              </a:lnSpc>
              <a:spcBef>
                <a:spcPct val="50000"/>
              </a:spcBef>
              <a:spcAft>
                <a:spcPct val="15000"/>
              </a:spcAft>
            </a:pPr>
            <a:endParaRPr lang="en-US" sz="800"/>
          </a:p>
          <a:p>
            <a:pPr eaLnBrk="1" hangingPunct="1">
              <a:lnSpc>
                <a:spcPct val="80000"/>
              </a:lnSpc>
              <a:spcBef>
                <a:spcPct val="50000"/>
              </a:spcBef>
              <a:spcAft>
                <a:spcPct val="15000"/>
              </a:spcAft>
            </a:pPr>
            <a:r>
              <a:rPr lang="en-US" sz="2800"/>
              <a:t>Almost 50% of all energy consumed in the US is used in/for/by buildings.</a:t>
            </a:r>
          </a:p>
          <a:p>
            <a:pPr eaLnBrk="1" hangingPunct="1">
              <a:lnSpc>
                <a:spcPct val="80000"/>
              </a:lnSpc>
              <a:spcAft>
                <a:spcPct val="15000"/>
              </a:spcAft>
            </a:pPr>
            <a:r>
              <a:rPr lang="en-US" sz="2800"/>
              <a:t>All non-renewable energy consumption can be avoided but some energy saving designs are not economical.  </a:t>
            </a:r>
          </a:p>
          <a:p>
            <a:pPr eaLnBrk="1" hangingPunct="1">
              <a:lnSpc>
                <a:spcPct val="80000"/>
              </a:lnSpc>
              <a:spcAft>
                <a:spcPct val="15000"/>
              </a:spcAft>
            </a:pPr>
            <a:r>
              <a:rPr lang="en-US" sz="2800"/>
              <a:t>Avoiding more than 75% of that waste costs less than nothing!</a:t>
            </a:r>
          </a:p>
          <a:p>
            <a:pPr eaLnBrk="1" hangingPunct="1">
              <a:lnSpc>
                <a:spcPct val="80000"/>
              </a:lnSpc>
              <a:spcAft>
                <a:spcPct val="15000"/>
              </a:spcAft>
            </a:pPr>
            <a:r>
              <a:rPr lang="en-US" sz="2800"/>
              <a:t>Advanced buildings are currently being built with no additional real costs and incorporate the equipment to tackle the Energy Problem.</a:t>
            </a:r>
          </a:p>
          <a:p>
            <a:pPr eaLnBrk="1" hangingPunct="1">
              <a:lnSpc>
                <a:spcPct val="80000"/>
              </a:lnSpc>
              <a:spcAft>
                <a:spcPct val="15000"/>
              </a:spcAft>
            </a:pP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5"/>
          <p:cNvSpPr txBox="1">
            <a:spLocks noChangeArrowheads="1"/>
          </p:cNvSpPr>
          <p:nvPr/>
        </p:nvSpPr>
        <p:spPr bwMode="auto">
          <a:xfrm>
            <a:off x="457200" y="457200"/>
            <a:ext cx="2514600" cy="5908675"/>
          </a:xfrm>
          <a:prstGeom prst="rect">
            <a:avLst/>
          </a:prstGeom>
          <a:noFill/>
          <a:ln w="9525">
            <a:noFill/>
            <a:miter lim="800000"/>
            <a:headEnd/>
            <a:tailEnd/>
          </a:ln>
        </p:spPr>
        <p:txBody>
          <a:bodyPr>
            <a:spAutoFit/>
          </a:bodyPr>
          <a:lstStyle/>
          <a:p>
            <a:pPr>
              <a:spcBef>
                <a:spcPct val="50000"/>
              </a:spcBef>
            </a:pPr>
            <a:r>
              <a:rPr lang="en-US" sz="2800">
                <a:solidFill>
                  <a:schemeClr val="tx1"/>
                </a:solidFill>
              </a:rPr>
              <a:t>US Energy Consumption Sectors</a:t>
            </a:r>
          </a:p>
          <a:p>
            <a:pPr>
              <a:spcBef>
                <a:spcPct val="50000"/>
              </a:spcBef>
            </a:pPr>
            <a:endParaRPr lang="en-US" sz="280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r>
              <a:rPr lang="en-US" b="0">
                <a:solidFill>
                  <a:schemeClr val="tx1"/>
                </a:solidFill>
              </a:rPr>
              <a:t>http://eetd.lbl.gov/ee/ee-1.html</a:t>
            </a:r>
          </a:p>
        </p:txBody>
      </p:sp>
      <p:pic>
        <p:nvPicPr>
          <p:cNvPr id="50178" name="Picture 8" descr="USEnergySectorsPieChart-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0"/>
            <a:ext cx="6858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ResidentialEnergyConsumptionByEndUse"/>
          <p:cNvPicPr>
            <a:picLocks noChangeAspect="1" noChangeArrowheads="1"/>
          </p:cNvPicPr>
          <p:nvPr/>
        </p:nvPicPr>
        <p:blipFill>
          <a:blip r:embed="rId3"/>
          <a:srcRect/>
          <a:stretch>
            <a:fillRect/>
          </a:stretch>
        </p:blipFill>
        <p:spPr bwMode="auto">
          <a:xfrm>
            <a:off x="838200" y="220663"/>
            <a:ext cx="7315200" cy="6537325"/>
          </a:xfrm>
          <a:prstGeom prst="rect">
            <a:avLst/>
          </a:prstGeom>
          <a:noFill/>
          <a:ln w="9525">
            <a:noFill/>
            <a:miter lim="800000"/>
            <a:headEnd/>
            <a:tailEnd/>
          </a:ln>
        </p:spPr>
      </p:pic>
      <p:sp>
        <p:nvSpPr>
          <p:cNvPr id="52226" name="Text Box 3"/>
          <p:cNvSpPr txBox="1">
            <a:spLocks noChangeArrowheads="1"/>
          </p:cNvSpPr>
          <p:nvPr/>
        </p:nvSpPr>
        <p:spPr bwMode="auto">
          <a:xfrm>
            <a:off x="8229600" y="6172200"/>
            <a:ext cx="685800" cy="366713"/>
          </a:xfrm>
          <a:prstGeom prst="rect">
            <a:avLst/>
          </a:prstGeom>
          <a:noFill/>
          <a:ln w="9525">
            <a:noFill/>
            <a:miter lim="800000"/>
            <a:headEnd/>
            <a:tailEnd/>
          </a:ln>
        </p:spPr>
        <p:txBody>
          <a:bodyPr>
            <a:spAutoFit/>
          </a:bodyPr>
          <a:lstStyle/>
          <a:p>
            <a:pPr>
              <a:spcBef>
                <a:spcPct val="50000"/>
              </a:spcBef>
            </a:pPr>
            <a:r>
              <a:rPr lang="en-US" b="0">
                <a:solidFill>
                  <a:schemeClr val="tx1"/>
                </a:solidFill>
              </a:rPr>
              <a:t>DOE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9"/>
          <p:cNvSpPr txBox="1">
            <a:spLocks noChangeArrowheads="1"/>
          </p:cNvSpPr>
          <p:nvPr/>
        </p:nvSpPr>
        <p:spPr bwMode="auto">
          <a:xfrm>
            <a:off x="685800" y="2209800"/>
            <a:ext cx="8153400" cy="3170099"/>
          </a:xfrm>
          <a:prstGeom prst="rect">
            <a:avLst/>
          </a:prstGeom>
          <a:noFill/>
          <a:ln w="9525">
            <a:noFill/>
            <a:miter lim="800000"/>
            <a:headEnd/>
            <a:tailEnd/>
          </a:ln>
        </p:spPr>
        <p:txBody>
          <a:bodyPr wrap="square">
            <a:spAutoFit/>
          </a:bodyPr>
          <a:lstStyle/>
          <a:p>
            <a:pPr algn="ctr">
              <a:spcBef>
                <a:spcPct val="50000"/>
              </a:spcBef>
            </a:pPr>
            <a:r>
              <a:rPr lang="en-US" sz="4000"/>
              <a:t>You're Hot Because You're Not Wearing Underwear </a:t>
            </a:r>
            <a:br>
              <a:rPr lang="en-US" sz="4000"/>
            </a:br>
            <a:r>
              <a:rPr lang="en-US" sz="4000"/>
              <a:t>or </a:t>
            </a:r>
            <a:br>
              <a:rPr lang="en-US" sz="4000"/>
            </a:br>
            <a:r>
              <a:rPr lang="en-US" sz="4000"/>
              <a:t>First Principles of Energy Conservation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304800"/>
            <a:ext cx="8229600" cy="563563"/>
          </a:xfrm>
        </p:spPr>
        <p:txBody>
          <a:bodyPr/>
          <a:lstStyle/>
          <a:p>
            <a:pPr eaLnBrk="1" hangingPunct="1"/>
            <a:r>
              <a:rPr lang="en-US" sz="4000"/>
              <a:t>Where energy is used </a:t>
            </a:r>
            <a:r>
              <a:rPr lang="en-US" sz="4000" i="1"/>
              <a:t>for</a:t>
            </a:r>
            <a:r>
              <a:rPr lang="en-US" sz="4000"/>
              <a:t> Homes</a:t>
            </a:r>
          </a:p>
        </p:txBody>
      </p:sp>
      <p:sp>
        <p:nvSpPr>
          <p:cNvPr id="54274" name="Rectangle 3"/>
          <p:cNvSpPr>
            <a:spLocks noGrp="1" noChangeArrowheads="1"/>
          </p:cNvSpPr>
          <p:nvPr>
            <p:ph type="body" idx="1"/>
          </p:nvPr>
        </p:nvSpPr>
        <p:spPr>
          <a:xfrm>
            <a:off x="533400" y="1143000"/>
            <a:ext cx="8229600" cy="5715000"/>
          </a:xfrm>
        </p:spPr>
        <p:txBody>
          <a:bodyPr/>
          <a:lstStyle/>
          <a:p>
            <a:pPr eaLnBrk="1" hangingPunct="1">
              <a:lnSpc>
                <a:spcPct val="80000"/>
              </a:lnSpc>
              <a:buFontTx/>
              <a:buNone/>
            </a:pPr>
            <a:r>
              <a:rPr lang="en-US" sz="2800" b="1"/>
              <a:t>47%  Conversion and Transmission Losses</a:t>
            </a:r>
          </a:p>
          <a:p>
            <a:pPr eaLnBrk="1" hangingPunct="1">
              <a:lnSpc>
                <a:spcPct val="80000"/>
              </a:lnSpc>
              <a:buFontTx/>
              <a:buNone/>
            </a:pPr>
            <a:r>
              <a:rPr lang="en-US" sz="2800" b="1"/>
              <a:t>24%  Space Heating </a:t>
            </a:r>
          </a:p>
          <a:p>
            <a:pPr eaLnBrk="1" hangingPunct="1">
              <a:lnSpc>
                <a:spcPct val="80000"/>
              </a:lnSpc>
              <a:buFontTx/>
              <a:buNone/>
            </a:pPr>
            <a:r>
              <a:rPr lang="en-US" sz="2800" b="1"/>
              <a:t>8.7% Water Heating</a:t>
            </a:r>
          </a:p>
          <a:p>
            <a:pPr eaLnBrk="1" hangingPunct="1">
              <a:lnSpc>
                <a:spcPct val="80000"/>
              </a:lnSpc>
              <a:buFontTx/>
              <a:buNone/>
            </a:pPr>
            <a:r>
              <a:rPr lang="en-US" sz="2800" b="1"/>
              <a:t>5%    Sensible Space Cooling  </a:t>
            </a:r>
          </a:p>
          <a:p>
            <a:pPr eaLnBrk="1" hangingPunct="1">
              <a:lnSpc>
                <a:spcPct val="80000"/>
              </a:lnSpc>
              <a:buFontTx/>
              <a:buNone/>
            </a:pPr>
            <a:r>
              <a:rPr lang="en-US" sz="2800" b="1"/>
              <a:t>2%    Latent (moisture) Space Cooling</a:t>
            </a:r>
          </a:p>
          <a:p>
            <a:pPr eaLnBrk="1" hangingPunct="1">
              <a:lnSpc>
                <a:spcPct val="80000"/>
              </a:lnSpc>
              <a:buFontTx/>
              <a:buNone/>
            </a:pPr>
            <a:r>
              <a:rPr lang="en-US" sz="2800" b="1"/>
              <a:t>4.5% Lighting </a:t>
            </a:r>
          </a:p>
          <a:p>
            <a:pPr eaLnBrk="1" hangingPunct="1">
              <a:lnSpc>
                <a:spcPct val="80000"/>
              </a:lnSpc>
              <a:buFontTx/>
              <a:buNone/>
            </a:pPr>
            <a:r>
              <a:rPr lang="en-US" sz="2800" b="1"/>
              <a:t>3.5% Electronics  i.e., TV</a:t>
            </a:r>
          </a:p>
          <a:p>
            <a:pPr eaLnBrk="1" hangingPunct="1">
              <a:lnSpc>
                <a:spcPct val="80000"/>
              </a:lnSpc>
              <a:buFontTx/>
              <a:buNone/>
            </a:pPr>
            <a:r>
              <a:rPr lang="en-US" sz="2800" b="1"/>
              <a:t>3%    Refrigeration </a:t>
            </a:r>
          </a:p>
          <a:p>
            <a:pPr eaLnBrk="1" hangingPunct="1">
              <a:lnSpc>
                <a:spcPct val="80000"/>
              </a:lnSpc>
              <a:buFontTx/>
              <a:buNone/>
            </a:pPr>
            <a:r>
              <a:rPr lang="en-US" sz="2800" b="1"/>
              <a:t>2.8% Cooking </a:t>
            </a:r>
          </a:p>
          <a:p>
            <a:pPr eaLnBrk="1" hangingPunct="1">
              <a:lnSpc>
                <a:spcPct val="80000"/>
              </a:lnSpc>
              <a:buFontTx/>
              <a:buNone/>
            </a:pPr>
            <a:r>
              <a:rPr lang="en-US" sz="2800" b="1"/>
              <a:t>2.5% Clothes Dryers</a:t>
            </a:r>
          </a:p>
          <a:p>
            <a:pPr eaLnBrk="1" hangingPunct="1">
              <a:lnSpc>
                <a:spcPct val="80000"/>
              </a:lnSpc>
              <a:buFontTx/>
              <a:buNone/>
            </a:pPr>
            <a:r>
              <a:rPr lang="en-US" sz="2800" b="1"/>
              <a:t>1%    Computers </a:t>
            </a:r>
          </a:p>
          <a:p>
            <a:pPr eaLnBrk="1" hangingPunct="1">
              <a:lnSpc>
                <a:spcPct val="80000"/>
              </a:lnSpc>
              <a:buFontTx/>
              <a:buNone/>
            </a:pPr>
            <a:r>
              <a:rPr lang="en-US" sz="2800" b="1"/>
              <a:t>3%    Phantom Loads = Standby Waste </a:t>
            </a:r>
          </a:p>
          <a:p>
            <a:pPr eaLnBrk="1" hangingPunct="1">
              <a:lnSpc>
                <a:spcPct val="80000"/>
              </a:lnSpc>
              <a:buFontTx/>
              <a:buNone/>
            </a:pPr>
            <a:r>
              <a:rPr lang="en-US" sz="2800" b="1"/>
              <a:t>2.4% Other                  * </a:t>
            </a:r>
            <a:r>
              <a:rPr lang="en-US" sz="2800" b="1">
                <a:solidFill>
                  <a:srgbClr val="FF3300"/>
                </a:solidFill>
              </a:rPr>
              <a:t>% of Primary Energy</a:t>
            </a:r>
            <a:r>
              <a:rPr lang="en-US" sz="2800" b="1"/>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3" name="Object 7"/>
          <p:cNvGraphicFramePr>
            <a:graphicFrameLocks noGrp="1" noChangeAspect="1"/>
          </p:cNvGraphicFramePr>
          <p:nvPr>
            <p:ph sz="half" idx="2"/>
          </p:nvPr>
        </p:nvGraphicFramePr>
        <p:xfrm>
          <a:off x="0" y="-84138"/>
          <a:ext cx="10744200" cy="6942138"/>
        </p:xfrm>
        <a:graphic>
          <a:graphicData uri="http://schemas.openxmlformats.org/presentationml/2006/ole">
            <mc:AlternateContent xmlns:mc="http://schemas.openxmlformats.org/markup-compatibility/2006">
              <mc:Choice xmlns:v="urn:schemas-microsoft-com:vml" Requires="v">
                <p:oleObj spid="_x0000_s75784" name="Chart" r:id="rId4" imgW="7696200" imgH="4972050" progId="Excel.Chart.8">
                  <p:embed/>
                </p:oleObj>
              </mc:Choice>
              <mc:Fallback>
                <p:oleObj name="Chart" r:id="rId4" imgW="7696200" imgH="4972050" progId="Excel.Char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138"/>
                        <a:ext cx="10744200" cy="69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50" name="Object 18"/>
          <p:cNvGraphicFramePr>
            <a:graphicFrameLocks noGrp="1" noChangeAspect="1"/>
          </p:cNvGraphicFramePr>
          <p:nvPr>
            <p:ph sz="half" idx="2"/>
          </p:nvPr>
        </p:nvGraphicFramePr>
        <p:xfrm>
          <a:off x="-762000" y="0"/>
          <a:ext cx="12573000" cy="7161213"/>
        </p:xfrm>
        <a:graphic>
          <a:graphicData uri="http://schemas.openxmlformats.org/presentationml/2006/ole">
            <mc:AlternateContent xmlns:mc="http://schemas.openxmlformats.org/markup-compatibility/2006">
              <mc:Choice xmlns:v="urn:schemas-microsoft-com:vml" Requires="v">
                <p:oleObj spid="_x0000_s69651" name="Chart" r:id="rId4" imgW="8677343" imgH="4972050" progId="Excel.Chart.8">
                  <p:embed/>
                </p:oleObj>
              </mc:Choice>
              <mc:Fallback>
                <p:oleObj name="Chart" r:id="rId4" imgW="8677343" imgH="4972050" progId="Excel.Chart.8">
                  <p:embed/>
                  <p:pic>
                    <p:nvPicPr>
                      <p:cNvPr id="0" name="Picture 18"/>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0"/>
                        <a:ext cx="12573000" cy="71612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extLst>
              <p:ext uri="{D42A27DB-BD31-4B8C-83A1-F6EECF244321}">
                <p14:modId xmlns:p14="http://schemas.microsoft.com/office/powerpoint/2010/main" val="4213109989"/>
              </p:ext>
            </p:extLst>
          </p:nvPr>
        </p:nvGraphicFramePr>
        <p:xfrm>
          <a:off x="182563" y="868363"/>
          <a:ext cx="8777287" cy="5124450"/>
        </p:xfrm>
        <a:graphic>
          <a:graphicData uri="http://schemas.openxmlformats.org/presentationml/2006/ole">
            <mc:AlternateContent xmlns:mc="http://schemas.openxmlformats.org/markup-compatibility/2006">
              <mc:Choice xmlns:v="urn:schemas-microsoft-com:vml" Requires="v">
                <p:oleObj spid="_x0000_s78854" name="Worksheet" r:id="rId4" imgW="9720457" imgH="5672039" progId="Excel.Sheet.8">
                  <p:link updateAutomatic="1"/>
                </p:oleObj>
              </mc:Choice>
              <mc:Fallback>
                <p:oleObj name="Worksheet" r:id="rId4" imgW="9720457" imgH="5672039" progId="Excel.Sheet.8">
                  <p:link updateAutomatic="1"/>
                  <p:pic>
                    <p:nvPicPr>
                      <p:cNvPr id="0" name="Picture 4"/>
                      <p:cNvPicPr>
                        <a:picLocks noChangeAspect="1" noChangeArrowheads="1"/>
                      </p:cNvPicPr>
                      <p:nvPr/>
                    </p:nvPicPr>
                    <p:blipFill>
                      <a:blip r:embed="rId5"/>
                      <a:srcRect/>
                      <a:stretch>
                        <a:fillRect/>
                      </a:stretch>
                    </p:blipFill>
                    <p:spPr bwMode="auto">
                      <a:xfrm>
                        <a:off x="182563" y="868363"/>
                        <a:ext cx="8777287" cy="512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0" y="-80963"/>
          <a:ext cx="10668000" cy="6938963"/>
        </p:xfrm>
        <a:graphic>
          <a:graphicData uri="http://schemas.openxmlformats.org/presentationml/2006/ole">
            <mc:AlternateContent xmlns:mc="http://schemas.openxmlformats.org/markup-compatibility/2006">
              <mc:Choice xmlns:v="urn:schemas-microsoft-com:vml" Requires="v">
                <p:oleObj spid="_x0000_s78855" name="Chart" r:id="rId6" imgW="8858385" imgH="5762715" progId="Excel.Chart.8">
                  <p:embed/>
                </p:oleObj>
              </mc:Choice>
              <mc:Fallback>
                <p:oleObj name="Chart" r:id="rId6" imgW="8858385" imgH="5762715" progId="Excel.Chart.8">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0963"/>
                        <a:ext cx="10668000" cy="693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9" name="Object 7"/>
          <p:cNvGraphicFramePr>
            <a:graphicFrameLocks noChangeAspect="1"/>
          </p:cNvGraphicFramePr>
          <p:nvPr/>
        </p:nvGraphicFramePr>
        <p:xfrm>
          <a:off x="0" y="0"/>
          <a:ext cx="10896600" cy="6858000"/>
        </p:xfrm>
        <a:graphic>
          <a:graphicData uri="http://schemas.openxmlformats.org/presentationml/2006/ole">
            <mc:AlternateContent xmlns:mc="http://schemas.openxmlformats.org/markup-compatibility/2006">
              <mc:Choice xmlns:v="urn:schemas-microsoft-com:vml" Requires="v">
                <p:oleObj spid="_x0000_s79880" name="Chart" r:id="rId4" imgW="8858385" imgH="5943600" progId="Excel.Chart.8">
                  <p:embed/>
                </p:oleObj>
              </mc:Choice>
              <mc:Fallback>
                <p:oleObj name="Chart" r:id="rId4" imgW="8858385" imgH="5943600" progId="Excel.Chart.8">
                  <p:embed/>
                  <p:pic>
                    <p:nvPicPr>
                      <p:cNvPr id="0" name="Picture 7"/>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896600" cy="685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304800"/>
            <a:ext cx="8229600" cy="1143000"/>
          </a:xfrm>
        </p:spPr>
        <p:txBody>
          <a:bodyPr/>
          <a:lstStyle/>
          <a:p>
            <a:pPr eaLnBrk="1" hangingPunct="1"/>
            <a:r>
              <a:rPr lang="en-US" sz="4000" b="1"/>
              <a:t>EC Derailed by Own Industry </a:t>
            </a:r>
          </a:p>
        </p:txBody>
      </p:sp>
      <p:sp>
        <p:nvSpPr>
          <p:cNvPr id="84994" name="Rectangle 3"/>
          <p:cNvSpPr>
            <a:spLocks noGrp="1" noChangeArrowheads="1"/>
          </p:cNvSpPr>
          <p:nvPr>
            <p:ph type="body" idx="1"/>
          </p:nvPr>
        </p:nvSpPr>
        <p:spPr/>
        <p:txBody>
          <a:bodyPr/>
          <a:lstStyle/>
          <a:p>
            <a:pPr eaLnBrk="1" hangingPunct="1"/>
            <a:endParaRPr lang="en-US"/>
          </a:p>
        </p:txBody>
      </p:sp>
      <p:pic>
        <p:nvPicPr>
          <p:cNvPr id="84995" name="Picture 5" descr="th?id=H"/>
          <p:cNvPicPr>
            <a:picLocks noChangeAspect="1" noChangeArrowheads="1"/>
          </p:cNvPicPr>
          <p:nvPr/>
        </p:nvPicPr>
        <p:blipFill>
          <a:blip r:embed="rId3"/>
          <a:srcRect/>
          <a:stretch>
            <a:fillRect/>
          </a:stretch>
        </p:blipFill>
        <p:spPr bwMode="auto">
          <a:xfrm>
            <a:off x="304800" y="1295400"/>
            <a:ext cx="8229600" cy="5305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304800"/>
            <a:ext cx="8229600" cy="1143000"/>
          </a:xfrm>
        </p:spPr>
        <p:txBody>
          <a:bodyPr/>
          <a:lstStyle/>
          <a:p>
            <a:pPr eaLnBrk="1" hangingPunct="1"/>
            <a:r>
              <a:rPr lang="en-US" sz="3200" b="1"/>
              <a:t>Our Toolbox of EC Principles is Currently Too Poor to Fix the Problem</a:t>
            </a:r>
            <a:endParaRPr lang="en-US" sz="3600" b="1"/>
          </a:p>
        </p:txBody>
      </p:sp>
      <p:sp>
        <p:nvSpPr>
          <p:cNvPr id="87042" name="Rectangle 3"/>
          <p:cNvSpPr>
            <a:spLocks noGrp="1" noChangeArrowheads="1"/>
          </p:cNvSpPr>
          <p:nvPr>
            <p:ph type="body" idx="1"/>
          </p:nvPr>
        </p:nvSpPr>
        <p:spPr/>
        <p:txBody>
          <a:bodyPr/>
          <a:lstStyle/>
          <a:p>
            <a:pPr eaLnBrk="1" hangingPunct="1">
              <a:buFontTx/>
              <a:buNone/>
            </a:pPr>
            <a:endParaRPr lang="en-US" b="1"/>
          </a:p>
          <a:p>
            <a:pPr eaLnBrk="1" hangingPunct="1"/>
            <a:endParaRPr lang="en-US"/>
          </a:p>
        </p:txBody>
      </p:sp>
      <p:pic>
        <p:nvPicPr>
          <p:cNvPr id="87043" name="Picture 4" descr="toolbox-and-spann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371600"/>
            <a:ext cx="6781800" cy="46466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4000" b="1"/>
              <a:t>The Principles of EC Will </a:t>
            </a:r>
            <a:br>
              <a:rPr lang="en-US" sz="4000" b="1"/>
            </a:br>
            <a:r>
              <a:rPr lang="en-US" sz="4000" b="1"/>
              <a:t>Fill our Toolbox</a:t>
            </a:r>
            <a:endParaRPr lang="en-US" sz="3200" b="1"/>
          </a:p>
        </p:txBody>
      </p:sp>
      <p:sp>
        <p:nvSpPr>
          <p:cNvPr id="89090" name="Rectangle 3"/>
          <p:cNvSpPr>
            <a:spLocks noGrp="1" noChangeArrowheads="1"/>
          </p:cNvSpPr>
          <p:nvPr>
            <p:ph type="body" idx="1"/>
          </p:nvPr>
        </p:nvSpPr>
        <p:spPr/>
        <p:txBody>
          <a:bodyPr/>
          <a:lstStyle/>
          <a:p>
            <a:pPr eaLnBrk="1" hangingPunct="1">
              <a:buFontTx/>
              <a:buNone/>
            </a:pPr>
            <a:r>
              <a:rPr lang="en-US" sz="2800"/>
              <a:t>Here is a preview..</a:t>
            </a:r>
          </a:p>
          <a:p>
            <a:pPr eaLnBrk="1" hangingPunct="1"/>
            <a:r>
              <a:rPr lang="en-US" sz="2800"/>
              <a:t>More comprehensive list of how </a:t>
            </a:r>
            <a:r>
              <a:rPr lang="en-US" sz="2800" b="1"/>
              <a:t>Energy Travels</a:t>
            </a:r>
          </a:p>
          <a:p>
            <a:pPr eaLnBrk="1" hangingPunct="1"/>
            <a:r>
              <a:rPr lang="en-US" sz="2800" b="1"/>
              <a:t>Moisture</a:t>
            </a:r>
            <a:r>
              <a:rPr lang="en-US" sz="2800"/>
              <a:t> &amp; moisture flows Really</a:t>
            </a:r>
            <a:r>
              <a:rPr lang="en-US" sz="2800" i="1"/>
              <a:t> </a:t>
            </a:r>
            <a:r>
              <a:rPr lang="en-US" sz="2800"/>
              <a:t>move energy</a:t>
            </a:r>
          </a:p>
          <a:p>
            <a:pPr eaLnBrk="1" hangingPunct="1"/>
            <a:r>
              <a:rPr lang="en-US" sz="2800"/>
              <a:t>A comprehensive list of the </a:t>
            </a:r>
            <a:r>
              <a:rPr lang="en-US" sz="2800" b="1"/>
              <a:t>Means of EC</a:t>
            </a:r>
          </a:p>
          <a:p>
            <a:pPr eaLnBrk="1" hangingPunct="1"/>
            <a:r>
              <a:rPr lang="en-US" sz="2800" b="1"/>
              <a:t>Conditions Necessary</a:t>
            </a:r>
            <a:r>
              <a:rPr lang="en-US" sz="2800"/>
              <a:t> for EC</a:t>
            </a:r>
          </a:p>
          <a:p>
            <a:pPr eaLnBrk="1" hangingPunct="1"/>
            <a:r>
              <a:rPr lang="en-US" sz="2800"/>
              <a:t>Thorough treatment of the </a:t>
            </a:r>
            <a:r>
              <a:rPr lang="en-US" sz="2800" b="1"/>
              <a:t>Economics of EC</a:t>
            </a:r>
          </a:p>
          <a:p>
            <a:pPr eaLnBrk="1" hangingPunct="1"/>
            <a:r>
              <a:rPr lang="en-US" sz="2800"/>
              <a:t>Exploiting the key to </a:t>
            </a:r>
            <a:r>
              <a:rPr lang="en-US" sz="2800" i="1"/>
              <a:t>The Energy Problem:</a:t>
            </a:r>
            <a:endParaRPr lang="en-US" sz="2800"/>
          </a:p>
          <a:p>
            <a:pPr eaLnBrk="1" hangingPunct="1">
              <a:buFontTx/>
              <a:buNone/>
            </a:pPr>
            <a:r>
              <a:rPr lang="en-US" sz="2800"/>
              <a:t>      </a:t>
            </a:r>
            <a:r>
              <a:rPr lang="en-US" sz="2800" b="1"/>
              <a:t>Retrofits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4000"/>
              <a:t>EC Derailed by </a:t>
            </a:r>
            <a:r>
              <a:rPr lang="en-US" sz="4000" b="1" i="1"/>
              <a:t>Modeling Software</a:t>
            </a:r>
          </a:p>
        </p:txBody>
      </p:sp>
      <p:sp>
        <p:nvSpPr>
          <p:cNvPr id="91138" name="Rectangle 3"/>
          <p:cNvSpPr>
            <a:spLocks noGrp="1" noChangeArrowheads="1"/>
          </p:cNvSpPr>
          <p:nvPr>
            <p:ph type="body" idx="1"/>
          </p:nvPr>
        </p:nvSpPr>
        <p:spPr/>
        <p:txBody>
          <a:bodyPr/>
          <a:lstStyle/>
          <a:p>
            <a:pPr eaLnBrk="1" hangingPunct="1">
              <a:lnSpc>
                <a:spcPct val="90000"/>
              </a:lnSpc>
              <a:spcBef>
                <a:spcPct val="50000"/>
              </a:spcBef>
              <a:buFontTx/>
              <a:buNone/>
            </a:pPr>
            <a:endParaRPr lang="en-US" sz="1400"/>
          </a:p>
          <a:p>
            <a:pPr eaLnBrk="1" hangingPunct="1">
              <a:lnSpc>
                <a:spcPct val="90000"/>
              </a:lnSpc>
              <a:spcBef>
                <a:spcPct val="50000"/>
              </a:spcBef>
              <a:buFontTx/>
              <a:buNone/>
            </a:pPr>
            <a:r>
              <a:rPr lang="en-US" sz="2800"/>
              <a:t>Current Energy Efficiency modeling computer software:</a:t>
            </a:r>
          </a:p>
          <a:p>
            <a:pPr eaLnBrk="1" hangingPunct="1">
              <a:lnSpc>
                <a:spcPct val="90000"/>
              </a:lnSpc>
              <a:spcBef>
                <a:spcPct val="100000"/>
              </a:spcBef>
            </a:pPr>
            <a:r>
              <a:rPr lang="en-US" sz="2800"/>
              <a:t>Ignores most Energy Conservation Means</a:t>
            </a:r>
          </a:p>
          <a:p>
            <a:pPr eaLnBrk="1" hangingPunct="1">
              <a:lnSpc>
                <a:spcPct val="90000"/>
              </a:lnSpc>
              <a:spcBef>
                <a:spcPct val="50000"/>
              </a:spcBef>
            </a:pPr>
            <a:r>
              <a:rPr lang="en-US" sz="2800"/>
              <a:t>Ignores conditions necessary to EC</a:t>
            </a:r>
          </a:p>
          <a:p>
            <a:pPr eaLnBrk="1" hangingPunct="1">
              <a:lnSpc>
                <a:spcPct val="90000"/>
              </a:lnSpc>
              <a:spcBef>
                <a:spcPct val="50000"/>
              </a:spcBef>
            </a:pPr>
            <a:r>
              <a:rPr lang="en-US" sz="2800"/>
              <a:t>Poorly handles major energy flows</a:t>
            </a:r>
          </a:p>
          <a:p>
            <a:pPr eaLnBrk="1" hangingPunct="1">
              <a:lnSpc>
                <a:spcPct val="90000"/>
              </a:lnSpc>
              <a:spcBef>
                <a:spcPct val="50000"/>
              </a:spcBef>
            </a:pPr>
            <a:r>
              <a:rPr lang="en-US" sz="2800"/>
              <a:t>Is ill-equipped for automated retrofitting </a:t>
            </a:r>
          </a:p>
          <a:p>
            <a:pPr eaLnBrk="1" hangingPunct="1">
              <a:lnSpc>
                <a:spcPct val="90000"/>
              </a:lnSpc>
              <a:spcBef>
                <a:spcPct val="50000"/>
              </a:spcBef>
            </a:pPr>
            <a:endParaRPr 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304800"/>
            <a:ext cx="8229600" cy="1143000"/>
          </a:xfrm>
        </p:spPr>
        <p:txBody>
          <a:bodyPr/>
          <a:lstStyle/>
          <a:p>
            <a:pPr eaLnBrk="1" hangingPunct="1"/>
            <a:r>
              <a:rPr lang="en-US" sz="3600"/>
              <a:t>EC Derailed by </a:t>
            </a:r>
            <a:r>
              <a:rPr lang="en-US" sz="3600" b="1" i="1"/>
              <a:t>Manufacturer Packaging</a:t>
            </a:r>
          </a:p>
        </p:txBody>
      </p:sp>
      <p:sp>
        <p:nvSpPr>
          <p:cNvPr id="93186" name="Rectangle 3"/>
          <p:cNvSpPr>
            <a:spLocks noGrp="1" noChangeArrowheads="1"/>
          </p:cNvSpPr>
          <p:nvPr>
            <p:ph type="body" idx="1"/>
          </p:nvPr>
        </p:nvSpPr>
        <p:spPr/>
        <p:txBody>
          <a:bodyPr/>
          <a:lstStyle/>
          <a:p>
            <a:pPr lvl="1" eaLnBrk="1" hangingPunct="1">
              <a:spcAft>
                <a:spcPct val="20000"/>
              </a:spcAft>
              <a:buFontTx/>
              <a:buNone/>
            </a:pPr>
            <a:r>
              <a:rPr lang="en-US"/>
              <a:t>Packaging misinforms by</a:t>
            </a:r>
          </a:p>
          <a:p>
            <a:pPr lvl="1" eaLnBrk="1" hangingPunct="1">
              <a:spcAft>
                <a:spcPct val="20000"/>
              </a:spcAft>
              <a:buFontTx/>
              <a:buChar char="•"/>
            </a:pPr>
            <a:r>
              <a:rPr lang="en-US"/>
              <a:t>Telling us to install fiberglass batt insulation upside-down </a:t>
            </a:r>
          </a:p>
          <a:p>
            <a:pPr lvl="1" eaLnBrk="1" hangingPunct="1">
              <a:spcAft>
                <a:spcPct val="20000"/>
              </a:spcAft>
              <a:buFontTx/>
              <a:buChar char="•"/>
            </a:pPr>
            <a:r>
              <a:rPr lang="en-US"/>
              <a:t>Poorly labeling the ratio of drying to cooling in AC literature </a:t>
            </a:r>
          </a:p>
          <a:p>
            <a:pPr lvl="1" eaLnBrk="1" hangingPunct="1">
              <a:spcAft>
                <a:spcPct val="20000"/>
              </a:spcAft>
              <a:buFontTx/>
              <a:buChar char="•"/>
            </a:pPr>
            <a:r>
              <a:rPr lang="en-US"/>
              <a:t>Describing lighting efficiency only in lumens/watt which does not really tell us the efficiency in  </a:t>
            </a:r>
            <a:r>
              <a:rPr lang="en-US" i="1"/>
              <a:t>visible watts output / input watts</a:t>
            </a:r>
            <a:r>
              <a:rPr 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457200" y="381000"/>
            <a:ext cx="8229600" cy="5745163"/>
          </a:xfrm>
        </p:spPr>
        <p:txBody>
          <a:bodyPr/>
          <a:lstStyle/>
          <a:p>
            <a:pPr eaLnBrk="1" hangingPunct="1">
              <a:spcAft>
                <a:spcPct val="50000"/>
              </a:spcAft>
              <a:buFontTx/>
              <a:buNone/>
            </a:pPr>
            <a:r>
              <a:rPr lang="en-US" b="1"/>
              <a:t>1. Once Energy Conservation (EC) in Buildings is redefined as market-based, it can overcome industry obstacles and solve "The Energy Problem." </a:t>
            </a:r>
          </a:p>
          <a:p>
            <a:pPr eaLnBrk="1" hangingPunct="1">
              <a:spcAft>
                <a:spcPct val="50000"/>
              </a:spcAft>
              <a:buFontTx/>
              <a:buNone/>
            </a:pPr>
            <a:r>
              <a:rPr lang="en-US" b="1"/>
              <a:t>2. "First Principles" proposes a set of science and engineering fundamentals for EC and tells us why we’re hot.</a:t>
            </a:r>
          </a:p>
          <a:p>
            <a:pPr eaLnBrk="1" hangingPunct="1">
              <a:spcAft>
                <a:spcPct val="50000"/>
              </a:spcAft>
              <a:buFontTx/>
              <a:buNone/>
            </a:pPr>
            <a:r>
              <a:rPr lang="en-US" b="1"/>
              <a:t>3. Learn how to apply EC principles to important and challenging real-world building problems.  Highly Lucrative!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04800"/>
            <a:ext cx="8229600" cy="1143000"/>
          </a:xfrm>
        </p:spPr>
        <p:txBody>
          <a:bodyPr/>
          <a:lstStyle/>
          <a:p>
            <a:pPr eaLnBrk="1" hangingPunct="1"/>
            <a:r>
              <a:rPr lang="en-US" sz="3600"/>
              <a:t>EC Derailed by </a:t>
            </a:r>
            <a:r>
              <a:rPr lang="en-US" sz="3600" b="1" i="1"/>
              <a:t>Government Subsidies</a:t>
            </a:r>
          </a:p>
        </p:txBody>
      </p:sp>
      <p:sp>
        <p:nvSpPr>
          <p:cNvPr id="95234" name="Rectangle 3"/>
          <p:cNvSpPr>
            <a:spLocks noGrp="1" noChangeArrowheads="1"/>
          </p:cNvSpPr>
          <p:nvPr>
            <p:ph type="body" idx="1"/>
          </p:nvPr>
        </p:nvSpPr>
        <p:spPr/>
        <p:txBody>
          <a:bodyPr/>
          <a:lstStyle/>
          <a:p>
            <a:pPr lvl="1" eaLnBrk="1" hangingPunct="1">
              <a:lnSpc>
                <a:spcPct val="110000"/>
              </a:lnSpc>
              <a:buFontTx/>
              <a:buChar char="•"/>
            </a:pPr>
            <a:r>
              <a:rPr lang="en-US"/>
              <a:t>On-demand water heaters don’t save much money &amp; cannot be upgraded to the best water heater technology</a:t>
            </a:r>
          </a:p>
          <a:p>
            <a:pPr lvl="1" eaLnBrk="1" hangingPunct="1">
              <a:lnSpc>
                <a:spcPct val="110000"/>
              </a:lnSpc>
              <a:buFontTx/>
              <a:buChar char="•"/>
            </a:pPr>
            <a:r>
              <a:rPr lang="en-US"/>
              <a:t>Replacement windows challenge building durability</a:t>
            </a:r>
          </a:p>
          <a:p>
            <a:pPr lvl="1" eaLnBrk="1" hangingPunct="1">
              <a:lnSpc>
                <a:spcPct val="110000"/>
              </a:lnSpc>
              <a:buFontTx/>
              <a:buChar char="•"/>
            </a:pPr>
            <a:r>
              <a:rPr lang="en-US"/>
              <a:t>Solar water heaters are too hard to maintain</a:t>
            </a:r>
          </a:p>
          <a:p>
            <a:pPr lvl="1" eaLnBrk="1" hangingPunct="1">
              <a:lnSpc>
                <a:spcPct val="110000"/>
              </a:lnSpc>
              <a:buFontTx/>
              <a:buChar char="•"/>
            </a:pPr>
            <a:r>
              <a:rPr lang="en-US"/>
              <a:t>Externalized costs of fossil fuels depress the retail price of energy</a:t>
            </a:r>
          </a:p>
          <a:p>
            <a:pPr eaLnBrk="1" hangingPunct="1"/>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457200" y="304800"/>
            <a:ext cx="8229600" cy="1143000"/>
          </a:xfrm>
        </p:spPr>
        <p:txBody>
          <a:bodyPr/>
          <a:lstStyle/>
          <a:p>
            <a:pPr eaLnBrk="1" hangingPunct="1"/>
            <a:r>
              <a:rPr lang="en-US" sz="4000"/>
              <a:t>EC Derailed by </a:t>
            </a:r>
            <a:r>
              <a:rPr lang="en-US" sz="4000" b="1" i="1"/>
              <a:t>Industry Standards</a:t>
            </a:r>
          </a:p>
        </p:txBody>
      </p:sp>
      <p:sp>
        <p:nvSpPr>
          <p:cNvPr id="97282" name="Rectangle 3"/>
          <p:cNvSpPr>
            <a:spLocks noGrp="1" noChangeArrowheads="1"/>
          </p:cNvSpPr>
          <p:nvPr>
            <p:ph type="body" idx="1"/>
          </p:nvPr>
        </p:nvSpPr>
        <p:spPr/>
        <p:txBody>
          <a:bodyPr/>
          <a:lstStyle/>
          <a:p>
            <a:pPr eaLnBrk="1" hangingPunct="1">
              <a:lnSpc>
                <a:spcPct val="110000"/>
              </a:lnSpc>
            </a:pPr>
            <a:endParaRPr lang="en-US" sz="800"/>
          </a:p>
          <a:p>
            <a:pPr eaLnBrk="1" hangingPunct="1">
              <a:lnSpc>
                <a:spcPct val="110000"/>
              </a:lnSpc>
            </a:pPr>
            <a:r>
              <a:rPr lang="en-US" sz="2800"/>
              <a:t>HVAC sizing ignores diffusion</a:t>
            </a:r>
          </a:p>
          <a:p>
            <a:pPr eaLnBrk="1" hangingPunct="1">
              <a:lnSpc>
                <a:spcPct val="110000"/>
              </a:lnSpc>
            </a:pPr>
            <a:r>
              <a:rPr lang="en-US" sz="2800"/>
              <a:t>Ventilation needlessly pollutes</a:t>
            </a:r>
          </a:p>
          <a:p>
            <a:pPr eaLnBrk="1" hangingPunct="1">
              <a:lnSpc>
                <a:spcPct val="110000"/>
              </a:lnSpc>
            </a:pPr>
            <a:r>
              <a:rPr lang="en-US" sz="2800"/>
              <a:t>National Retrofit guidelines </a:t>
            </a:r>
          </a:p>
          <a:p>
            <a:pPr lvl="2" eaLnBrk="1" hangingPunct="1">
              <a:lnSpc>
                <a:spcPct val="110000"/>
              </a:lnSpc>
            </a:pPr>
            <a:r>
              <a:rPr lang="en-US" sz="2800"/>
              <a:t>ignore moisture </a:t>
            </a:r>
          </a:p>
          <a:p>
            <a:pPr lvl="2" eaLnBrk="1" hangingPunct="1">
              <a:lnSpc>
                <a:spcPct val="110000"/>
              </a:lnSpc>
            </a:pPr>
            <a:r>
              <a:rPr lang="en-US" sz="2800"/>
              <a:t>don't consider moving the thermal envelope or adding windows</a:t>
            </a:r>
          </a:p>
          <a:p>
            <a:pPr lvl="2" eaLnBrk="1" hangingPunct="1">
              <a:lnSpc>
                <a:spcPct val="110000"/>
              </a:lnSpc>
            </a:pPr>
            <a:r>
              <a:rPr lang="en-US" sz="2800"/>
              <a:t>utilize standard energy modeling software! </a:t>
            </a:r>
          </a:p>
          <a:p>
            <a:pPr lvl="2" eaLnBrk="1" hangingPunct="1">
              <a:lnSpc>
                <a:spcPct val="110000"/>
              </a:lnSpc>
            </a:pPr>
            <a:endParaRPr lang="en-US" sz="2800"/>
          </a:p>
          <a:p>
            <a:pPr eaLnBrk="1" hangingPunct="1"/>
            <a:endParaRPr 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304800"/>
            <a:ext cx="8229600" cy="1143000"/>
          </a:xfrm>
        </p:spPr>
        <p:txBody>
          <a:bodyPr/>
          <a:lstStyle/>
          <a:p>
            <a:pPr eaLnBrk="1" hangingPunct="1"/>
            <a:r>
              <a:rPr lang="en-US"/>
              <a:t>EC Derailed by </a:t>
            </a:r>
            <a:r>
              <a:rPr lang="en-US" sz="4000" b="1" i="1"/>
              <a:t>Building Codes</a:t>
            </a:r>
          </a:p>
        </p:txBody>
      </p:sp>
      <p:sp>
        <p:nvSpPr>
          <p:cNvPr id="99330" name="Rectangle 3"/>
          <p:cNvSpPr>
            <a:spLocks noGrp="1" noChangeArrowheads="1"/>
          </p:cNvSpPr>
          <p:nvPr>
            <p:ph type="body" idx="1"/>
          </p:nvPr>
        </p:nvSpPr>
        <p:spPr/>
        <p:txBody>
          <a:bodyPr/>
          <a:lstStyle/>
          <a:p>
            <a:pPr marL="533400" indent="-533400" eaLnBrk="1" hangingPunct="1">
              <a:lnSpc>
                <a:spcPct val="90000"/>
              </a:lnSpc>
              <a:spcBef>
                <a:spcPct val="50000"/>
              </a:spcBef>
            </a:pPr>
            <a:r>
              <a:rPr lang="en-US" sz="2800"/>
              <a:t>Mandate impermeable roof underlayments which undermine durability and EC</a:t>
            </a:r>
          </a:p>
          <a:p>
            <a:pPr marL="533400" indent="-533400" eaLnBrk="1" hangingPunct="1">
              <a:lnSpc>
                <a:spcPct val="90000"/>
              </a:lnSpc>
              <a:spcBef>
                <a:spcPct val="50000"/>
              </a:spcBef>
            </a:pPr>
            <a:r>
              <a:rPr lang="en-US" sz="2800"/>
              <a:t>Unvented attics were not code-compliant until 7 years ago</a:t>
            </a:r>
          </a:p>
          <a:p>
            <a:pPr marL="533400" indent="-533400" eaLnBrk="1" hangingPunct="1">
              <a:lnSpc>
                <a:spcPct val="90000"/>
              </a:lnSpc>
              <a:spcBef>
                <a:spcPct val="50000"/>
              </a:spcBef>
            </a:pPr>
            <a:r>
              <a:rPr lang="en-US" sz="2800"/>
              <a:t>Unvented crawl spaces are still not code-compliant in Louisiana</a:t>
            </a:r>
          </a:p>
          <a:p>
            <a:pPr marL="533400" indent="-533400" algn="ctr" eaLnBrk="1" hangingPunct="1">
              <a:lnSpc>
                <a:spcPct val="90000"/>
              </a:lnSpc>
              <a:spcBef>
                <a:spcPct val="50000"/>
              </a:spcBef>
              <a:buFontTx/>
              <a:buNone/>
            </a:pPr>
            <a:r>
              <a:rPr lang="en-US" sz="2800"/>
              <a:t> (We still waiting for acceptance of the 2012 code.)</a:t>
            </a:r>
          </a:p>
          <a:p>
            <a:pPr marL="533400" indent="-533400" eaLnBrk="1" hangingPunct="1">
              <a:lnSpc>
                <a:spcPct val="90000"/>
              </a:lnSpc>
              <a:spcBef>
                <a:spcPct val="50000"/>
              </a:spcBef>
            </a:pPr>
            <a:r>
              <a:rPr lang="en-US" sz="2800"/>
              <a:t>Flood prone areas receive inappropriate mandates for crawl space ventilation</a:t>
            </a:r>
          </a:p>
          <a:p>
            <a:pPr marL="533400" indent="-533400" eaLnBrk="1" hangingPunct="1">
              <a:lnSpc>
                <a:spcPct val="90000"/>
              </a:lnSpc>
              <a:spcBef>
                <a:spcPct val="50000"/>
              </a:spcBef>
            </a:pP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t>What it will take to do this:</a:t>
            </a:r>
          </a:p>
        </p:txBody>
      </p:sp>
      <p:sp>
        <p:nvSpPr>
          <p:cNvPr id="101378" name="Rectangle 3"/>
          <p:cNvSpPr>
            <a:spLocks noGrp="1" noChangeArrowheads="1"/>
          </p:cNvSpPr>
          <p:nvPr>
            <p:ph type="body" idx="1"/>
          </p:nvPr>
        </p:nvSpPr>
        <p:spPr/>
        <p:txBody>
          <a:bodyPr/>
          <a:lstStyle/>
          <a:p>
            <a:pPr eaLnBrk="1" hangingPunct="1"/>
            <a:endParaRPr lang="en-US" sz="1600"/>
          </a:p>
          <a:p>
            <a:pPr eaLnBrk="1" hangingPunct="1"/>
            <a:r>
              <a:rPr lang="en-US" sz="2800"/>
              <a:t>Our problem as building industry professionals is not lack of government subsidies or energy taxes on our clients</a:t>
            </a:r>
          </a:p>
          <a:p>
            <a:pPr eaLnBrk="1" hangingPunct="1"/>
            <a:endParaRPr lang="en-US" sz="1400"/>
          </a:p>
          <a:p>
            <a:pPr eaLnBrk="1" hangingPunct="1"/>
            <a:r>
              <a:rPr lang="en-US" sz="2800"/>
              <a:t>It is our stubborn desire to hold on to broken paradigms… </a:t>
            </a:r>
          </a:p>
          <a:p>
            <a:pPr algn="ctr" eaLnBrk="1" hangingPunct="1">
              <a:buFontTx/>
              <a:buNone/>
            </a:pPr>
            <a:r>
              <a:rPr lang="en-US" sz="2800" i="1"/>
              <a:t>INSTEAD CHANGE </a:t>
            </a:r>
          </a:p>
          <a:p>
            <a:pPr eaLnBrk="1" hangingPunct="1">
              <a:buFontTx/>
              <a:buNone/>
            </a:pPr>
            <a:r>
              <a:rPr lang="en-US" sz="2800" i="1"/>
              <a:t>   to </a:t>
            </a:r>
            <a:r>
              <a:rPr lang="en-US" sz="2800"/>
              <a:t>embrace this new paradigm and the prolific economic opportunities it provides!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descr="ANd9GcSmW8C174WZvm0mqNJ7s8kNG8_jwoOINXrrQFX_QqJHetwZnCpR"/>
          <p:cNvPicPr>
            <a:picLocks noChangeAspect="1" noChangeArrowheads="1"/>
          </p:cNvPicPr>
          <p:nvPr/>
        </p:nvPicPr>
        <p:blipFill>
          <a:blip r:embed="rId3"/>
          <a:srcRect/>
          <a:stretch>
            <a:fillRect/>
          </a:stretch>
        </p:blipFill>
        <p:spPr bwMode="auto">
          <a:xfrm>
            <a:off x="0" y="-927100"/>
            <a:ext cx="9296400" cy="9296400"/>
          </a:xfrm>
          <a:prstGeom prst="rect">
            <a:avLst/>
          </a:prstGeom>
          <a:noFill/>
          <a:ln w="9525">
            <a:noFill/>
            <a:miter lim="800000"/>
            <a:headEnd/>
            <a:tailEnd/>
          </a:ln>
        </p:spPr>
      </p:pic>
      <p:sp>
        <p:nvSpPr>
          <p:cNvPr id="103426" name="Text Box 7"/>
          <p:cNvSpPr txBox="1">
            <a:spLocks noChangeArrowheads="1"/>
          </p:cNvSpPr>
          <p:nvPr/>
        </p:nvSpPr>
        <p:spPr bwMode="auto">
          <a:xfrm>
            <a:off x="381000" y="228600"/>
            <a:ext cx="8763000" cy="579438"/>
          </a:xfrm>
          <a:prstGeom prst="rect">
            <a:avLst/>
          </a:prstGeom>
          <a:solidFill>
            <a:schemeClr val="tx2">
              <a:alpha val="36862"/>
            </a:schemeClr>
          </a:solidFill>
          <a:ln w="9525">
            <a:noFill/>
            <a:miter lim="800000"/>
            <a:headEnd/>
            <a:tailEnd/>
          </a:ln>
        </p:spPr>
        <p:txBody>
          <a:bodyPr>
            <a:spAutoFit/>
          </a:bodyPr>
          <a:lstStyle/>
          <a:p>
            <a:pPr algn="ctr">
              <a:spcBef>
                <a:spcPct val="30000"/>
              </a:spcBef>
            </a:pPr>
            <a:r>
              <a:rPr lang="en-US" sz="3200">
                <a:solidFill>
                  <a:schemeClr val="bg1"/>
                </a:solidFill>
              </a:rPr>
              <a:t>The Energy Problem is in our hands</a:t>
            </a:r>
            <a:endParaRPr lang="en-US" sz="280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a:t>Part 2</a:t>
            </a:r>
          </a:p>
        </p:txBody>
      </p:sp>
      <p:sp>
        <p:nvSpPr>
          <p:cNvPr id="105474" name="Rectangle 3"/>
          <p:cNvSpPr>
            <a:spLocks noGrp="1" noChangeArrowheads="1"/>
          </p:cNvSpPr>
          <p:nvPr>
            <p:ph type="body" idx="1"/>
          </p:nvPr>
        </p:nvSpPr>
        <p:spPr/>
        <p:txBody>
          <a:bodyPr/>
          <a:lstStyle/>
          <a:p>
            <a:pPr eaLnBrk="1" hangingPunct="1">
              <a:buFontTx/>
              <a:buNone/>
            </a:pPr>
            <a:r>
              <a:rPr lang="en-US" sz="4000" b="1"/>
              <a:t>  "First Principles" proposes a set of science and engineering fundamentals for EC and tells us why we’re hot.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57200" y="304800"/>
            <a:ext cx="8229600" cy="1143000"/>
          </a:xfrm>
        </p:spPr>
        <p:txBody>
          <a:bodyPr/>
          <a:lstStyle/>
          <a:p>
            <a:pPr eaLnBrk="1" hangingPunct="1"/>
            <a:r>
              <a:rPr lang="en-US" b="1"/>
              <a:t>First Principles </a:t>
            </a:r>
            <a:br>
              <a:rPr lang="en-US" b="1"/>
            </a:br>
            <a:r>
              <a:rPr lang="en-US" b="1"/>
              <a:t>of Energy Conservation</a:t>
            </a:r>
          </a:p>
        </p:txBody>
      </p:sp>
      <p:sp>
        <p:nvSpPr>
          <p:cNvPr id="107522" name="Rectangle 3"/>
          <p:cNvSpPr>
            <a:spLocks noGrp="1" noChangeArrowheads="1"/>
          </p:cNvSpPr>
          <p:nvPr>
            <p:ph type="body" idx="1"/>
          </p:nvPr>
        </p:nvSpPr>
        <p:spPr/>
        <p:txBody>
          <a:bodyPr/>
          <a:lstStyle/>
          <a:p>
            <a:pPr eaLnBrk="1" hangingPunct="1">
              <a:buFontTx/>
              <a:buNone/>
            </a:pPr>
            <a:endParaRPr lang="en-US" sz="2800" b="1"/>
          </a:p>
          <a:p>
            <a:pPr eaLnBrk="1" hangingPunct="1">
              <a:buFontTx/>
              <a:buNone/>
            </a:pPr>
            <a:endParaRPr lang="en-US" sz="2800" b="1"/>
          </a:p>
          <a:p>
            <a:pPr eaLnBrk="1" hangingPunct="1"/>
            <a:r>
              <a:rPr lang="en-US" sz="2800"/>
              <a:t>The principles discussed here </a:t>
            </a:r>
            <a:r>
              <a:rPr lang="en-US" sz="2800" b="1" i="1"/>
              <a:t>only highlight</a:t>
            </a:r>
            <a:r>
              <a:rPr lang="en-US" sz="2800"/>
              <a:t> what is missing, needed or poorly contributes to </a:t>
            </a:r>
            <a:r>
              <a:rPr lang="en-US" sz="2800" i="1"/>
              <a:t>current</a:t>
            </a:r>
            <a:r>
              <a:rPr lang="en-US" sz="2800"/>
              <a:t> energy conservation work.</a:t>
            </a:r>
          </a:p>
          <a:p>
            <a:pPr eaLnBrk="1" hangingPunct="1">
              <a:buFontTx/>
              <a:buNone/>
            </a:pPr>
            <a:r>
              <a:rPr lang="en-US" sz="2800"/>
              <a:t> </a:t>
            </a:r>
          </a:p>
          <a:p>
            <a:pPr eaLnBrk="1" hangingPunct="1"/>
            <a:r>
              <a:rPr lang="en-US" sz="2800"/>
              <a:t> This is not a comprehensive list.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z="4000" b="1"/>
              <a:t>Principles of Energy Conservation</a:t>
            </a:r>
          </a:p>
        </p:txBody>
      </p:sp>
      <p:sp>
        <p:nvSpPr>
          <p:cNvPr id="109570" name="Rectangle 3"/>
          <p:cNvSpPr>
            <a:spLocks noGrp="1" noChangeArrowheads="1"/>
          </p:cNvSpPr>
          <p:nvPr>
            <p:ph type="body" idx="1"/>
          </p:nvPr>
        </p:nvSpPr>
        <p:spPr>
          <a:xfrm>
            <a:off x="304800" y="1600200"/>
            <a:ext cx="8534400" cy="4525963"/>
          </a:xfrm>
        </p:spPr>
        <p:txBody>
          <a:bodyPr/>
          <a:lstStyle/>
          <a:p>
            <a:pPr eaLnBrk="1" hangingPunct="1">
              <a:spcBef>
                <a:spcPct val="40000"/>
              </a:spcBef>
              <a:buFontTx/>
              <a:buNone/>
            </a:pPr>
            <a:endParaRPr lang="en-US" sz="1000"/>
          </a:p>
          <a:p>
            <a:pPr eaLnBrk="1" hangingPunct="1">
              <a:spcBef>
                <a:spcPct val="40000"/>
              </a:spcBef>
            </a:pPr>
            <a:r>
              <a:rPr lang="en-US" sz="2800"/>
              <a:t>Energy Travels: more comprehensive treatment </a:t>
            </a:r>
          </a:p>
          <a:p>
            <a:pPr eaLnBrk="1" hangingPunct="1">
              <a:spcBef>
                <a:spcPct val="40000"/>
              </a:spcBef>
            </a:pPr>
            <a:r>
              <a:rPr lang="en-US" sz="2800"/>
              <a:t>Moisture:  It’s an Energy Flow and Moisture Concentrations speed up energy flows</a:t>
            </a:r>
          </a:p>
          <a:p>
            <a:pPr eaLnBrk="1" hangingPunct="1">
              <a:spcBef>
                <a:spcPct val="40000"/>
              </a:spcBef>
            </a:pPr>
            <a:r>
              <a:rPr lang="en-US" sz="2800"/>
              <a:t>There are many more Means beside Efficiency</a:t>
            </a:r>
          </a:p>
          <a:p>
            <a:pPr eaLnBrk="1" hangingPunct="1">
              <a:spcBef>
                <a:spcPct val="40000"/>
              </a:spcBef>
            </a:pPr>
            <a:r>
              <a:rPr lang="en-US" sz="2800"/>
              <a:t>Necessary Conditions must be considered</a:t>
            </a:r>
          </a:p>
          <a:p>
            <a:pPr eaLnBrk="1" hangingPunct="1">
              <a:spcBef>
                <a:spcPct val="40000"/>
              </a:spcBef>
            </a:pPr>
            <a:r>
              <a:rPr lang="en-US" sz="2800"/>
              <a:t>Economic tools control and sell EC</a:t>
            </a:r>
          </a:p>
          <a:p>
            <a:pPr eaLnBrk="1" hangingPunct="1">
              <a:spcBef>
                <a:spcPct val="40000"/>
              </a:spcBef>
            </a:pPr>
            <a:r>
              <a:rPr lang="en-US" sz="2800"/>
              <a:t>Retrofitting tools that have been overlooked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04800"/>
            <a:ext cx="8229600" cy="1143000"/>
          </a:xfrm>
        </p:spPr>
        <p:txBody>
          <a:bodyPr/>
          <a:lstStyle/>
          <a:p>
            <a:pPr eaLnBrk="1" hangingPunct="1"/>
            <a:r>
              <a:rPr lang="en-US" sz="4000"/>
              <a:t>EC Principles </a:t>
            </a:r>
            <a:r>
              <a:rPr lang="en-US" sz="4000" b="1" i="1"/>
              <a:t>How Energy Travels</a:t>
            </a:r>
          </a:p>
        </p:txBody>
      </p:sp>
      <p:sp>
        <p:nvSpPr>
          <p:cNvPr id="111618" name="Rectangle 3"/>
          <p:cNvSpPr>
            <a:spLocks noGrp="1" noChangeArrowheads="1"/>
          </p:cNvSpPr>
          <p:nvPr>
            <p:ph type="body" idx="1"/>
          </p:nvPr>
        </p:nvSpPr>
        <p:spPr/>
        <p:txBody>
          <a:bodyPr/>
          <a:lstStyle/>
          <a:p>
            <a:pPr eaLnBrk="1" hangingPunct="1"/>
            <a:r>
              <a:rPr lang="en-US" sz="2800"/>
              <a:t>Conduction</a:t>
            </a:r>
          </a:p>
          <a:p>
            <a:pPr eaLnBrk="1" hangingPunct="1"/>
            <a:r>
              <a:rPr lang="en-US" sz="2800"/>
              <a:t>Convection  (heat flow via fluid flow)</a:t>
            </a:r>
          </a:p>
          <a:p>
            <a:pPr lvl="1" eaLnBrk="1" hangingPunct="1">
              <a:buFontTx/>
              <a:buNone/>
            </a:pPr>
            <a:r>
              <a:rPr lang="en-US" sz="2400"/>
              <a:t>   A</a:t>
            </a:r>
            <a:r>
              <a:rPr lang="en-US"/>
              <a:t>dvection  (bulk fluid flow)</a:t>
            </a:r>
          </a:p>
          <a:p>
            <a:pPr lvl="2" eaLnBrk="1" hangingPunct="1">
              <a:buFont typeface="Wingdings" pitchFamily="2" charset="2"/>
              <a:buChar char="§"/>
            </a:pPr>
            <a:r>
              <a:rPr lang="en-US" sz="2800"/>
              <a:t> Convection cells can have high R values</a:t>
            </a:r>
            <a:r>
              <a:rPr lang="en-US"/>
              <a:t> </a:t>
            </a:r>
          </a:p>
          <a:p>
            <a:pPr lvl="2" eaLnBrk="1" hangingPunct="1">
              <a:buFont typeface="Wingdings" pitchFamily="2" charset="2"/>
              <a:buChar char="§"/>
            </a:pPr>
            <a:r>
              <a:rPr lang="en-US" sz="2800"/>
              <a:t> Unbounded advection: e.g. infiltration</a:t>
            </a:r>
          </a:p>
          <a:p>
            <a:pPr lvl="1" eaLnBrk="1" hangingPunct="1">
              <a:buFontTx/>
              <a:buNone/>
            </a:pPr>
            <a:r>
              <a:rPr lang="en-US"/>
              <a:t>   Diffusion  (flow through stationary matter)</a:t>
            </a:r>
          </a:p>
          <a:p>
            <a:pPr lvl="2" eaLnBrk="1" hangingPunct="1">
              <a:buFont typeface="Wingdings" pitchFamily="2" charset="2"/>
              <a:buChar char="§"/>
            </a:pPr>
            <a:r>
              <a:rPr lang="en-US" sz="2800"/>
              <a:t>* Most important when water is moved</a:t>
            </a:r>
          </a:p>
          <a:p>
            <a:pPr eaLnBrk="1" hangingPunct="1"/>
            <a:r>
              <a:rPr lang="en-US" sz="2800"/>
              <a:t>Radiation</a:t>
            </a:r>
          </a:p>
          <a:p>
            <a:pPr lvl="1" eaLnBrk="1" hangingPunct="1">
              <a:buFontTx/>
              <a:buNone/>
            </a:pPr>
            <a:r>
              <a:rPr lang="en-US"/>
              <a:t>   Emissivity more importance than reflection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0" y="0"/>
            <a:ext cx="3429000" cy="6477000"/>
          </a:xfrm>
        </p:spPr>
        <p:txBody>
          <a:bodyPr/>
          <a:lstStyle/>
          <a:p>
            <a:pPr eaLnBrk="1" hangingPunct="1"/>
            <a:r>
              <a:rPr lang="en-US" sz="4000" b="1"/>
              <a:t>Conduction</a:t>
            </a:r>
            <a:br>
              <a:rPr lang="en-US" sz="4000" b="1"/>
            </a:br>
            <a:r>
              <a:rPr lang="en-US" sz="4000" b="1"/>
              <a:t>in </a:t>
            </a:r>
            <a:br>
              <a:rPr lang="en-US" sz="4000" b="1"/>
            </a:br>
            <a:r>
              <a:rPr lang="en-US" sz="4000" b="1"/>
              <a:t>Loose Fill Insulation is Density Dependent</a:t>
            </a:r>
          </a:p>
        </p:txBody>
      </p:sp>
      <p:pic>
        <p:nvPicPr>
          <p:cNvPr id="113666" name="Picture 5" descr="graph_1"/>
          <p:cNvPicPr>
            <a:picLocks noChangeAspect="1" noChangeArrowheads="1"/>
          </p:cNvPicPr>
          <p:nvPr/>
        </p:nvPicPr>
        <p:blipFill>
          <a:blip r:embed="rId3"/>
          <a:srcRect/>
          <a:stretch>
            <a:fillRect/>
          </a:stretch>
        </p:blipFill>
        <p:spPr bwMode="auto">
          <a:xfrm>
            <a:off x="3576638" y="0"/>
            <a:ext cx="6176962"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identity-crisis[1]"/>
          <p:cNvPicPr>
            <a:picLocks noChangeAspect="1" noChangeArrowheads="1"/>
          </p:cNvPicPr>
          <p:nvPr/>
        </p:nvPicPr>
        <p:blipFill>
          <a:blip r:embed="rId3"/>
          <a:srcRect/>
          <a:stretch>
            <a:fillRect/>
          </a:stretch>
        </p:blipFill>
        <p:spPr bwMode="auto">
          <a:xfrm>
            <a:off x="-152400" y="1371600"/>
            <a:ext cx="4876800" cy="4852988"/>
          </a:xfrm>
          <a:prstGeom prst="rect">
            <a:avLst/>
          </a:prstGeom>
          <a:noFill/>
          <a:ln w="9525">
            <a:noFill/>
            <a:miter lim="800000"/>
            <a:headEnd/>
            <a:tailEnd/>
          </a:ln>
        </p:spPr>
      </p:pic>
      <p:pic>
        <p:nvPicPr>
          <p:cNvPr id="21506" name="Picture 3" descr="IdentityCrisis[1]"/>
          <p:cNvPicPr>
            <a:picLocks noChangeAspect="1" noChangeArrowheads="1"/>
          </p:cNvPicPr>
          <p:nvPr/>
        </p:nvPicPr>
        <p:blipFill>
          <a:blip r:embed="rId4"/>
          <a:srcRect/>
          <a:stretch>
            <a:fillRect/>
          </a:stretch>
        </p:blipFill>
        <p:spPr bwMode="auto">
          <a:xfrm>
            <a:off x="4572000" y="1371600"/>
            <a:ext cx="4953000" cy="3233738"/>
          </a:xfrm>
          <a:prstGeom prst="rect">
            <a:avLst/>
          </a:prstGeom>
          <a:noFill/>
          <a:ln w="9525">
            <a:noFill/>
            <a:miter lim="800000"/>
            <a:headEnd/>
            <a:tailEnd/>
          </a:ln>
        </p:spPr>
      </p:pic>
      <p:sp>
        <p:nvSpPr>
          <p:cNvPr id="21507" name="Text Box 4"/>
          <p:cNvSpPr txBox="1">
            <a:spLocks noChangeArrowheads="1"/>
          </p:cNvSpPr>
          <p:nvPr/>
        </p:nvSpPr>
        <p:spPr bwMode="auto">
          <a:xfrm>
            <a:off x="3810000" y="5334000"/>
            <a:ext cx="5334000" cy="1311275"/>
          </a:xfrm>
          <a:prstGeom prst="rect">
            <a:avLst/>
          </a:prstGeom>
          <a:noFill/>
          <a:ln w="9525">
            <a:noFill/>
            <a:miter lim="800000"/>
            <a:headEnd/>
            <a:tailEnd/>
          </a:ln>
        </p:spPr>
        <p:txBody>
          <a:bodyPr>
            <a:spAutoFit/>
          </a:bodyPr>
          <a:lstStyle/>
          <a:p>
            <a:pPr>
              <a:spcBef>
                <a:spcPct val="50000"/>
              </a:spcBef>
            </a:pPr>
            <a:r>
              <a:rPr lang="en-US" sz="8000">
                <a:solidFill>
                  <a:schemeClr val="tx1"/>
                </a:solidFill>
                <a:latin typeface="Monotype Corsiva" pitchFamily="66" charset="0"/>
              </a:rPr>
              <a:t>e </a:t>
            </a:r>
            <a:r>
              <a:rPr lang="en-US" sz="8000" baseline="30000">
                <a:solidFill>
                  <a:schemeClr val="tx1"/>
                </a:solidFill>
                <a:latin typeface="Monotype Corsiva" pitchFamily="66" charset="0"/>
              </a:rPr>
              <a:t>i </a:t>
            </a:r>
            <a:r>
              <a:rPr lang="en-US" sz="8000" baseline="30000">
                <a:solidFill>
                  <a:schemeClr val="tx1"/>
                </a:solidFill>
                <a:latin typeface="David" pitchFamily="34" charset="-79"/>
              </a:rPr>
              <a:t>π</a:t>
            </a:r>
            <a:r>
              <a:rPr lang="en-US" sz="8000" baseline="30000">
                <a:solidFill>
                  <a:schemeClr val="tx1"/>
                </a:solidFill>
                <a:latin typeface="Monotype Corsiva" pitchFamily="66" charset="0"/>
              </a:rPr>
              <a:t> </a:t>
            </a:r>
            <a:r>
              <a:rPr lang="en-US" sz="8000">
                <a:solidFill>
                  <a:schemeClr val="tx1"/>
                </a:solidFill>
                <a:latin typeface="Monotype Corsiva" pitchFamily="66" charset="0"/>
              </a:rPr>
              <a:t>+ x = 0</a:t>
            </a:r>
          </a:p>
        </p:txBody>
      </p:sp>
      <p:sp>
        <p:nvSpPr>
          <p:cNvPr id="21508" name="Rectangle 5"/>
          <p:cNvSpPr>
            <a:spLocks noGrp="1" noChangeArrowheads="1"/>
          </p:cNvSpPr>
          <p:nvPr>
            <p:ph type="title" idx="4294967295"/>
          </p:nvPr>
        </p:nvSpPr>
        <p:spPr>
          <a:xfrm>
            <a:off x="457200" y="304800"/>
            <a:ext cx="8229600" cy="1143000"/>
          </a:xfrm>
        </p:spPr>
        <p:txBody>
          <a:bodyPr/>
          <a:lstStyle/>
          <a:p>
            <a:r>
              <a:rPr lang="en-US" sz="4000" b="1"/>
              <a:t>EC is having an Identity Crisis</a:t>
            </a:r>
          </a:p>
        </p:txBody>
      </p:sp>
      <p:pic>
        <p:nvPicPr>
          <p:cNvPr id="21509" name="Picture 6" descr="identity[1]"/>
          <p:cNvPicPr>
            <a:picLocks noChangeAspect="1" noChangeArrowheads="1"/>
          </p:cNvPicPr>
          <p:nvPr/>
        </p:nvPicPr>
        <p:blipFill>
          <a:blip r:embed="rId5"/>
          <a:srcRect/>
          <a:stretch>
            <a:fillRect/>
          </a:stretch>
        </p:blipFill>
        <p:spPr bwMode="auto">
          <a:xfrm>
            <a:off x="3200400" y="3352800"/>
            <a:ext cx="2438400" cy="205263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lstStyle/>
          <a:p>
            <a:pPr eaLnBrk="1" hangingPunct="1"/>
            <a:r>
              <a:rPr lang="en-US" sz="4000" b="1"/>
              <a:t>We understand Advection</a:t>
            </a:r>
          </a:p>
        </p:txBody>
      </p:sp>
      <p:sp>
        <p:nvSpPr>
          <p:cNvPr id="115714" name="Rectangle 3"/>
          <p:cNvSpPr>
            <a:spLocks noGrp="1" noChangeArrowheads="1"/>
          </p:cNvSpPr>
          <p:nvPr>
            <p:ph type="body" idx="4294967295"/>
          </p:nvPr>
        </p:nvSpPr>
        <p:spPr/>
        <p:txBody>
          <a:bodyPr/>
          <a:lstStyle/>
          <a:p>
            <a:pPr eaLnBrk="1" hangingPunct="1"/>
            <a:r>
              <a:rPr lang="en-US" sz="2800"/>
              <a:t>Convection Cells</a:t>
            </a:r>
          </a:p>
          <a:p>
            <a:pPr eaLnBrk="1" hangingPunct="1"/>
            <a:r>
              <a:rPr lang="en-US" sz="2800"/>
              <a:t>Infiltration into our buildings</a:t>
            </a:r>
          </a:p>
          <a:p>
            <a:pPr lvl="1" eaLnBrk="1" hangingPunct="1"/>
            <a:r>
              <a:rPr lang="en-US"/>
              <a:t>Often caused by wind or</a:t>
            </a:r>
          </a:p>
          <a:p>
            <a:pPr lvl="1" eaLnBrk="1" hangingPunct="1"/>
            <a:r>
              <a:rPr lang="en-US"/>
              <a:t>Stack effects</a:t>
            </a:r>
          </a:p>
          <a:p>
            <a:pPr eaLnBrk="1" hangingPunct="1"/>
            <a:r>
              <a:rPr lang="en-US" sz="2800"/>
              <a:t>Duct Leakage</a:t>
            </a:r>
          </a:p>
          <a:p>
            <a:pPr eaLnBrk="1" hangingPunct="1"/>
            <a:endParaRPr lang="en-US" sz="2800"/>
          </a:p>
          <a:p>
            <a:pPr eaLnBrk="1" hangingPunct="1">
              <a:buFontTx/>
              <a:buNone/>
            </a:pPr>
            <a:r>
              <a:rPr lang="en-US" sz="2800"/>
              <a:t>We were just using the wrong name and always called it Convection.  No Problem.. just a name.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endParaRPr lang="en-US"/>
          </a:p>
        </p:txBody>
      </p:sp>
      <p:sp>
        <p:nvSpPr>
          <p:cNvPr id="117762" name="Rectangle 3"/>
          <p:cNvSpPr>
            <a:spLocks noGrp="1" noChangeArrowheads="1"/>
          </p:cNvSpPr>
          <p:nvPr>
            <p:ph type="body" idx="1"/>
          </p:nvPr>
        </p:nvSpPr>
        <p:spPr/>
        <p:txBody>
          <a:bodyPr/>
          <a:lstStyle/>
          <a:p>
            <a:pPr eaLnBrk="1" hangingPunct="1"/>
            <a:endParaRPr lang="en-US"/>
          </a:p>
        </p:txBody>
      </p:sp>
      <p:pic>
        <p:nvPicPr>
          <p:cNvPr id="117763" name="Picture 4" descr="conv_cell_room_labeled"/>
          <p:cNvPicPr>
            <a:picLocks noChangeAspect="1" noChangeArrowheads="1"/>
          </p:cNvPicPr>
          <p:nvPr/>
        </p:nvPicPr>
        <p:blipFill>
          <a:blip r:embed="rId3"/>
          <a:srcRect/>
          <a:stretch>
            <a:fillRect/>
          </a:stretch>
        </p:blipFill>
        <p:spPr bwMode="auto">
          <a:xfrm>
            <a:off x="-22225" y="0"/>
            <a:ext cx="91440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a:spLocks noGrp="1" noChangeArrowheads="1"/>
          </p:cNvSpPr>
          <p:nvPr>
            <p:ph type="title"/>
          </p:nvPr>
        </p:nvSpPr>
        <p:spPr/>
        <p:txBody>
          <a:bodyPr/>
          <a:lstStyle/>
          <a:p>
            <a:pPr eaLnBrk="1" hangingPunct="1"/>
            <a:endParaRPr lang="en-US"/>
          </a:p>
        </p:txBody>
      </p:sp>
      <p:pic>
        <p:nvPicPr>
          <p:cNvPr id="119810" name="Picture 8" descr="advection"/>
          <p:cNvPicPr>
            <a:picLocks noChangeAspect="1" noChangeArrowheads="1"/>
          </p:cNvPicPr>
          <p:nvPr/>
        </p:nvPicPr>
        <p:blipFill>
          <a:blip r:embed="rId3"/>
          <a:srcRect/>
          <a:stretch>
            <a:fillRect/>
          </a:stretch>
        </p:blipFill>
        <p:spPr bwMode="auto">
          <a:xfrm>
            <a:off x="304800" y="-585788"/>
            <a:ext cx="8839200" cy="744378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3" descr="ConvectionCell4"/>
          <p:cNvPicPr>
            <a:picLocks noChangeAspect="1" noChangeArrowheads="1"/>
          </p:cNvPicPr>
          <p:nvPr/>
        </p:nvPicPr>
        <p:blipFill>
          <a:blip r:embed="rId3"/>
          <a:srcRect/>
          <a:stretch>
            <a:fillRect/>
          </a:stretch>
        </p:blipFill>
        <p:spPr bwMode="auto">
          <a:xfrm>
            <a:off x="5214938" y="-609600"/>
            <a:ext cx="10896600" cy="7943850"/>
          </a:xfrm>
          <a:prstGeom prst="rect">
            <a:avLst/>
          </a:prstGeom>
          <a:noFill/>
          <a:ln w="9525">
            <a:noFill/>
            <a:miter lim="800000"/>
            <a:headEnd/>
            <a:tailEnd/>
          </a:ln>
        </p:spPr>
      </p:pic>
      <p:sp>
        <p:nvSpPr>
          <p:cNvPr id="121858" name="Text Box 4"/>
          <p:cNvSpPr txBox="1">
            <a:spLocks noChangeArrowheads="1"/>
          </p:cNvSpPr>
          <p:nvPr/>
        </p:nvSpPr>
        <p:spPr bwMode="auto">
          <a:xfrm>
            <a:off x="914400" y="304800"/>
            <a:ext cx="4114800" cy="6621463"/>
          </a:xfrm>
          <a:prstGeom prst="rect">
            <a:avLst/>
          </a:prstGeom>
          <a:noFill/>
          <a:ln w="9525">
            <a:noFill/>
            <a:miter lim="800000"/>
            <a:headEnd/>
            <a:tailEnd/>
          </a:ln>
        </p:spPr>
        <p:txBody>
          <a:bodyPr>
            <a:spAutoFit/>
          </a:bodyPr>
          <a:lstStyle/>
          <a:p>
            <a:pPr>
              <a:spcBef>
                <a:spcPct val="50000"/>
              </a:spcBef>
            </a:pPr>
            <a:r>
              <a:rPr lang="en-US" sz="4000">
                <a:solidFill>
                  <a:schemeClr val="tx1"/>
                </a:solidFill>
              </a:rPr>
              <a:t>Advective Heat Flows in Insulation</a:t>
            </a:r>
          </a:p>
          <a:p>
            <a:pPr>
              <a:spcBef>
                <a:spcPct val="50000"/>
              </a:spcBef>
            </a:pPr>
            <a:r>
              <a:rPr lang="en-US" sz="2800" b="0">
                <a:solidFill>
                  <a:schemeClr val="tx1"/>
                </a:solidFill>
              </a:rPr>
              <a:t>Schematic Drawings of Insulation Between Joists on the Floor of an Attic</a:t>
            </a:r>
          </a:p>
          <a:p>
            <a:pPr>
              <a:spcBef>
                <a:spcPct val="50000"/>
              </a:spcBef>
            </a:pPr>
            <a:r>
              <a:rPr lang="en-US" sz="2800" b="0">
                <a:solidFill>
                  <a:schemeClr val="tx1"/>
                </a:solidFill>
              </a:rPr>
              <a:t>Lower Example has a Membrane over the Insulation</a:t>
            </a:r>
          </a:p>
          <a:p>
            <a:pPr>
              <a:spcBef>
                <a:spcPct val="50000"/>
              </a:spcBef>
            </a:pPr>
            <a:r>
              <a:rPr lang="en-US" sz="2800" b="0">
                <a:solidFill>
                  <a:schemeClr val="tx1"/>
                </a:solidFill>
              </a:rPr>
              <a:t>-Bullock 1986</a:t>
            </a:r>
          </a:p>
          <a:p>
            <a:pPr>
              <a:spcBef>
                <a:spcPct val="50000"/>
              </a:spcBef>
            </a:pPr>
            <a:endParaRPr lang="en-US" sz="2800" b="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endParaRPr lang="en-US"/>
          </a:p>
        </p:txBody>
      </p:sp>
      <p:sp>
        <p:nvSpPr>
          <p:cNvPr id="123906" name="Rectangle 3"/>
          <p:cNvSpPr>
            <a:spLocks noGrp="1" noChangeArrowheads="1"/>
          </p:cNvSpPr>
          <p:nvPr>
            <p:ph type="body" idx="1"/>
          </p:nvPr>
        </p:nvSpPr>
        <p:spPr/>
        <p:txBody>
          <a:bodyPr/>
          <a:lstStyle/>
          <a:p>
            <a:pPr eaLnBrk="1" hangingPunct="1"/>
            <a:endParaRPr lang="en-US"/>
          </a:p>
        </p:txBody>
      </p:sp>
      <p:pic>
        <p:nvPicPr>
          <p:cNvPr id="123907" name="Picture 5" descr="air-infiltration"/>
          <p:cNvPicPr>
            <a:picLocks noChangeAspect="1" noChangeArrowheads="1"/>
          </p:cNvPicPr>
          <p:nvPr/>
        </p:nvPicPr>
        <p:blipFill>
          <a:blip r:embed="rId3"/>
          <a:srcRect/>
          <a:stretch>
            <a:fillRect/>
          </a:stretch>
        </p:blipFill>
        <p:spPr bwMode="auto">
          <a:xfrm>
            <a:off x="-31750" y="142875"/>
            <a:ext cx="12801600" cy="89598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endParaRPr lang="en-US"/>
          </a:p>
        </p:txBody>
      </p:sp>
      <p:sp>
        <p:nvSpPr>
          <p:cNvPr id="125954" name="Rectangle 3"/>
          <p:cNvSpPr>
            <a:spLocks noGrp="1" noChangeArrowheads="1"/>
          </p:cNvSpPr>
          <p:nvPr>
            <p:ph type="body" idx="1"/>
          </p:nvPr>
        </p:nvSpPr>
        <p:spPr/>
        <p:txBody>
          <a:bodyPr/>
          <a:lstStyle/>
          <a:p>
            <a:pPr eaLnBrk="1" hangingPunct="1"/>
            <a:endParaRPr lang="en-US"/>
          </a:p>
        </p:txBody>
      </p:sp>
      <p:pic>
        <p:nvPicPr>
          <p:cNvPr id="125955" name="Picture 5" descr="th?id=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endParaRPr lang="en-US"/>
          </a:p>
        </p:txBody>
      </p:sp>
      <p:sp>
        <p:nvSpPr>
          <p:cNvPr id="128002" name="Rectangle 3"/>
          <p:cNvSpPr>
            <a:spLocks noGrp="1" noChangeArrowheads="1"/>
          </p:cNvSpPr>
          <p:nvPr>
            <p:ph type="body" idx="1"/>
          </p:nvPr>
        </p:nvSpPr>
        <p:spPr/>
        <p:txBody>
          <a:bodyPr/>
          <a:lstStyle/>
          <a:p>
            <a:pPr eaLnBrk="1" hangingPunct="1"/>
            <a:endParaRPr lang="en-US"/>
          </a:p>
        </p:txBody>
      </p:sp>
      <p:pic>
        <p:nvPicPr>
          <p:cNvPr id="128003" name="Picture 5" descr="water-vapor-research-building-science-infiltration-through-drywall"/>
          <p:cNvPicPr>
            <a:picLocks noChangeAspect="1" noChangeArrowheads="1"/>
          </p:cNvPicPr>
          <p:nvPr/>
        </p:nvPicPr>
        <p:blipFill>
          <a:blip r:embed="rId3"/>
          <a:srcRect/>
          <a:stretch>
            <a:fillRect/>
          </a:stretch>
        </p:blipFill>
        <p:spPr bwMode="auto">
          <a:xfrm>
            <a:off x="0" y="-649288"/>
            <a:ext cx="9144000" cy="727868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endParaRPr lang="en-US"/>
          </a:p>
        </p:txBody>
      </p:sp>
      <p:sp>
        <p:nvSpPr>
          <p:cNvPr id="130050" name="Rectangle 3"/>
          <p:cNvSpPr>
            <a:spLocks noGrp="1" noChangeArrowheads="1"/>
          </p:cNvSpPr>
          <p:nvPr>
            <p:ph type="body" idx="1"/>
          </p:nvPr>
        </p:nvSpPr>
        <p:spPr/>
        <p:txBody>
          <a:bodyPr/>
          <a:lstStyle/>
          <a:p>
            <a:pPr eaLnBrk="1" hangingPunct="1"/>
            <a:endParaRPr lang="en-US"/>
          </a:p>
        </p:txBody>
      </p:sp>
      <p:pic>
        <p:nvPicPr>
          <p:cNvPr id="130051" name="Picture 5" descr="Duct_test"/>
          <p:cNvPicPr>
            <a:picLocks noChangeAspect="1" noChangeArrowheads="1"/>
          </p:cNvPicPr>
          <p:nvPr/>
        </p:nvPicPr>
        <p:blipFill>
          <a:blip r:embed="rId3"/>
          <a:srcRect/>
          <a:stretch>
            <a:fillRect/>
          </a:stretch>
        </p:blipFill>
        <p:spPr bwMode="auto">
          <a:xfrm>
            <a:off x="0" y="0"/>
            <a:ext cx="9144000" cy="71961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US" sz="4000" b="1"/>
              <a:t>Diffusion</a:t>
            </a:r>
            <a:r>
              <a:rPr lang="en-US" b="1"/>
              <a:t> is also Convection</a:t>
            </a:r>
          </a:p>
        </p:txBody>
      </p:sp>
      <p:sp>
        <p:nvSpPr>
          <p:cNvPr id="132098" name="Rectangle 3"/>
          <p:cNvSpPr>
            <a:spLocks noGrp="1" noChangeArrowheads="1"/>
          </p:cNvSpPr>
          <p:nvPr>
            <p:ph type="body" idx="1"/>
          </p:nvPr>
        </p:nvSpPr>
        <p:spPr/>
        <p:txBody>
          <a:bodyPr/>
          <a:lstStyle/>
          <a:p>
            <a:pPr eaLnBrk="1" hangingPunct="1">
              <a:lnSpc>
                <a:spcPct val="90000"/>
              </a:lnSpc>
              <a:spcBef>
                <a:spcPct val="50000"/>
              </a:spcBef>
              <a:buFontTx/>
              <a:buNone/>
            </a:pPr>
            <a:r>
              <a:rPr lang="en-US" sz="2800"/>
              <a:t>Unlike Advection,</a:t>
            </a:r>
          </a:p>
          <a:p>
            <a:pPr eaLnBrk="1" hangingPunct="1">
              <a:lnSpc>
                <a:spcPct val="90000"/>
              </a:lnSpc>
              <a:spcBef>
                <a:spcPct val="50000"/>
              </a:spcBef>
            </a:pPr>
            <a:r>
              <a:rPr lang="en-US" sz="2800"/>
              <a:t>Diffusion occurs when fluid is passing through other matter that is otherwise relatively stationary</a:t>
            </a:r>
          </a:p>
          <a:p>
            <a:pPr eaLnBrk="1" hangingPunct="1">
              <a:lnSpc>
                <a:spcPct val="90000"/>
              </a:lnSpc>
              <a:spcBef>
                <a:spcPct val="50000"/>
              </a:spcBef>
            </a:pPr>
            <a:r>
              <a:rPr lang="en-US" sz="2800"/>
              <a:t>Diffusion can travel through a liquid, gas or solid </a:t>
            </a:r>
          </a:p>
          <a:p>
            <a:pPr eaLnBrk="1" hangingPunct="1">
              <a:lnSpc>
                <a:spcPct val="90000"/>
              </a:lnSpc>
              <a:spcBef>
                <a:spcPct val="50000"/>
              </a:spcBef>
            </a:pPr>
            <a:r>
              <a:rPr lang="en-US" sz="2800"/>
              <a:t>For building science, we’re interested in diffusion through gas &amp; solids.  Biologists and doctors focus upon diffusion through liquid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US" sz="4000" b="1"/>
              <a:t>Diffusion is also Convection</a:t>
            </a:r>
          </a:p>
        </p:txBody>
      </p:sp>
      <p:sp>
        <p:nvSpPr>
          <p:cNvPr id="134146" name="Rectangle 3"/>
          <p:cNvSpPr>
            <a:spLocks noGrp="1" noChangeArrowheads="1"/>
          </p:cNvSpPr>
          <p:nvPr>
            <p:ph type="body" idx="1"/>
          </p:nvPr>
        </p:nvSpPr>
        <p:spPr/>
        <p:txBody>
          <a:bodyPr/>
          <a:lstStyle/>
          <a:p>
            <a:pPr eaLnBrk="1" hangingPunct="1">
              <a:lnSpc>
                <a:spcPct val="90000"/>
              </a:lnSpc>
              <a:spcBef>
                <a:spcPct val="50000"/>
              </a:spcBef>
              <a:buFontTx/>
              <a:buNone/>
            </a:pPr>
            <a:r>
              <a:rPr lang="en-US" sz="2800"/>
              <a:t>We are interested in water flows pushed by</a:t>
            </a:r>
          </a:p>
          <a:p>
            <a:pPr eaLnBrk="1" hangingPunct="1">
              <a:lnSpc>
                <a:spcPct val="90000"/>
              </a:lnSpc>
              <a:spcBef>
                <a:spcPct val="50000"/>
              </a:spcBef>
            </a:pPr>
            <a:r>
              <a:rPr lang="en-US" sz="2800"/>
              <a:t>Capillary Action</a:t>
            </a:r>
          </a:p>
          <a:p>
            <a:pPr eaLnBrk="1" hangingPunct="1">
              <a:lnSpc>
                <a:spcPct val="90000"/>
              </a:lnSpc>
              <a:spcBef>
                <a:spcPct val="50000"/>
              </a:spcBef>
            </a:pPr>
            <a:r>
              <a:rPr lang="en-US" sz="2800"/>
              <a:t>Change in Concentration</a:t>
            </a:r>
          </a:p>
          <a:p>
            <a:pPr eaLnBrk="1" hangingPunct="1">
              <a:lnSpc>
                <a:spcPct val="90000"/>
              </a:lnSpc>
              <a:spcBef>
                <a:spcPct val="50000"/>
              </a:spcBef>
            </a:pPr>
            <a:r>
              <a:rPr lang="en-US" sz="2800"/>
              <a:t>Osmotic forces</a:t>
            </a:r>
          </a:p>
          <a:p>
            <a:pPr eaLnBrk="1" hangingPunct="1">
              <a:lnSpc>
                <a:spcPct val="90000"/>
              </a:lnSpc>
              <a:spcBef>
                <a:spcPct val="50000"/>
              </a:spcBef>
            </a:pPr>
            <a:r>
              <a:rPr lang="en-US" sz="2800"/>
              <a:t>Condensation</a:t>
            </a:r>
          </a:p>
          <a:p>
            <a:pPr eaLnBrk="1" hangingPunct="1">
              <a:lnSpc>
                <a:spcPct val="90000"/>
              </a:lnSpc>
              <a:spcBef>
                <a:spcPct val="50000"/>
              </a:spcBef>
            </a:pPr>
            <a:r>
              <a:rPr lang="en-US" sz="2800"/>
              <a:t>Evaporation</a:t>
            </a:r>
          </a:p>
          <a:p>
            <a:pPr eaLnBrk="1" hangingPunct="1">
              <a:lnSpc>
                <a:spcPct val="90000"/>
              </a:lnSpc>
              <a:spcBef>
                <a:spcPct val="50000"/>
              </a:spcBef>
              <a:buFontTx/>
              <a:buNone/>
            </a:pPr>
            <a:r>
              <a:rPr lang="en-US" sz="2800"/>
              <a:t>But </a:t>
            </a:r>
            <a:r>
              <a:rPr lang="en-US" sz="2800" b="1" i="1"/>
              <a:t>bulk moisture flow</a:t>
            </a:r>
            <a:r>
              <a:rPr lang="en-US" sz="2800"/>
              <a:t> like rainwater or leaky pipes is not diffusion.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sz="4000" b="1"/>
              <a:t>Energy Conservation is neither</a:t>
            </a:r>
          </a:p>
        </p:txBody>
      </p:sp>
      <p:sp>
        <p:nvSpPr>
          <p:cNvPr id="23554" name="Rectangle 3"/>
          <p:cNvSpPr>
            <a:spLocks noGrp="1" noChangeArrowheads="1"/>
          </p:cNvSpPr>
          <p:nvPr>
            <p:ph type="body" idx="4294967295"/>
          </p:nvPr>
        </p:nvSpPr>
        <p:spPr>
          <a:xfrm>
            <a:off x="5186363" y="3581400"/>
            <a:ext cx="3886200" cy="2544763"/>
          </a:xfrm>
        </p:spPr>
        <p:txBody>
          <a:bodyPr/>
          <a:lstStyle/>
          <a:p>
            <a:pPr lvl="1" algn="r" eaLnBrk="1" hangingPunct="1">
              <a:buFontTx/>
              <a:buNone/>
            </a:pPr>
            <a:r>
              <a:rPr lang="en-US"/>
              <a:t>Energy Efficiency (EE) nor Depriving Yourself.</a:t>
            </a:r>
          </a:p>
          <a:p>
            <a:endParaRPr lang="en-US" sz="2800"/>
          </a:p>
        </p:txBody>
      </p:sp>
      <p:pic>
        <p:nvPicPr>
          <p:cNvPr id="23555" name="Picture 5" descr="ANd9GcQhKUtzXWz1zy_19FrOLhVat45bj21u7lrAl_USN98Ovl7-kLFT"/>
          <p:cNvPicPr>
            <a:picLocks noChangeAspect="1" noChangeArrowheads="1"/>
          </p:cNvPicPr>
          <p:nvPr/>
        </p:nvPicPr>
        <p:blipFill>
          <a:blip r:embed="rId3"/>
          <a:srcRect/>
          <a:stretch>
            <a:fillRect/>
          </a:stretch>
        </p:blipFill>
        <p:spPr bwMode="auto">
          <a:xfrm>
            <a:off x="0" y="1219200"/>
            <a:ext cx="5638800" cy="5638800"/>
          </a:xfrm>
          <a:prstGeom prst="rect">
            <a:avLst/>
          </a:prstGeom>
          <a:noFill/>
          <a:ln w="9525">
            <a:noFill/>
            <a:miter lim="800000"/>
            <a:headEnd/>
            <a:tailEnd/>
          </a:ln>
        </p:spPr>
      </p:pic>
      <p:pic>
        <p:nvPicPr>
          <p:cNvPr id="23556" name="Picture 9" descr="ANd9GcReRlwqinpJc3P71jcXYTHX7g2EtXu7-yKL13OhTyJ6f9V_IW9tqA"/>
          <p:cNvPicPr>
            <a:picLocks noChangeAspect="1" noChangeArrowheads="1"/>
          </p:cNvPicPr>
          <p:nvPr/>
        </p:nvPicPr>
        <p:blipFill>
          <a:blip r:embed="rId4"/>
          <a:srcRect/>
          <a:stretch>
            <a:fillRect/>
          </a:stretch>
        </p:blipFill>
        <p:spPr bwMode="auto">
          <a:xfrm>
            <a:off x="5638800" y="4800600"/>
            <a:ext cx="1905000" cy="2057400"/>
          </a:xfrm>
          <a:prstGeom prst="rect">
            <a:avLst/>
          </a:prstGeom>
          <a:noFill/>
          <a:ln w="9525">
            <a:noFill/>
            <a:miter lim="800000"/>
            <a:headEnd/>
            <a:tailEnd/>
          </a:ln>
        </p:spPr>
      </p:pic>
      <p:pic>
        <p:nvPicPr>
          <p:cNvPr id="23557" name="Picture 11" descr="ANd9GcTaPrXCKqzr_wn6XY6hT2P-dR8uxTjdD7UYH9x5sBV6FvQz15-6vQ"/>
          <p:cNvPicPr>
            <a:picLocks noChangeAspect="1" noChangeArrowheads="1"/>
          </p:cNvPicPr>
          <p:nvPr/>
        </p:nvPicPr>
        <p:blipFill>
          <a:blip r:embed="rId5"/>
          <a:srcRect/>
          <a:stretch>
            <a:fillRect/>
          </a:stretch>
        </p:blipFill>
        <p:spPr bwMode="auto">
          <a:xfrm>
            <a:off x="5638800" y="1219200"/>
            <a:ext cx="1890713" cy="2362200"/>
          </a:xfrm>
          <a:prstGeom prst="rect">
            <a:avLst/>
          </a:prstGeom>
          <a:noFill/>
          <a:ln w="9525">
            <a:noFill/>
            <a:miter lim="800000"/>
            <a:headEnd/>
            <a:tailEnd/>
          </a:ln>
        </p:spPr>
      </p:pic>
      <p:sp>
        <p:nvSpPr>
          <p:cNvPr id="23558" name="Text Box 12"/>
          <p:cNvSpPr txBox="1">
            <a:spLocks noChangeArrowheads="1"/>
          </p:cNvSpPr>
          <p:nvPr/>
        </p:nvSpPr>
        <p:spPr bwMode="auto">
          <a:xfrm>
            <a:off x="7853363" y="5091113"/>
            <a:ext cx="838200" cy="1433512"/>
          </a:xfrm>
          <a:prstGeom prst="rect">
            <a:avLst/>
          </a:prstGeom>
          <a:noFill/>
          <a:ln w="9525">
            <a:noFill/>
            <a:miter lim="800000"/>
            <a:headEnd/>
            <a:tailEnd/>
          </a:ln>
        </p:spPr>
        <p:txBody>
          <a:bodyPr>
            <a:spAutoFit/>
          </a:bodyPr>
          <a:lstStyle/>
          <a:p>
            <a:pPr>
              <a:spcBef>
                <a:spcPct val="50000"/>
              </a:spcBef>
            </a:pPr>
            <a:r>
              <a:rPr lang="en-US" sz="8800" b="0">
                <a:solidFill>
                  <a:schemeClr val="tx1"/>
                </a:solidFill>
              </a:rPr>
              <a:t>C</a:t>
            </a:r>
          </a:p>
        </p:txBody>
      </p:sp>
      <p:sp>
        <p:nvSpPr>
          <p:cNvPr id="23559" name="Text Box 13"/>
          <p:cNvSpPr txBox="1">
            <a:spLocks noChangeArrowheads="1"/>
          </p:cNvSpPr>
          <p:nvPr/>
        </p:nvSpPr>
        <p:spPr bwMode="auto">
          <a:xfrm>
            <a:off x="7820025" y="1647825"/>
            <a:ext cx="762000" cy="1433513"/>
          </a:xfrm>
          <a:prstGeom prst="rect">
            <a:avLst/>
          </a:prstGeom>
          <a:noFill/>
          <a:ln w="9525">
            <a:noFill/>
            <a:miter lim="800000"/>
            <a:headEnd/>
            <a:tailEnd/>
          </a:ln>
        </p:spPr>
        <p:txBody>
          <a:bodyPr>
            <a:spAutoFit/>
          </a:bodyPr>
          <a:lstStyle/>
          <a:p>
            <a:pPr>
              <a:spcBef>
                <a:spcPct val="50000"/>
              </a:spcBef>
            </a:pPr>
            <a:r>
              <a:rPr lang="en-US" sz="8800" b="0">
                <a:solidFill>
                  <a:schemeClr val="tx1"/>
                </a:solidFill>
              </a:rPr>
              <a:t>E</a:t>
            </a:r>
          </a:p>
        </p:txBody>
      </p:sp>
      <p:pic>
        <p:nvPicPr>
          <p:cNvPr id="23560" name="Picture 11" descr="ANd9GcTaPrXCKqzr_wn6XY6hT2P-dR8uxTjdD7UYH9x5sBV6FvQz15-6vQ"/>
          <p:cNvPicPr>
            <a:picLocks noChangeAspect="1" noChangeArrowheads="1"/>
          </p:cNvPicPr>
          <p:nvPr/>
        </p:nvPicPr>
        <p:blipFill>
          <a:blip r:embed="rId5"/>
          <a:srcRect/>
          <a:stretch>
            <a:fillRect/>
          </a:stretch>
        </p:blipFill>
        <p:spPr bwMode="auto">
          <a:xfrm>
            <a:off x="5638800" y="1219200"/>
            <a:ext cx="1890713" cy="2362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sz="4000" b="1"/>
              <a:t>Diffusion is also Convection</a:t>
            </a:r>
          </a:p>
        </p:txBody>
      </p:sp>
      <p:pic>
        <p:nvPicPr>
          <p:cNvPr id="136194" name="Picture 4" descr="th?id=H"/>
          <p:cNvPicPr>
            <a:picLocks noChangeAspect="1" noChangeArrowheads="1"/>
          </p:cNvPicPr>
          <p:nvPr/>
        </p:nvPicPr>
        <p:blipFill>
          <a:blip r:embed="rId3"/>
          <a:srcRect/>
          <a:stretch>
            <a:fillRect/>
          </a:stretch>
        </p:blipFill>
        <p:spPr bwMode="auto">
          <a:xfrm>
            <a:off x="990600" y="1447800"/>
            <a:ext cx="6705600" cy="52038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endParaRPr lang="en-US"/>
          </a:p>
        </p:txBody>
      </p:sp>
      <p:sp>
        <p:nvSpPr>
          <p:cNvPr id="138242" name="Rectangle 3"/>
          <p:cNvSpPr>
            <a:spLocks noGrp="1" noChangeArrowheads="1"/>
          </p:cNvSpPr>
          <p:nvPr>
            <p:ph type="body" idx="1"/>
          </p:nvPr>
        </p:nvSpPr>
        <p:spPr/>
        <p:txBody>
          <a:bodyPr/>
          <a:lstStyle/>
          <a:p>
            <a:pPr eaLnBrk="1" hangingPunct="1"/>
            <a:endParaRPr lang="en-US"/>
          </a:p>
        </p:txBody>
      </p:sp>
      <p:pic>
        <p:nvPicPr>
          <p:cNvPr id="138243" name="Picture 5" descr="cross_memb"/>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
        <p:nvSpPr>
          <p:cNvPr id="138244" name="Text Box 5"/>
          <p:cNvSpPr txBox="1">
            <a:spLocks noChangeArrowheads="1"/>
          </p:cNvSpPr>
          <p:nvPr/>
        </p:nvSpPr>
        <p:spPr bwMode="auto">
          <a:xfrm>
            <a:off x="1447800" y="2286000"/>
            <a:ext cx="1295400" cy="366713"/>
          </a:xfrm>
          <a:prstGeom prst="rect">
            <a:avLst/>
          </a:prstGeom>
          <a:noFill/>
          <a:ln w="9525">
            <a:noFill/>
            <a:miter lim="800000"/>
            <a:headEnd/>
            <a:tailEnd/>
          </a:ln>
        </p:spPr>
        <p:txBody>
          <a:bodyPr>
            <a:spAutoFit/>
          </a:bodyPr>
          <a:lstStyle/>
          <a:p>
            <a:pPr>
              <a:spcBef>
                <a:spcPct val="50000"/>
              </a:spcBef>
            </a:pPr>
            <a:endParaRPr lang="en-US" b="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endParaRPr lang="en-US"/>
          </a:p>
        </p:txBody>
      </p:sp>
      <p:sp>
        <p:nvSpPr>
          <p:cNvPr id="140290" name="Rectangle 3"/>
          <p:cNvSpPr>
            <a:spLocks noGrp="1" noChangeArrowheads="1"/>
          </p:cNvSpPr>
          <p:nvPr>
            <p:ph type="body" idx="1"/>
          </p:nvPr>
        </p:nvSpPr>
        <p:spPr/>
        <p:txBody>
          <a:bodyPr/>
          <a:lstStyle/>
          <a:p>
            <a:pPr eaLnBrk="1" hangingPunct="1"/>
            <a:endParaRPr lang="en-US"/>
          </a:p>
        </p:txBody>
      </p:sp>
      <p:pic>
        <p:nvPicPr>
          <p:cNvPr id="140291" name="Picture 5" descr="diffusion"/>
          <p:cNvPicPr>
            <a:picLocks noChangeAspect="1" noChangeArrowheads="1"/>
          </p:cNvPicPr>
          <p:nvPr/>
        </p:nvPicPr>
        <p:blipFill>
          <a:blip r:embed="rId3"/>
          <a:srcRect/>
          <a:stretch>
            <a:fillRect/>
          </a:stretch>
        </p:blipFill>
        <p:spPr bwMode="auto">
          <a:xfrm>
            <a:off x="76200" y="-1116013"/>
            <a:ext cx="9982200" cy="766921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endParaRPr lang="en-US"/>
          </a:p>
        </p:txBody>
      </p:sp>
      <p:sp>
        <p:nvSpPr>
          <p:cNvPr id="142338" name="Rectangle 3"/>
          <p:cNvSpPr>
            <a:spLocks noGrp="1" noChangeArrowheads="1"/>
          </p:cNvSpPr>
          <p:nvPr>
            <p:ph type="body" idx="1"/>
          </p:nvPr>
        </p:nvSpPr>
        <p:spPr/>
        <p:txBody>
          <a:bodyPr/>
          <a:lstStyle/>
          <a:p>
            <a:pPr eaLnBrk="1" hangingPunct="1"/>
            <a:endParaRPr lang="en-US"/>
          </a:p>
        </p:txBody>
      </p:sp>
      <p:pic>
        <p:nvPicPr>
          <p:cNvPr id="142339" name="Picture 7" descr="24262_desalination350"/>
          <p:cNvPicPr>
            <a:picLocks noChangeAspect="1" noChangeArrowheads="1"/>
          </p:cNvPicPr>
          <p:nvPr/>
        </p:nvPicPr>
        <p:blipFill>
          <a:blip r:embed="rId3"/>
          <a:srcRect/>
          <a:stretch>
            <a:fillRect/>
          </a:stretch>
        </p:blipFill>
        <p:spPr bwMode="auto">
          <a:xfrm>
            <a:off x="0" y="0"/>
            <a:ext cx="9448800" cy="68294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endParaRPr lang="en-US"/>
          </a:p>
        </p:txBody>
      </p:sp>
      <p:sp>
        <p:nvSpPr>
          <p:cNvPr id="144386" name="Rectangle 3"/>
          <p:cNvSpPr>
            <a:spLocks noGrp="1" noChangeArrowheads="1"/>
          </p:cNvSpPr>
          <p:nvPr>
            <p:ph type="body" idx="1"/>
          </p:nvPr>
        </p:nvSpPr>
        <p:spPr/>
        <p:txBody>
          <a:bodyPr/>
          <a:lstStyle/>
          <a:p>
            <a:pPr eaLnBrk="1" hangingPunct="1"/>
            <a:endParaRPr lang="en-US"/>
          </a:p>
        </p:txBody>
      </p:sp>
      <p:pic>
        <p:nvPicPr>
          <p:cNvPr id="144387" name="Picture 5" descr="WUFI%20Water%20Vapor%20DIffusion%20in%20Porous%20Building%20Products"/>
          <p:cNvPicPr>
            <a:picLocks noChangeAspect="1" noChangeArrowheads="1"/>
          </p:cNvPicPr>
          <p:nvPr/>
        </p:nvPicPr>
        <p:blipFill>
          <a:blip r:embed="rId3"/>
          <a:srcRect/>
          <a:stretch>
            <a:fillRect/>
          </a:stretch>
        </p:blipFill>
        <p:spPr bwMode="auto">
          <a:xfrm>
            <a:off x="0" y="222250"/>
            <a:ext cx="9144000" cy="9677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endParaRPr lang="en-US"/>
          </a:p>
        </p:txBody>
      </p:sp>
      <p:sp>
        <p:nvSpPr>
          <p:cNvPr id="146434" name="Rectangle 3"/>
          <p:cNvSpPr>
            <a:spLocks noGrp="1" noChangeArrowheads="1"/>
          </p:cNvSpPr>
          <p:nvPr>
            <p:ph type="body" idx="1"/>
          </p:nvPr>
        </p:nvSpPr>
        <p:spPr/>
        <p:txBody>
          <a:bodyPr/>
          <a:lstStyle/>
          <a:p>
            <a:pPr eaLnBrk="1" hangingPunct="1"/>
            <a:endParaRPr lang="en-US"/>
          </a:p>
        </p:txBody>
      </p:sp>
      <p:pic>
        <p:nvPicPr>
          <p:cNvPr id="146435" name="Picture 5" descr="gas-a_gas-b"/>
          <p:cNvPicPr>
            <a:picLocks noChangeAspect="1" noChangeArrowheads="1"/>
          </p:cNvPicPr>
          <p:nvPr/>
        </p:nvPicPr>
        <p:blipFill>
          <a:blip r:embed="rId3"/>
          <a:srcRect/>
          <a:stretch>
            <a:fillRect/>
          </a:stretch>
        </p:blipFill>
        <p:spPr bwMode="auto">
          <a:xfrm>
            <a:off x="-533400" y="-887413"/>
            <a:ext cx="11125200" cy="863917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endParaRPr lang="en-US"/>
          </a:p>
        </p:txBody>
      </p:sp>
      <p:sp>
        <p:nvSpPr>
          <p:cNvPr id="148482" name="Rectangle 3"/>
          <p:cNvSpPr>
            <a:spLocks noGrp="1" noChangeArrowheads="1"/>
          </p:cNvSpPr>
          <p:nvPr>
            <p:ph type="body" idx="1"/>
          </p:nvPr>
        </p:nvSpPr>
        <p:spPr/>
        <p:txBody>
          <a:bodyPr/>
          <a:lstStyle/>
          <a:p>
            <a:pPr eaLnBrk="1" hangingPunct="1"/>
            <a:endParaRPr lang="en-US"/>
          </a:p>
        </p:txBody>
      </p:sp>
      <p:pic>
        <p:nvPicPr>
          <p:cNvPr id="148483" name="Picture 5" descr="img48"/>
          <p:cNvPicPr>
            <a:picLocks noChangeAspect="1" noChangeArrowheads="1"/>
          </p:cNvPicPr>
          <p:nvPr/>
        </p:nvPicPr>
        <p:blipFill>
          <a:blip r:embed="rId3"/>
          <a:srcRect/>
          <a:stretch>
            <a:fillRect/>
          </a:stretch>
        </p:blipFill>
        <p:spPr bwMode="auto">
          <a:xfrm>
            <a:off x="0" y="0"/>
            <a:ext cx="9144000" cy="795813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sz="4000" b="1"/>
              <a:t>Radiation is by</a:t>
            </a:r>
            <a:br>
              <a:rPr lang="en-US" sz="4000" b="1"/>
            </a:br>
            <a:r>
              <a:rPr lang="en-US" sz="4000" b="1"/>
              <a:t> Electromagnetic Waves</a:t>
            </a:r>
          </a:p>
        </p:txBody>
      </p:sp>
      <p:sp>
        <p:nvSpPr>
          <p:cNvPr id="150530" name="Rectangle 3"/>
          <p:cNvSpPr>
            <a:spLocks noGrp="1" noChangeArrowheads="1"/>
          </p:cNvSpPr>
          <p:nvPr>
            <p:ph type="body" idx="1"/>
          </p:nvPr>
        </p:nvSpPr>
        <p:spPr/>
        <p:txBody>
          <a:bodyPr/>
          <a:lstStyle/>
          <a:p>
            <a:pPr eaLnBrk="1" hangingPunct="1">
              <a:spcBef>
                <a:spcPct val="50000"/>
              </a:spcBef>
              <a:buFontTx/>
              <a:buNone/>
            </a:pPr>
            <a:endParaRPr lang="en-US" sz="2800"/>
          </a:p>
          <a:p>
            <a:pPr eaLnBrk="1" hangingPunct="1">
              <a:spcBef>
                <a:spcPct val="50000"/>
              </a:spcBef>
              <a:buFontTx/>
              <a:buNone/>
            </a:pPr>
            <a:r>
              <a:rPr lang="en-US" sz="2800"/>
              <a:t>Emissivity is very important in building science.  It is needed to explain: </a:t>
            </a:r>
          </a:p>
          <a:p>
            <a:pPr eaLnBrk="1" hangingPunct="1">
              <a:spcBef>
                <a:spcPct val="50000"/>
              </a:spcBef>
            </a:pPr>
            <a:r>
              <a:rPr lang="en-US" sz="2800"/>
              <a:t>Radiant Barriers</a:t>
            </a:r>
          </a:p>
          <a:p>
            <a:pPr eaLnBrk="1" hangingPunct="1">
              <a:spcBef>
                <a:spcPct val="50000"/>
              </a:spcBef>
            </a:pPr>
            <a:r>
              <a:rPr lang="en-US" sz="2800"/>
              <a:t>Heat flow through windows</a:t>
            </a:r>
          </a:p>
          <a:p>
            <a:pPr eaLnBrk="1" hangingPunct="1">
              <a:spcBef>
                <a:spcPct val="50000"/>
              </a:spcBef>
            </a:pPr>
            <a:r>
              <a:rPr lang="en-US" sz="2800"/>
              <a:t>Comfort in homes</a:t>
            </a:r>
          </a:p>
          <a:p>
            <a:pPr eaLnBrk="1" hangingPunct="1">
              <a:spcBef>
                <a:spcPct val="50000"/>
              </a:spcBef>
            </a:pPr>
            <a:r>
              <a:rPr lang="en-US" sz="2800"/>
              <a:t>Cooling of Earth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sz="4000" b="1"/>
              <a:t>Radiant Barriers Work Primarily by Emissivity</a:t>
            </a:r>
          </a:p>
        </p:txBody>
      </p:sp>
      <p:sp>
        <p:nvSpPr>
          <p:cNvPr id="152578" name="Rectangle 3"/>
          <p:cNvSpPr>
            <a:spLocks noGrp="1" noChangeArrowheads="1"/>
          </p:cNvSpPr>
          <p:nvPr>
            <p:ph type="body" idx="1"/>
          </p:nvPr>
        </p:nvSpPr>
        <p:spPr/>
        <p:txBody>
          <a:bodyPr/>
          <a:lstStyle/>
          <a:p>
            <a:pPr eaLnBrk="1" hangingPunct="1">
              <a:spcBef>
                <a:spcPct val="50000"/>
              </a:spcBef>
              <a:buFontTx/>
              <a:buNone/>
            </a:pPr>
            <a:endParaRPr lang="en-US" sz="800"/>
          </a:p>
          <a:p>
            <a:pPr eaLnBrk="1" hangingPunct="1">
              <a:spcBef>
                <a:spcPct val="50000"/>
              </a:spcBef>
              <a:buFontTx/>
              <a:buNone/>
            </a:pPr>
            <a:r>
              <a:rPr lang="en-US" sz="2800"/>
              <a:t>Shiny metal surfaces emit very poorly:</a:t>
            </a:r>
          </a:p>
          <a:p>
            <a:pPr eaLnBrk="1" hangingPunct="1">
              <a:spcBef>
                <a:spcPct val="50000"/>
              </a:spcBef>
            </a:pPr>
            <a:r>
              <a:rPr lang="en-US" sz="2800"/>
              <a:t>Aluminum foil has very low emissivity</a:t>
            </a:r>
          </a:p>
          <a:p>
            <a:pPr eaLnBrk="1" hangingPunct="1">
              <a:spcBef>
                <a:spcPct val="50000"/>
              </a:spcBef>
            </a:pPr>
            <a:r>
              <a:rPr lang="en-US" sz="2800"/>
              <a:t>Corrugated galvanized exterior surfaces tend to heat-up in the sun despite high reflectivity because of low emissivity</a:t>
            </a:r>
          </a:p>
          <a:p>
            <a:pPr eaLnBrk="1" hangingPunct="1">
              <a:spcBef>
                <a:spcPct val="50000"/>
              </a:spcBef>
            </a:pPr>
            <a:r>
              <a:rPr lang="en-US" sz="2800"/>
              <a:t>White roofs are both reflectors and emitters; that’s why they outperform metal roofs</a:t>
            </a:r>
          </a:p>
          <a:p>
            <a:pPr eaLnBrk="1" hangingPunct="1">
              <a:spcBef>
                <a:spcPct val="50000"/>
              </a:spcBef>
            </a:pPr>
            <a:endParaRPr 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457200" y="304800"/>
            <a:ext cx="8229600" cy="1143000"/>
          </a:xfrm>
        </p:spPr>
        <p:txBody>
          <a:bodyPr/>
          <a:lstStyle/>
          <a:p>
            <a:pPr eaLnBrk="1" hangingPunct="1"/>
            <a:r>
              <a:rPr lang="en-US" sz="4000" b="1"/>
              <a:t>1st Principles of EC:  Moisture</a:t>
            </a:r>
          </a:p>
        </p:txBody>
      </p:sp>
      <p:sp>
        <p:nvSpPr>
          <p:cNvPr id="154626" name="Rectangle 3"/>
          <p:cNvSpPr>
            <a:spLocks noGrp="1" noChangeArrowheads="1"/>
          </p:cNvSpPr>
          <p:nvPr>
            <p:ph type="body" idx="1"/>
          </p:nvPr>
        </p:nvSpPr>
        <p:spPr/>
        <p:txBody>
          <a:bodyPr/>
          <a:lstStyle/>
          <a:p>
            <a:pPr eaLnBrk="1" hangingPunct="1">
              <a:spcBef>
                <a:spcPct val="50000"/>
              </a:spcBef>
              <a:buFontTx/>
              <a:buAutoNum type="arabicPeriod"/>
            </a:pPr>
            <a:endParaRPr lang="en-US" sz="1400" i="1"/>
          </a:p>
          <a:p>
            <a:pPr eaLnBrk="1" hangingPunct="1">
              <a:spcBef>
                <a:spcPct val="50000"/>
              </a:spcBef>
              <a:buFontTx/>
              <a:buAutoNum type="arabicPeriod"/>
            </a:pPr>
            <a:r>
              <a:rPr lang="en-US" sz="2800" i="1"/>
              <a:t> </a:t>
            </a:r>
            <a:r>
              <a:rPr lang="en-US" sz="2800"/>
              <a:t>Durability &amp; Health are very affected</a:t>
            </a:r>
          </a:p>
          <a:p>
            <a:pPr eaLnBrk="1" hangingPunct="1">
              <a:spcBef>
                <a:spcPct val="50000"/>
              </a:spcBef>
              <a:buFontTx/>
              <a:buAutoNum type="arabicPeriod"/>
            </a:pPr>
            <a:r>
              <a:rPr lang="en-US" sz="2800"/>
              <a:t> Moisture Content raises conductivity</a:t>
            </a:r>
          </a:p>
          <a:p>
            <a:pPr eaLnBrk="1" hangingPunct="1">
              <a:spcBef>
                <a:spcPct val="50000"/>
              </a:spcBef>
              <a:buFontTx/>
              <a:buAutoNum type="arabicPeriod"/>
            </a:pPr>
            <a:r>
              <a:rPr lang="en-US" sz="2800"/>
              <a:t> Equilibrium Moisture Content is the same for all   wood types</a:t>
            </a:r>
          </a:p>
          <a:p>
            <a:pPr eaLnBrk="1" hangingPunct="1">
              <a:spcBef>
                <a:spcPct val="50000"/>
              </a:spcBef>
              <a:buFontTx/>
              <a:buAutoNum type="arabicPeriod"/>
            </a:pPr>
            <a:r>
              <a:rPr lang="en-US" sz="2800"/>
              <a:t> Evaporation moves lots of heat</a:t>
            </a:r>
          </a:p>
          <a:p>
            <a:pPr eaLnBrk="1" hangingPunct="1">
              <a:spcBef>
                <a:spcPct val="50000"/>
              </a:spcBef>
              <a:buFontTx/>
              <a:buAutoNum type="arabicPeriod"/>
            </a:pPr>
            <a:r>
              <a:rPr lang="en-US" sz="2800"/>
              <a:t> Average dew points have risen dramatically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en-US"/>
          </a:p>
        </p:txBody>
      </p:sp>
      <p:sp>
        <p:nvSpPr>
          <p:cNvPr id="25602" name="Rectangle 3"/>
          <p:cNvSpPr>
            <a:spLocks noGrp="1" noChangeArrowheads="1"/>
          </p:cNvSpPr>
          <p:nvPr>
            <p:ph type="body" idx="1"/>
          </p:nvPr>
        </p:nvSpPr>
        <p:spPr/>
        <p:txBody>
          <a:bodyPr/>
          <a:lstStyle/>
          <a:p>
            <a:pPr eaLnBrk="1" hangingPunct="1"/>
            <a:endParaRPr lang="en-US"/>
          </a:p>
        </p:txBody>
      </p:sp>
      <p:pic>
        <p:nvPicPr>
          <p:cNvPr id="25603" name="Picture 5" descr="ANd9GcTif5onXZSY2ekxNizkO_ae7D5lrhjFJ1bnbzBKpXyi0ldqbhKI"/>
          <p:cNvPicPr>
            <a:picLocks noChangeAspect="1" noChangeArrowheads="1"/>
          </p:cNvPicPr>
          <p:nvPr/>
        </p:nvPicPr>
        <p:blipFill>
          <a:blip r:embed="rId3"/>
          <a:srcRect/>
          <a:stretch>
            <a:fillRect/>
          </a:stretch>
        </p:blipFill>
        <p:spPr bwMode="auto">
          <a:xfrm>
            <a:off x="-304800" y="-219075"/>
            <a:ext cx="9448800" cy="7077075"/>
          </a:xfrm>
          <a:prstGeom prst="rect">
            <a:avLst/>
          </a:prstGeom>
          <a:noFill/>
          <a:ln w="9525">
            <a:noFill/>
            <a:miter lim="800000"/>
            <a:headEnd/>
            <a:tailEnd/>
          </a:ln>
        </p:spPr>
      </p:pic>
      <p:sp>
        <p:nvSpPr>
          <p:cNvPr id="25604" name="Text Box 6"/>
          <p:cNvSpPr txBox="1">
            <a:spLocks noChangeArrowheads="1"/>
          </p:cNvSpPr>
          <p:nvPr/>
        </p:nvSpPr>
        <p:spPr bwMode="auto">
          <a:xfrm>
            <a:off x="685800" y="5027613"/>
            <a:ext cx="8077200" cy="1430337"/>
          </a:xfrm>
          <a:prstGeom prst="rect">
            <a:avLst/>
          </a:prstGeom>
          <a:noFill/>
          <a:ln w="57150">
            <a:solidFill>
              <a:schemeClr val="bg1"/>
            </a:solidFill>
            <a:miter lim="800000"/>
            <a:headEnd/>
            <a:tailEnd/>
          </a:ln>
        </p:spPr>
        <p:txBody>
          <a:bodyPr>
            <a:spAutoFit/>
          </a:bodyPr>
          <a:lstStyle/>
          <a:p>
            <a:r>
              <a:rPr lang="en-US" sz="2800" b="0">
                <a:solidFill>
                  <a:schemeClr val="bg1"/>
                </a:solidFill>
              </a:rPr>
              <a:t>This is a typical example of an Energy Conservation Measure.  The repairs will not be justified by projected energy savings.</a:t>
            </a:r>
            <a:r>
              <a:rPr lang="en-US" sz="2800" b="0">
                <a:solidFill>
                  <a:schemeClr val="tx1"/>
                </a:solidFill>
              </a:rPr>
              <a:t>  </a:t>
            </a:r>
          </a:p>
        </p:txBody>
      </p:sp>
      <p:sp>
        <p:nvSpPr>
          <p:cNvPr id="25605" name="Text Box 6"/>
          <p:cNvSpPr txBox="1">
            <a:spLocks noChangeArrowheads="1"/>
          </p:cNvSpPr>
          <p:nvPr/>
        </p:nvSpPr>
        <p:spPr bwMode="auto">
          <a:xfrm>
            <a:off x="152400" y="87313"/>
            <a:ext cx="7924800" cy="2274887"/>
          </a:xfrm>
          <a:prstGeom prst="rect">
            <a:avLst/>
          </a:prstGeom>
          <a:noFill/>
          <a:ln w="76200">
            <a:solidFill>
              <a:schemeClr val="bg1"/>
            </a:solidFill>
            <a:miter lim="800000"/>
            <a:headEnd/>
            <a:tailEnd/>
          </a:ln>
        </p:spPr>
        <p:txBody>
          <a:bodyPr>
            <a:spAutoFit/>
          </a:bodyPr>
          <a:lstStyle/>
          <a:p>
            <a:pPr>
              <a:spcBef>
                <a:spcPct val="50000"/>
              </a:spcBef>
            </a:pPr>
            <a:r>
              <a:rPr lang="en-US" sz="4000" b="0">
                <a:solidFill>
                  <a:schemeClr val="bg1"/>
                </a:solidFill>
              </a:rPr>
              <a:t>EC Measure (ECM) Definition</a:t>
            </a:r>
          </a:p>
          <a:p>
            <a:pPr>
              <a:spcBef>
                <a:spcPct val="50000"/>
              </a:spcBef>
            </a:pPr>
            <a:r>
              <a:rPr lang="en-US" sz="2800" b="0">
                <a:solidFill>
                  <a:schemeClr val="bg1"/>
                </a:solidFill>
              </a:rPr>
              <a:t>=  ALL Benefits and Energy Savings are Used to Justify the Cost of Building Improvements </a:t>
            </a:r>
          </a:p>
          <a:p>
            <a:pPr algn="ctr">
              <a:lnSpc>
                <a:spcPct val="50000"/>
              </a:lnSpc>
              <a:spcBef>
                <a:spcPct val="50000"/>
              </a:spcBef>
            </a:pPr>
            <a:r>
              <a:rPr lang="en-US" sz="2800" b="0">
                <a:solidFill>
                  <a:schemeClr val="bg1"/>
                </a:solidFill>
              </a:rPr>
              <a:t>Benefits and Energy Savings  &gt;  Costs</a:t>
            </a:r>
            <a:endParaRPr lang="en-US" b="0">
              <a:solidFill>
                <a:schemeClr val="bg1"/>
              </a:solidFill>
            </a:endParaRPr>
          </a:p>
        </p:txBody>
      </p:sp>
      <p:sp>
        <p:nvSpPr>
          <p:cNvPr id="25606" name="Text Box 6"/>
          <p:cNvSpPr txBox="1">
            <a:spLocks noChangeArrowheads="1"/>
          </p:cNvSpPr>
          <p:nvPr/>
        </p:nvSpPr>
        <p:spPr bwMode="auto">
          <a:xfrm>
            <a:off x="5943600" y="3152775"/>
            <a:ext cx="3505200" cy="1800225"/>
          </a:xfrm>
          <a:prstGeom prst="rect">
            <a:avLst/>
          </a:prstGeom>
          <a:noFill/>
          <a:ln w="9525">
            <a:noFill/>
            <a:miter lim="800000"/>
            <a:headEnd/>
            <a:tailEnd/>
          </a:ln>
        </p:spPr>
        <p:txBody>
          <a:bodyPr>
            <a:spAutoFit/>
          </a:bodyPr>
          <a:lstStyle/>
          <a:p>
            <a:r>
              <a:rPr lang="en-US" sz="2800" b="0">
                <a:solidFill>
                  <a:schemeClr val="bg1"/>
                </a:solidFill>
              </a:rPr>
              <a:t>For this Client,</a:t>
            </a:r>
            <a:r>
              <a:rPr lang="en-US" b="0">
                <a:solidFill>
                  <a:schemeClr val="tx1"/>
                </a:solidFill>
              </a:rPr>
              <a:t> </a:t>
            </a:r>
            <a:r>
              <a:rPr lang="en-US" sz="2800" b="0">
                <a:solidFill>
                  <a:schemeClr val="bg1"/>
                </a:solidFill>
              </a:rPr>
              <a:t>Durability dwarfs Energy Savings.</a:t>
            </a:r>
          </a:p>
          <a:p>
            <a:endParaRPr lang="en-US" sz="2800" b="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457200" y="304800"/>
            <a:ext cx="8229600" cy="1143000"/>
          </a:xfrm>
        </p:spPr>
        <p:txBody>
          <a:bodyPr/>
          <a:lstStyle/>
          <a:p>
            <a:pPr eaLnBrk="1" hangingPunct="1"/>
            <a:r>
              <a:rPr lang="en-US" sz="4000" b="1"/>
              <a:t>1st Principles of EC:  Moisture</a:t>
            </a:r>
          </a:p>
        </p:txBody>
      </p:sp>
      <p:sp>
        <p:nvSpPr>
          <p:cNvPr id="156674" name="Rectangle 3"/>
          <p:cNvSpPr>
            <a:spLocks noGrp="1" noChangeArrowheads="1"/>
          </p:cNvSpPr>
          <p:nvPr>
            <p:ph type="body" idx="1"/>
          </p:nvPr>
        </p:nvSpPr>
        <p:spPr/>
        <p:txBody>
          <a:bodyPr/>
          <a:lstStyle/>
          <a:p>
            <a:pPr marL="609600" indent="-609600" eaLnBrk="1" hangingPunct="1">
              <a:spcBef>
                <a:spcPct val="50000"/>
              </a:spcBef>
              <a:buFontTx/>
              <a:buAutoNum type="arabicPeriod" startAt="6"/>
            </a:pPr>
            <a:endParaRPr lang="en-US" sz="1000"/>
          </a:p>
          <a:p>
            <a:pPr marL="609600" indent="-609600" eaLnBrk="1" hangingPunct="1">
              <a:spcBef>
                <a:spcPct val="50000"/>
              </a:spcBef>
              <a:buFontTx/>
              <a:buAutoNum type="arabicPeriod" startAt="6"/>
            </a:pPr>
            <a:r>
              <a:rPr lang="en-US" sz="2800"/>
              <a:t>Building failure is often driven by cooling</a:t>
            </a:r>
          </a:p>
          <a:p>
            <a:pPr marL="609600" indent="-609600" eaLnBrk="1" hangingPunct="1">
              <a:spcBef>
                <a:spcPct val="50000"/>
              </a:spcBef>
              <a:buFontTx/>
              <a:buAutoNum type="arabicPeriod" startAt="6"/>
            </a:pPr>
            <a:r>
              <a:rPr lang="en-US" sz="2800"/>
              <a:t>Diffusion is very important if a change of state occurs</a:t>
            </a:r>
          </a:p>
          <a:p>
            <a:pPr marL="609600" indent="-609600" eaLnBrk="1" hangingPunct="1">
              <a:spcBef>
                <a:spcPct val="50000"/>
              </a:spcBef>
              <a:buFontTx/>
              <a:buAutoNum type="arabicPeriod" startAt="6"/>
            </a:pPr>
            <a:r>
              <a:rPr lang="en-US" sz="2800"/>
              <a:t>A hydrogen bond is a “physical state” </a:t>
            </a:r>
          </a:p>
          <a:p>
            <a:pPr marL="609600" indent="-609600" eaLnBrk="1" hangingPunct="1">
              <a:spcBef>
                <a:spcPct val="50000"/>
              </a:spcBef>
              <a:buFontTx/>
              <a:buAutoNum type="arabicPeriod" startAt="6"/>
            </a:pPr>
            <a:r>
              <a:rPr lang="en-US" sz="2800"/>
              <a:t>Stacked Convection cells with semi-permeable boundaries form desiccants</a:t>
            </a:r>
          </a:p>
          <a:p>
            <a:pPr marL="609600" indent="-609600" eaLnBrk="1" hangingPunct="1">
              <a:spcBef>
                <a:spcPct val="50000"/>
              </a:spcBef>
              <a:buFontTx/>
              <a:buAutoNum type="arabicPeriod" startAt="6"/>
            </a:pPr>
            <a:r>
              <a:rPr lang="en-US" sz="2800"/>
              <a:t>Hygric Mass is very important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457200" y="304800"/>
            <a:ext cx="8229600" cy="1143000"/>
          </a:xfrm>
        </p:spPr>
        <p:txBody>
          <a:bodyPr/>
          <a:lstStyle/>
          <a:p>
            <a:pPr eaLnBrk="1" hangingPunct="1"/>
            <a:r>
              <a:rPr lang="en-US" sz="4000" b="1"/>
              <a:t>1st Principles of EC:  Moisture</a:t>
            </a:r>
          </a:p>
        </p:txBody>
      </p:sp>
      <p:sp>
        <p:nvSpPr>
          <p:cNvPr id="158722" name="Rectangle 3"/>
          <p:cNvSpPr>
            <a:spLocks noGrp="1" noChangeArrowheads="1"/>
          </p:cNvSpPr>
          <p:nvPr>
            <p:ph type="body" idx="1"/>
          </p:nvPr>
        </p:nvSpPr>
        <p:spPr/>
        <p:txBody>
          <a:bodyPr/>
          <a:lstStyle/>
          <a:p>
            <a:pPr marL="609600" indent="-609600" eaLnBrk="1" hangingPunct="1">
              <a:lnSpc>
                <a:spcPct val="130000"/>
              </a:lnSpc>
              <a:spcBef>
                <a:spcPct val="50000"/>
              </a:spcBef>
              <a:buFontTx/>
              <a:buAutoNum type="arabicPeriod" startAt="11"/>
            </a:pPr>
            <a:endParaRPr lang="en-US" sz="500"/>
          </a:p>
          <a:p>
            <a:pPr marL="609600" indent="-609600" eaLnBrk="1" hangingPunct="1">
              <a:lnSpc>
                <a:spcPct val="130000"/>
              </a:lnSpc>
              <a:spcBef>
                <a:spcPct val="50000"/>
              </a:spcBef>
              <a:buFontTx/>
              <a:buAutoNum type="arabicPeriod" startAt="11"/>
            </a:pPr>
            <a:r>
              <a:rPr lang="en-US" sz="2800"/>
              <a:t> Drying is a natural solar-powered flow</a:t>
            </a:r>
          </a:p>
          <a:p>
            <a:pPr marL="609600" indent="-609600" eaLnBrk="1" hangingPunct="1">
              <a:lnSpc>
                <a:spcPct val="130000"/>
              </a:lnSpc>
              <a:spcBef>
                <a:spcPct val="50000"/>
              </a:spcBef>
              <a:buFontTx/>
              <a:buAutoNum type="arabicPeriod" startAt="11"/>
            </a:pPr>
            <a:r>
              <a:rPr lang="en-US" sz="2800"/>
              <a:t> Osmotic flows can destroy stone</a:t>
            </a:r>
          </a:p>
          <a:p>
            <a:pPr marL="609600" indent="-609600" eaLnBrk="1" hangingPunct="1">
              <a:lnSpc>
                <a:spcPct val="130000"/>
              </a:lnSpc>
              <a:spcBef>
                <a:spcPct val="50000"/>
              </a:spcBef>
              <a:buFontTx/>
              <a:buAutoNum type="arabicPeriod" startAt="11"/>
            </a:pPr>
            <a:r>
              <a:rPr lang="en-US" sz="2800"/>
              <a:t> Ventilation encourages pollution</a:t>
            </a:r>
          </a:p>
          <a:p>
            <a:pPr marL="609600" indent="-609600" eaLnBrk="1" hangingPunct="1">
              <a:lnSpc>
                <a:spcPct val="130000"/>
              </a:lnSpc>
              <a:spcBef>
                <a:spcPct val="50000"/>
              </a:spcBef>
              <a:buFontTx/>
              <a:buAutoNum type="arabicPeriod" startAt="11"/>
            </a:pPr>
            <a:r>
              <a:rPr lang="en-US" sz="2800"/>
              <a:t> </a:t>
            </a:r>
            <a:r>
              <a:rPr lang="en-US" sz="2800" i="1"/>
              <a:t>Genus Homo</a:t>
            </a:r>
            <a:r>
              <a:rPr lang="en-US" sz="2800"/>
              <a:t> mutations/innovations include: 	- evaporative cooling &amp;                 	              	- little hydrophobic covering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endParaRPr lang="en-US"/>
          </a:p>
        </p:txBody>
      </p:sp>
      <p:sp>
        <p:nvSpPr>
          <p:cNvPr id="160770" name="Rectangle 3"/>
          <p:cNvSpPr>
            <a:spLocks noGrp="1" noChangeArrowheads="1"/>
          </p:cNvSpPr>
          <p:nvPr>
            <p:ph type="body" idx="1"/>
          </p:nvPr>
        </p:nvSpPr>
        <p:spPr/>
        <p:txBody>
          <a:bodyPr/>
          <a:lstStyle/>
          <a:p>
            <a:pPr eaLnBrk="1" hangingPunct="1"/>
            <a:endParaRPr lang="en-US"/>
          </a:p>
        </p:txBody>
      </p:sp>
      <p:pic>
        <p:nvPicPr>
          <p:cNvPr id="160771" name="Picture 5" descr="th?id=H"/>
          <p:cNvPicPr>
            <a:picLocks noChangeAspect="1" noChangeArrowheads="1"/>
          </p:cNvPicPr>
          <p:nvPr/>
        </p:nvPicPr>
        <p:blipFill>
          <a:blip r:embed="rId3"/>
          <a:srcRect/>
          <a:stretch>
            <a:fillRect/>
          </a:stretch>
        </p:blipFill>
        <p:spPr bwMode="auto">
          <a:xfrm>
            <a:off x="0" y="0"/>
            <a:ext cx="9144000" cy="7086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3"/>
          <p:cNvSpPr>
            <a:spLocks noGrp="1" noChangeArrowheads="1"/>
          </p:cNvSpPr>
          <p:nvPr>
            <p:ph type="body" idx="1"/>
          </p:nvPr>
        </p:nvSpPr>
        <p:spPr>
          <a:xfrm>
            <a:off x="457200" y="228600"/>
            <a:ext cx="8229600" cy="5668963"/>
          </a:xfrm>
        </p:spPr>
        <p:txBody>
          <a:bodyPr/>
          <a:lstStyle/>
          <a:p>
            <a:pPr eaLnBrk="1" hangingPunct="1">
              <a:lnSpc>
                <a:spcPct val="90000"/>
              </a:lnSpc>
            </a:pPr>
            <a:endParaRPr lang="en-US" sz="2800"/>
          </a:p>
          <a:p>
            <a:pPr eaLnBrk="1" hangingPunct="1">
              <a:lnSpc>
                <a:spcPct val="90000"/>
              </a:lnSpc>
            </a:pPr>
            <a:endParaRPr lang="en-US" sz="2800"/>
          </a:p>
          <a:p>
            <a:pPr eaLnBrk="1" hangingPunct="1">
              <a:lnSpc>
                <a:spcPct val="90000"/>
              </a:lnSpc>
            </a:pPr>
            <a:r>
              <a:rPr lang="en-US" sz="2800"/>
              <a:t>“… </a:t>
            </a:r>
            <a:r>
              <a:rPr lang="en-US" sz="2800" b="1">
                <a:solidFill>
                  <a:srgbClr val="FF3300"/>
                </a:solidFill>
              </a:rPr>
              <a:t>thermal conductivity</a:t>
            </a:r>
            <a:r>
              <a:rPr lang="en-US" sz="2800"/>
              <a:t> … </a:t>
            </a:r>
            <a:r>
              <a:rPr lang="en-US" sz="2800" b="1">
                <a:solidFill>
                  <a:srgbClr val="FF3300"/>
                </a:solidFill>
              </a:rPr>
              <a:t>of dry, stagnant air</a:t>
            </a:r>
            <a:r>
              <a:rPr lang="en-US" sz="2800"/>
              <a:t>… </a:t>
            </a:r>
            <a:r>
              <a:rPr lang="en-US" sz="2800" b="1">
                <a:solidFill>
                  <a:srgbClr val="FF3300"/>
                </a:solidFill>
              </a:rPr>
              <a:t>is</a:t>
            </a:r>
            <a:r>
              <a:rPr lang="en-US" sz="2800"/>
              <a:t> … </a:t>
            </a:r>
            <a:r>
              <a:rPr lang="en-US" sz="2800" b="1">
                <a:solidFill>
                  <a:srgbClr val="FF3300"/>
                </a:solidFill>
              </a:rPr>
              <a:t>an order of magnitude lower than</a:t>
            </a:r>
            <a:r>
              <a:rPr lang="en-US" sz="2800"/>
              <a:t> … </a:t>
            </a:r>
            <a:r>
              <a:rPr lang="en-US" sz="2800" b="1">
                <a:solidFill>
                  <a:srgbClr val="FF3300"/>
                </a:solidFill>
              </a:rPr>
              <a:t>water</a:t>
            </a:r>
            <a:r>
              <a:rPr lang="en-US" sz="2800"/>
              <a:t>…</a:t>
            </a:r>
          </a:p>
          <a:p>
            <a:pPr eaLnBrk="1" hangingPunct="1">
              <a:lnSpc>
                <a:spcPct val="90000"/>
              </a:lnSpc>
            </a:pPr>
            <a:endParaRPr lang="en-US" sz="2800"/>
          </a:p>
          <a:p>
            <a:pPr eaLnBrk="1" hangingPunct="1">
              <a:lnSpc>
                <a:spcPct val="90000"/>
              </a:lnSpc>
            </a:pPr>
            <a:r>
              <a:rPr lang="en-US" sz="2800" i="1"/>
              <a:t>“</a:t>
            </a:r>
            <a:r>
              <a:rPr lang="en-US" sz="2800"/>
              <a:t>If the air is displaced, be it by means of direct or indirect penetration of vapour or water, then the insulating material looses a great part of its insulating abilities and ceases to operate in its forethought role.”</a:t>
            </a:r>
          </a:p>
          <a:p>
            <a:pPr algn="r" eaLnBrk="1" hangingPunct="1">
              <a:lnSpc>
                <a:spcPct val="90000"/>
              </a:lnSpc>
              <a:buFontTx/>
              <a:buNone/>
            </a:pPr>
            <a:r>
              <a:rPr lang="en-US" sz="2800"/>
              <a:t>-Chadiarakou  2007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457200" y="304800"/>
            <a:ext cx="8229600" cy="1143000"/>
          </a:xfrm>
        </p:spPr>
        <p:txBody>
          <a:bodyPr/>
          <a:lstStyle/>
          <a:p>
            <a:pPr eaLnBrk="1" hangingPunct="1"/>
            <a:r>
              <a:rPr lang="en-US" sz="4000" b="1"/>
              <a:t>Moisture Content (MC)</a:t>
            </a:r>
          </a:p>
        </p:txBody>
      </p:sp>
      <p:sp>
        <p:nvSpPr>
          <p:cNvPr id="164866" name="Rectangle 3"/>
          <p:cNvSpPr>
            <a:spLocks noGrp="1" noChangeArrowheads="1"/>
          </p:cNvSpPr>
          <p:nvPr>
            <p:ph type="body" idx="1"/>
          </p:nvPr>
        </p:nvSpPr>
        <p:spPr/>
        <p:txBody>
          <a:bodyPr/>
          <a:lstStyle/>
          <a:p>
            <a:pPr eaLnBrk="1" hangingPunct="1">
              <a:spcAft>
                <a:spcPct val="15000"/>
              </a:spcAft>
              <a:buFontTx/>
              <a:buNone/>
            </a:pPr>
            <a:r>
              <a:rPr lang="en-US" sz="2800"/>
              <a:t>is defined in two slightly different ways:</a:t>
            </a:r>
          </a:p>
          <a:p>
            <a:pPr eaLnBrk="1" hangingPunct="1">
              <a:spcAft>
                <a:spcPct val="15000"/>
              </a:spcAft>
            </a:pPr>
            <a:r>
              <a:rPr lang="en-US" sz="2800"/>
              <a:t>Ratio of weight of water to weight of dry material.  This is used for wood and is always expressed as a percent and can be greater than 1.</a:t>
            </a:r>
          </a:p>
          <a:p>
            <a:pPr eaLnBrk="1" hangingPunct="1">
              <a:spcAft>
                <a:spcPct val="15000"/>
              </a:spcAft>
            </a:pPr>
            <a:r>
              <a:rPr lang="en-US" sz="2800"/>
              <a:t>Ratio of weight of water to the maximum weight the material can hold.</a:t>
            </a:r>
          </a:p>
          <a:p>
            <a:pPr eaLnBrk="1" hangingPunct="1">
              <a:spcAft>
                <a:spcPct val="15000"/>
              </a:spcAft>
              <a:buFontTx/>
              <a:buNone/>
            </a:pPr>
            <a:r>
              <a:rPr lang="en-US" sz="2800"/>
              <a:t>We will use both definitions; the distinction is not important to this talk.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91" name="Rectangle 2"/>
          <p:cNvSpPr>
            <a:spLocks noGrp="1" noChangeArrowheads="1"/>
          </p:cNvSpPr>
          <p:nvPr>
            <p:ph type="title"/>
          </p:nvPr>
        </p:nvSpPr>
        <p:spPr/>
        <p:txBody>
          <a:bodyPr/>
          <a:lstStyle/>
          <a:p>
            <a:pPr eaLnBrk="1" hangingPunct="1"/>
            <a:r>
              <a:rPr lang="en-US" sz="4000" b="1"/>
              <a:t>MC Increases Conductivity</a:t>
            </a:r>
          </a:p>
        </p:txBody>
      </p:sp>
      <p:graphicFrame>
        <p:nvGraphicFramePr>
          <p:cNvPr id="349190" name="Object 6"/>
          <p:cNvGraphicFramePr>
            <a:graphicFrameLocks noGrp="1" noChangeAspect="1"/>
          </p:cNvGraphicFramePr>
          <p:nvPr>
            <p:ph sz="half" idx="2"/>
          </p:nvPr>
        </p:nvGraphicFramePr>
        <p:xfrm>
          <a:off x="0" y="1176338"/>
          <a:ext cx="9144000" cy="5681662"/>
        </p:xfrm>
        <a:graphic>
          <a:graphicData uri="http://schemas.openxmlformats.org/presentationml/2006/ole">
            <mc:AlternateContent xmlns:mc="http://schemas.openxmlformats.org/markup-compatibility/2006">
              <mc:Choice xmlns:v="urn:schemas-microsoft-com:vml" Requires="v">
                <p:oleObj spid="_x0000_s349191" name="Chart" r:id="rId4" imgW="4000500" imgH="2486025" progId="Excel.Chart.8">
                  <p:embed/>
                </p:oleObj>
              </mc:Choice>
              <mc:Fallback>
                <p:oleObj name="Chart" r:id="rId4" imgW="4000500" imgH="2486025" progId="Excel.Char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6338"/>
                        <a:ext cx="914400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p:nvPr>
        </p:nvSpPr>
        <p:spPr/>
        <p:txBody>
          <a:bodyPr/>
          <a:lstStyle/>
          <a:p>
            <a:pPr eaLnBrk="1" hangingPunct="1"/>
            <a:r>
              <a:rPr lang="en-US" sz="4000" b="1"/>
              <a:t>Equilibrium Moisture Content (EMC)</a:t>
            </a:r>
          </a:p>
        </p:txBody>
      </p:sp>
      <p:sp>
        <p:nvSpPr>
          <p:cNvPr id="351234" name="Rectangle 3"/>
          <p:cNvSpPr>
            <a:spLocks noGrp="1" noChangeArrowheads="1"/>
          </p:cNvSpPr>
          <p:nvPr>
            <p:ph type="body" idx="1"/>
          </p:nvPr>
        </p:nvSpPr>
        <p:spPr/>
        <p:txBody>
          <a:bodyPr/>
          <a:lstStyle/>
          <a:p>
            <a:pPr eaLnBrk="1" hangingPunct="1">
              <a:lnSpc>
                <a:spcPct val="80000"/>
              </a:lnSpc>
              <a:spcBef>
                <a:spcPct val="50000"/>
              </a:spcBef>
            </a:pPr>
            <a:endParaRPr lang="en-US" sz="1600"/>
          </a:p>
          <a:p>
            <a:pPr eaLnBrk="1" hangingPunct="1">
              <a:lnSpc>
                <a:spcPct val="80000"/>
              </a:lnSpc>
              <a:spcBef>
                <a:spcPct val="50000"/>
              </a:spcBef>
            </a:pPr>
            <a:r>
              <a:rPr lang="en-US" sz="2800"/>
              <a:t>EMC is the MC a material will reach after adequate </a:t>
            </a:r>
            <a:r>
              <a:rPr lang="en-US" sz="2800" b="1" i="1"/>
              <a:t>acclimation</a:t>
            </a:r>
            <a:r>
              <a:rPr lang="en-US" sz="2800"/>
              <a:t> time has passed when exposed to a particular environment. </a:t>
            </a:r>
          </a:p>
          <a:p>
            <a:pPr eaLnBrk="1" hangingPunct="1">
              <a:lnSpc>
                <a:spcPct val="80000"/>
              </a:lnSpc>
              <a:spcBef>
                <a:spcPct val="50000"/>
              </a:spcBef>
            </a:pPr>
            <a:r>
              <a:rPr lang="en-US" sz="2800"/>
              <a:t>For wood flooring materials, acclimation is  performed within the building where installation takes place and with HVAC on and thus within a narrow range of temperature (T) and relative humidity (RH).</a:t>
            </a:r>
          </a:p>
          <a:p>
            <a:pPr eaLnBrk="1" hangingPunct="1">
              <a:lnSpc>
                <a:spcPct val="80000"/>
              </a:lnSpc>
              <a:spcBef>
                <a:spcPct val="50000"/>
              </a:spcBef>
            </a:pPr>
            <a:r>
              <a:rPr lang="en-US" sz="2800"/>
              <a:t>EMC increases with RH and decreases with T.</a:t>
            </a:r>
          </a:p>
          <a:p>
            <a:pPr algn="r" eaLnBrk="1" hangingPunct="1">
              <a:lnSpc>
                <a:spcPct val="80000"/>
              </a:lnSpc>
              <a:spcBef>
                <a:spcPct val="50000"/>
              </a:spcBef>
              <a:buFontTx/>
              <a:buNone/>
            </a:pPr>
            <a:r>
              <a:rPr lang="en-US" sz="1600"/>
              <a:t>-US Forest Products Laboratory 1960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119" name="Group 551"/>
          <p:cNvGraphicFramePr>
            <a:graphicFrameLocks noGrp="1"/>
          </p:cNvGraphicFramePr>
          <p:nvPr>
            <p:ph sz="half" idx="2"/>
          </p:nvPr>
        </p:nvGraphicFramePr>
        <p:xfrm>
          <a:off x="457200" y="914400"/>
          <a:ext cx="8686800" cy="6897688"/>
        </p:xfrm>
        <a:graphic>
          <a:graphicData uri="http://schemas.openxmlformats.org/drawingml/2006/table">
            <a:tbl>
              <a:tblPr/>
              <a:tblGrid>
                <a:gridCol w="8715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381125">
                  <a:extLst>
                    <a:ext uri="{9D8B030D-6E8A-4147-A177-3AD203B41FA5}">
                      <a16:colId xmlns:a16="http://schemas.microsoft.com/office/drawing/2014/main" val="20003"/>
                    </a:ext>
                  </a:extLst>
                </a:gridCol>
                <a:gridCol w="1163638">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4112">
                  <a:extLst>
                    <a:ext uri="{9D8B030D-6E8A-4147-A177-3AD203B41FA5}">
                      <a16:colId xmlns:a16="http://schemas.microsoft.com/office/drawing/2014/main" val="20006"/>
                    </a:ext>
                  </a:extLst>
                </a:gridCol>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40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90</a:t>
                      </a: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45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8.1</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8.9</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55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9.7</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65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11.5</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12.6</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75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14.2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13.9</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15.7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15.4</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85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18.2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17.3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90</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19.8</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95</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24.1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23.3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Arial" charset="0"/>
                          <a:cs typeface="Arial" charset="0"/>
                        </a:rPr>
                        <a:t>98</a:t>
                      </a:r>
                      <a:endParaRPr kumimoji="0" lang="en-US" sz="2800" b="0" i="0" u="none" strike="noStrike" cap="none" normalizeH="0" baseline="0">
                        <a:ln>
                          <a:noFill/>
                        </a:ln>
                        <a:solidFill>
                          <a:schemeClr val="tx1"/>
                        </a:solidFill>
                        <a:effectLst/>
                        <a:latin typeface="Arial"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26.8</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26.6</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26.3</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26.0</a:t>
                      </a: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2"/>
                  </a:ext>
                </a:extLst>
              </a:tr>
            </a:tbl>
          </a:graphicData>
        </a:graphic>
      </p:graphicFrame>
      <p:sp>
        <p:nvSpPr>
          <p:cNvPr id="353373" name="Text Box 500"/>
          <p:cNvSpPr txBox="1">
            <a:spLocks noChangeArrowheads="1"/>
          </p:cNvSpPr>
          <p:nvPr/>
        </p:nvSpPr>
        <p:spPr bwMode="auto">
          <a:xfrm>
            <a:off x="396875" y="117475"/>
            <a:ext cx="8458200" cy="1038225"/>
          </a:xfrm>
          <a:prstGeom prst="rect">
            <a:avLst/>
          </a:prstGeom>
          <a:noFill/>
          <a:ln w="9525">
            <a:noFill/>
            <a:miter lim="800000"/>
            <a:headEnd/>
            <a:tailEnd/>
          </a:ln>
        </p:spPr>
        <p:txBody>
          <a:bodyPr>
            <a:spAutoFit/>
          </a:bodyPr>
          <a:lstStyle/>
          <a:p>
            <a:pPr>
              <a:lnSpc>
                <a:spcPct val="90000"/>
              </a:lnSpc>
              <a:spcBef>
                <a:spcPct val="50000"/>
              </a:spcBef>
            </a:pPr>
            <a:r>
              <a:rPr lang="fr-FR" sz="3700">
                <a:solidFill>
                  <a:schemeClr val="tx1"/>
                </a:solidFill>
              </a:rPr>
              <a:t>Equilibrium Moisture Content</a:t>
            </a:r>
            <a:r>
              <a:rPr lang="fr-FR" sz="3700" b="0">
                <a:solidFill>
                  <a:schemeClr val="tx1"/>
                </a:solidFill>
              </a:rPr>
              <a:t> (</a:t>
            </a:r>
            <a:r>
              <a:rPr lang="fr-FR" sz="3700">
                <a:solidFill>
                  <a:schemeClr val="tx1"/>
                </a:solidFill>
              </a:rPr>
              <a:t>EMC</a:t>
            </a:r>
            <a:r>
              <a:rPr lang="fr-FR" sz="3700" b="0">
                <a:solidFill>
                  <a:schemeClr val="tx1"/>
                </a:solidFill>
              </a:rPr>
              <a:t>)</a:t>
            </a:r>
            <a:r>
              <a:rPr lang="fr-FR" sz="3200" b="0">
                <a:solidFill>
                  <a:schemeClr val="tx1"/>
                </a:solidFill>
              </a:rPr>
              <a:t> </a:t>
            </a:r>
            <a:r>
              <a:rPr lang="en-US" sz="3200" b="0">
                <a:solidFill>
                  <a:schemeClr val="tx1"/>
                </a:solidFill>
              </a:rPr>
              <a:t>    ALL WOOD TYPES    </a:t>
            </a:r>
            <a:r>
              <a:rPr lang="en-US" b="0">
                <a:solidFill>
                  <a:schemeClr val="tx1"/>
                </a:solidFill>
              </a:rPr>
              <a:t>        </a:t>
            </a:r>
            <a:r>
              <a:rPr lang="fr-FR" sz="2800" b="0">
                <a:solidFill>
                  <a:schemeClr val="tx1"/>
                </a:solidFill>
              </a:rPr>
              <a:t>Temperature °F</a:t>
            </a:r>
            <a:endParaRPr lang="en-US" sz="2800" b="0">
              <a:solidFill>
                <a:schemeClr val="tx1"/>
              </a:solidFill>
            </a:endParaRPr>
          </a:p>
        </p:txBody>
      </p:sp>
      <p:sp>
        <p:nvSpPr>
          <p:cNvPr id="353374" name="Text Box 515"/>
          <p:cNvSpPr txBox="1">
            <a:spLocks noChangeArrowheads="1"/>
          </p:cNvSpPr>
          <p:nvPr/>
        </p:nvSpPr>
        <p:spPr bwMode="auto">
          <a:xfrm flipH="1" flipV="1">
            <a:off x="228600" y="2057400"/>
            <a:ext cx="611188" cy="3581400"/>
          </a:xfrm>
          <a:prstGeom prst="rect">
            <a:avLst/>
          </a:prstGeom>
          <a:noFill/>
          <a:ln w="9525">
            <a:noFill/>
            <a:miter lim="800000"/>
            <a:headEnd/>
            <a:tailEnd/>
          </a:ln>
        </p:spPr>
        <p:txBody>
          <a:bodyPr vert="eaVert">
            <a:spAutoFit/>
          </a:bodyPr>
          <a:lstStyle/>
          <a:p>
            <a:pPr>
              <a:spcBef>
                <a:spcPct val="50000"/>
              </a:spcBef>
            </a:pPr>
            <a:r>
              <a:rPr lang="en-US" sz="2800" b="0">
                <a:solidFill>
                  <a:schemeClr val="tx1"/>
                </a:solidFill>
              </a:rPr>
              <a:t>Relative Humidity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ChangeArrowheads="1"/>
          </p:cNvSpPr>
          <p:nvPr>
            <p:ph type="title"/>
          </p:nvPr>
        </p:nvSpPr>
        <p:spPr>
          <a:xfrm>
            <a:off x="2971800" y="1143000"/>
            <a:ext cx="5562600" cy="4800600"/>
          </a:xfrm>
        </p:spPr>
        <p:txBody>
          <a:bodyPr/>
          <a:lstStyle/>
          <a:p>
            <a:pPr marL="838200" indent="-838200" eaLnBrk="1" hangingPunct="1"/>
            <a:r>
              <a:rPr lang="en-US" sz="4000" b="1"/>
              <a:t>Heat of Vaporization is 2200 kJ/kg.</a:t>
            </a:r>
            <a:br>
              <a:rPr lang="en-US" sz="4000" b="1"/>
            </a:br>
            <a:r>
              <a:rPr lang="en-US" sz="4000" b="1"/>
              <a:t>But, another 400 kJ/kg is needed to heat 25C water to the boiling point.</a:t>
            </a:r>
          </a:p>
        </p:txBody>
      </p:sp>
      <p:pic>
        <p:nvPicPr>
          <p:cNvPr id="355330" name="Picture 3" descr="Heat4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762000"/>
            <a:ext cx="10287000" cy="6592888"/>
          </a:xfrm>
          <a:prstGeom prst="rect">
            <a:avLst/>
          </a:prstGeom>
          <a:noFill/>
          <a:ln w="9525">
            <a:noFill/>
            <a:miter lim="800000"/>
            <a:headEnd/>
            <a:tailEnd/>
          </a:ln>
        </p:spPr>
      </p:pic>
      <p:sp>
        <p:nvSpPr>
          <p:cNvPr id="355331" name="Text Box 4"/>
          <p:cNvSpPr txBox="1">
            <a:spLocks noChangeArrowheads="1"/>
          </p:cNvSpPr>
          <p:nvPr/>
        </p:nvSpPr>
        <p:spPr bwMode="auto">
          <a:xfrm>
            <a:off x="585788" y="176213"/>
            <a:ext cx="8077200" cy="701675"/>
          </a:xfrm>
          <a:prstGeom prst="rect">
            <a:avLst/>
          </a:prstGeom>
          <a:noFill/>
          <a:ln w="9525">
            <a:noFill/>
            <a:miter lim="800000"/>
            <a:headEnd/>
            <a:tailEnd/>
          </a:ln>
        </p:spPr>
        <p:txBody>
          <a:bodyPr>
            <a:spAutoFit/>
          </a:bodyPr>
          <a:lstStyle/>
          <a:p>
            <a:pPr>
              <a:spcBef>
                <a:spcPct val="50000"/>
              </a:spcBef>
            </a:pPr>
            <a:r>
              <a:rPr lang="en-US" sz="4000">
                <a:solidFill>
                  <a:schemeClr val="tx1"/>
                </a:solidFill>
              </a:rPr>
              <a:t>Evaporation Energy = ~2600 kJ/l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Grp="1" noChangeArrowheads="1"/>
          </p:cNvSpPr>
          <p:nvPr>
            <p:ph type="title"/>
          </p:nvPr>
        </p:nvSpPr>
        <p:spPr/>
        <p:txBody>
          <a:bodyPr/>
          <a:lstStyle/>
          <a:p>
            <a:pPr eaLnBrk="1" hangingPunct="1"/>
            <a:r>
              <a:rPr lang="en-US" sz="4000" b="1"/>
              <a:t>1st Principles of EC:  Means</a:t>
            </a:r>
          </a:p>
        </p:txBody>
      </p:sp>
      <p:sp>
        <p:nvSpPr>
          <p:cNvPr id="357378" name="Rectangle 3"/>
          <p:cNvSpPr>
            <a:spLocks noGrp="1" noChangeArrowheads="1"/>
          </p:cNvSpPr>
          <p:nvPr>
            <p:ph type="body" idx="1"/>
          </p:nvPr>
        </p:nvSpPr>
        <p:spPr/>
        <p:txBody>
          <a:bodyPr/>
          <a:lstStyle/>
          <a:p>
            <a:pPr marL="609600" indent="-609600" eaLnBrk="1" hangingPunct="1">
              <a:buFontTx/>
              <a:buAutoNum type="arabicPeriod"/>
            </a:pPr>
            <a:r>
              <a:rPr lang="en-US" sz="2800"/>
              <a:t>Efficiency (less energy does the same job) </a:t>
            </a:r>
          </a:p>
          <a:p>
            <a:pPr marL="609600" indent="-609600" eaLnBrk="1" hangingPunct="1">
              <a:buFontTx/>
              <a:buAutoNum type="arabicPeriod"/>
            </a:pPr>
            <a:r>
              <a:rPr lang="en-US" sz="2800"/>
              <a:t>Control (do the same job but at varying times)</a:t>
            </a:r>
          </a:p>
          <a:p>
            <a:pPr marL="609600" indent="-609600" eaLnBrk="1" hangingPunct="1">
              <a:buFontTx/>
              <a:buAutoNum type="arabicPeriod"/>
            </a:pPr>
            <a:r>
              <a:rPr lang="en-US" sz="2800"/>
              <a:t>Environmental Coupling (utilize energy flows from outside)</a:t>
            </a:r>
          </a:p>
          <a:p>
            <a:pPr marL="609600" indent="-609600" eaLnBrk="1" hangingPunct="1">
              <a:buFontTx/>
              <a:buAutoNum type="arabicPeriod"/>
            </a:pPr>
            <a:r>
              <a:rPr lang="en-US" sz="2800"/>
              <a:t>Timing (use energy later than it was generated, collected or stored)</a:t>
            </a:r>
          </a:p>
          <a:p>
            <a:pPr marL="609600" indent="-609600" eaLnBrk="1" hangingPunct="1">
              <a:buFontTx/>
              <a:buAutoNum type="arabicPeriod"/>
            </a:pPr>
            <a:r>
              <a:rPr lang="en-US" sz="2800"/>
              <a:t>Low gradients (use smaller temperature difference)</a:t>
            </a:r>
          </a:p>
          <a:p>
            <a:pPr marL="609600" indent="-609600" eaLnBrk="1" hangingPunct="1">
              <a:buFontTx/>
              <a:buAutoNum type="arabicPeriod"/>
            </a:pPr>
            <a:r>
              <a:rPr lang="en-US" sz="2800"/>
              <a:t>Revise goals (alter goal of energy end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a:t>Energy Efficiency Measure (EEM) Definition  </a:t>
            </a:r>
          </a:p>
        </p:txBody>
      </p:sp>
      <p:sp>
        <p:nvSpPr>
          <p:cNvPr id="27650" name="Rectangle 3"/>
          <p:cNvSpPr>
            <a:spLocks noGrp="1" noChangeArrowheads="1"/>
          </p:cNvSpPr>
          <p:nvPr>
            <p:ph type="body" idx="1"/>
          </p:nvPr>
        </p:nvSpPr>
        <p:spPr>
          <a:xfrm>
            <a:off x="457200" y="1600200"/>
            <a:ext cx="6248400" cy="4525963"/>
          </a:xfrm>
        </p:spPr>
        <p:txBody>
          <a:bodyPr/>
          <a:lstStyle/>
          <a:p>
            <a:pPr>
              <a:lnSpc>
                <a:spcPct val="80000"/>
              </a:lnSpc>
              <a:spcBef>
                <a:spcPct val="30000"/>
              </a:spcBef>
            </a:pPr>
            <a:r>
              <a:rPr lang="en-US" sz="2800"/>
              <a:t>Reduced energy bills must exceed cost of improvement  </a:t>
            </a:r>
          </a:p>
          <a:p>
            <a:pPr eaLnBrk="1" hangingPunct="1">
              <a:lnSpc>
                <a:spcPct val="80000"/>
              </a:lnSpc>
              <a:spcBef>
                <a:spcPct val="30000"/>
              </a:spcBef>
            </a:pPr>
            <a:r>
              <a:rPr lang="en-US" sz="2800"/>
              <a:t>No other economic benefits or problems of the improvement are considered</a:t>
            </a:r>
          </a:p>
          <a:p>
            <a:pPr eaLnBrk="1" hangingPunct="1">
              <a:lnSpc>
                <a:spcPct val="80000"/>
              </a:lnSpc>
              <a:spcBef>
                <a:spcPct val="30000"/>
              </a:spcBef>
            </a:pPr>
            <a:r>
              <a:rPr lang="en-US" sz="2800"/>
              <a:t>This approach wastes the opportunity to tap into ten times as much benefit than is gained by reducing the energy bill</a:t>
            </a:r>
          </a:p>
          <a:p>
            <a:pPr eaLnBrk="1" hangingPunct="1">
              <a:lnSpc>
                <a:spcPct val="80000"/>
              </a:lnSpc>
              <a:spcBef>
                <a:spcPct val="30000"/>
              </a:spcBef>
            </a:pPr>
            <a:r>
              <a:rPr lang="en-US" sz="2800"/>
              <a:t>An ECM can save your client more $$$ for much less $$$ invested!</a:t>
            </a:r>
          </a:p>
          <a:p>
            <a:pPr>
              <a:lnSpc>
                <a:spcPct val="80000"/>
              </a:lnSpc>
              <a:spcBef>
                <a:spcPct val="30000"/>
              </a:spcBef>
              <a:buFontTx/>
              <a:buNone/>
            </a:pPr>
            <a:endParaRPr lang="en-US" sz="2400" b="1"/>
          </a:p>
        </p:txBody>
      </p:sp>
      <p:pic>
        <p:nvPicPr>
          <p:cNvPr id="27651" name="Picture 11" descr="ANd9GcTaPrXCKqzr_wn6XY6hT2P-dR8uxTjdD7UYH9x5sBV6FvQz15-6vQ"/>
          <p:cNvPicPr>
            <a:picLocks noChangeAspect="1" noChangeArrowheads="1"/>
          </p:cNvPicPr>
          <p:nvPr/>
        </p:nvPicPr>
        <p:blipFill>
          <a:blip r:embed="rId3"/>
          <a:srcRect/>
          <a:stretch>
            <a:fillRect/>
          </a:stretch>
        </p:blipFill>
        <p:spPr bwMode="auto">
          <a:xfrm>
            <a:off x="6781800" y="1600200"/>
            <a:ext cx="1890713" cy="23622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ChangeArrowheads="1"/>
          </p:cNvSpPr>
          <p:nvPr>
            <p:ph type="title"/>
          </p:nvPr>
        </p:nvSpPr>
        <p:spPr>
          <a:xfrm>
            <a:off x="2438400" y="3657600"/>
            <a:ext cx="4495800" cy="1143000"/>
          </a:xfrm>
          <a:solidFill>
            <a:schemeClr val="tx1">
              <a:alpha val="27843"/>
            </a:schemeClr>
          </a:solidFill>
        </p:spPr>
        <p:txBody>
          <a:bodyPr/>
          <a:lstStyle/>
          <a:p>
            <a:pPr eaLnBrk="1" hangingPunct="1"/>
            <a:r>
              <a:rPr lang="en-US"/>
              <a:t>Tools of Control</a:t>
            </a:r>
          </a:p>
        </p:txBody>
      </p:sp>
      <p:pic>
        <p:nvPicPr>
          <p:cNvPr id="359426" name="Picture 3" descr="th?id=H"/>
          <p:cNvPicPr>
            <a:picLocks noChangeAspect="1" noChangeArrowheads="1"/>
          </p:cNvPicPr>
          <p:nvPr/>
        </p:nvPicPr>
        <p:blipFill>
          <a:blip r:embed="rId3"/>
          <a:srcRect/>
          <a:stretch>
            <a:fillRect/>
          </a:stretch>
        </p:blipFill>
        <p:spPr bwMode="auto">
          <a:xfrm>
            <a:off x="228600" y="152400"/>
            <a:ext cx="2397125" cy="2895600"/>
          </a:xfrm>
          <a:prstGeom prst="rect">
            <a:avLst/>
          </a:prstGeom>
          <a:noFill/>
          <a:ln w="9525">
            <a:noFill/>
            <a:miter lim="800000"/>
            <a:headEnd/>
            <a:tailEnd/>
          </a:ln>
        </p:spPr>
      </p:pic>
      <p:pic>
        <p:nvPicPr>
          <p:cNvPr id="359427" name="Picture 4" descr="th?id=H"/>
          <p:cNvPicPr>
            <a:picLocks noChangeAspect="1" noChangeArrowheads="1"/>
          </p:cNvPicPr>
          <p:nvPr/>
        </p:nvPicPr>
        <p:blipFill>
          <a:blip r:embed="rId4"/>
          <a:srcRect/>
          <a:stretch>
            <a:fillRect/>
          </a:stretch>
        </p:blipFill>
        <p:spPr bwMode="auto">
          <a:xfrm>
            <a:off x="2971800" y="304800"/>
            <a:ext cx="1895475" cy="2857500"/>
          </a:xfrm>
          <a:prstGeom prst="rect">
            <a:avLst/>
          </a:prstGeom>
          <a:noFill/>
          <a:ln w="9525">
            <a:noFill/>
            <a:miter lim="800000"/>
            <a:headEnd/>
            <a:tailEnd/>
          </a:ln>
        </p:spPr>
      </p:pic>
      <p:pic>
        <p:nvPicPr>
          <p:cNvPr id="359428" name="Picture 5" descr="th?id=H"/>
          <p:cNvPicPr>
            <a:picLocks noChangeAspect="1" noChangeArrowheads="1"/>
          </p:cNvPicPr>
          <p:nvPr/>
        </p:nvPicPr>
        <p:blipFill>
          <a:blip r:embed="rId5"/>
          <a:srcRect/>
          <a:stretch>
            <a:fillRect/>
          </a:stretch>
        </p:blipFill>
        <p:spPr bwMode="auto">
          <a:xfrm>
            <a:off x="7239000" y="3505200"/>
            <a:ext cx="1539875" cy="2895600"/>
          </a:xfrm>
          <a:prstGeom prst="rect">
            <a:avLst/>
          </a:prstGeom>
          <a:noFill/>
          <a:ln w="9525">
            <a:noFill/>
            <a:miter lim="800000"/>
            <a:headEnd/>
            <a:tailEnd/>
          </a:ln>
        </p:spPr>
      </p:pic>
      <p:pic>
        <p:nvPicPr>
          <p:cNvPr id="359429" name="Picture 6" descr="th?id=H"/>
          <p:cNvPicPr>
            <a:picLocks noChangeAspect="1" noChangeArrowheads="1"/>
          </p:cNvPicPr>
          <p:nvPr/>
        </p:nvPicPr>
        <p:blipFill>
          <a:blip r:embed="rId6"/>
          <a:srcRect/>
          <a:stretch>
            <a:fillRect/>
          </a:stretch>
        </p:blipFill>
        <p:spPr bwMode="auto">
          <a:xfrm>
            <a:off x="1371600" y="4953000"/>
            <a:ext cx="3200400" cy="1549400"/>
          </a:xfrm>
          <a:prstGeom prst="rect">
            <a:avLst/>
          </a:prstGeom>
          <a:noFill/>
          <a:ln w="9525">
            <a:noFill/>
            <a:miter lim="800000"/>
            <a:headEnd/>
            <a:tailEnd/>
          </a:ln>
        </p:spPr>
      </p:pic>
      <p:pic>
        <p:nvPicPr>
          <p:cNvPr id="359430" name="Picture 7" descr="FrigDrawe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 y="3352800"/>
            <a:ext cx="2057400" cy="1420813"/>
          </a:xfrm>
          <a:prstGeom prst="rect">
            <a:avLst/>
          </a:prstGeom>
          <a:noFill/>
          <a:ln w="9525">
            <a:noFill/>
            <a:miter lim="800000"/>
            <a:headEnd/>
            <a:tailEnd/>
          </a:ln>
        </p:spPr>
      </p:pic>
      <p:pic>
        <p:nvPicPr>
          <p:cNvPr id="359431" name="Picture 8" descr="th?id=H"/>
          <p:cNvPicPr>
            <a:picLocks noChangeAspect="1" noChangeArrowheads="1"/>
          </p:cNvPicPr>
          <p:nvPr/>
        </p:nvPicPr>
        <p:blipFill>
          <a:blip r:embed="rId8"/>
          <a:srcRect/>
          <a:stretch>
            <a:fillRect/>
          </a:stretch>
        </p:blipFill>
        <p:spPr bwMode="auto">
          <a:xfrm>
            <a:off x="5029200" y="0"/>
            <a:ext cx="4724400" cy="3514725"/>
          </a:xfrm>
          <a:prstGeom prst="rect">
            <a:avLst/>
          </a:prstGeom>
          <a:solidFill>
            <a:schemeClr val="accent1">
              <a:alpha val="54901"/>
            </a:schemeClr>
          </a:solid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Picture 4" descr="th?id=H"/>
          <p:cNvPicPr>
            <a:picLocks noChangeAspect="1" noChangeArrowheads="1"/>
          </p:cNvPicPr>
          <p:nvPr/>
        </p:nvPicPr>
        <p:blipFill>
          <a:blip r:embed="rId3"/>
          <a:srcRect/>
          <a:stretch>
            <a:fillRect/>
          </a:stretch>
        </p:blipFill>
        <p:spPr bwMode="auto">
          <a:xfrm>
            <a:off x="3733800" y="3163888"/>
            <a:ext cx="5410200" cy="3694112"/>
          </a:xfrm>
          <a:prstGeom prst="rect">
            <a:avLst/>
          </a:prstGeom>
          <a:noFill/>
          <a:ln w="9525">
            <a:noFill/>
            <a:miter lim="800000"/>
            <a:headEnd/>
            <a:tailEnd/>
          </a:ln>
        </p:spPr>
      </p:pic>
      <p:pic>
        <p:nvPicPr>
          <p:cNvPr id="361474" name="Picture 5" descr="th?id=H"/>
          <p:cNvPicPr>
            <a:picLocks noChangeAspect="1" noChangeArrowheads="1"/>
          </p:cNvPicPr>
          <p:nvPr/>
        </p:nvPicPr>
        <p:blipFill>
          <a:blip r:embed="rId4"/>
          <a:srcRect/>
          <a:stretch>
            <a:fillRect/>
          </a:stretch>
        </p:blipFill>
        <p:spPr bwMode="auto">
          <a:xfrm>
            <a:off x="-228600" y="4778375"/>
            <a:ext cx="3962400" cy="2079625"/>
          </a:xfrm>
          <a:prstGeom prst="rect">
            <a:avLst/>
          </a:prstGeom>
          <a:noFill/>
          <a:ln w="9525">
            <a:noFill/>
            <a:miter lim="800000"/>
            <a:headEnd/>
            <a:tailEnd/>
          </a:ln>
        </p:spPr>
      </p:pic>
      <p:sp>
        <p:nvSpPr>
          <p:cNvPr id="361475" name="Text Box 7"/>
          <p:cNvSpPr txBox="1">
            <a:spLocks noChangeArrowheads="1"/>
          </p:cNvSpPr>
          <p:nvPr/>
        </p:nvSpPr>
        <p:spPr bwMode="auto">
          <a:xfrm>
            <a:off x="0" y="3124200"/>
            <a:ext cx="3505200" cy="1190625"/>
          </a:xfrm>
          <a:prstGeom prst="rect">
            <a:avLst/>
          </a:prstGeom>
          <a:solidFill>
            <a:srgbClr val="339966"/>
          </a:solidFill>
          <a:ln w="9525">
            <a:noFill/>
            <a:miter lim="800000"/>
            <a:headEnd/>
            <a:tailEnd/>
          </a:ln>
        </p:spPr>
        <p:txBody>
          <a:bodyPr>
            <a:spAutoFit/>
          </a:bodyPr>
          <a:lstStyle/>
          <a:p>
            <a:pPr>
              <a:spcBef>
                <a:spcPct val="50000"/>
              </a:spcBef>
            </a:pPr>
            <a:r>
              <a:rPr lang="en-US" sz="3600" b="0">
                <a:solidFill>
                  <a:schemeClr val="bg1"/>
                </a:solidFill>
              </a:rPr>
              <a:t>Environmental Coupling</a:t>
            </a:r>
          </a:p>
        </p:txBody>
      </p:sp>
      <p:pic>
        <p:nvPicPr>
          <p:cNvPr id="361476" name="Picture 10" descr="th?id=H"/>
          <p:cNvPicPr>
            <a:picLocks noChangeAspect="1" noChangeArrowheads="1"/>
          </p:cNvPicPr>
          <p:nvPr/>
        </p:nvPicPr>
        <p:blipFill>
          <a:blip r:embed="rId5"/>
          <a:srcRect/>
          <a:stretch>
            <a:fillRect/>
          </a:stretch>
        </p:blipFill>
        <p:spPr bwMode="auto">
          <a:xfrm>
            <a:off x="0" y="-228600"/>
            <a:ext cx="9144000" cy="3176588"/>
          </a:xfrm>
          <a:prstGeom prst="rect">
            <a:avLst/>
          </a:prstGeom>
          <a:solidFill>
            <a:schemeClr val="accent1">
              <a:alpha val="0"/>
            </a:schemeClr>
          </a:solid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a:xfrm>
            <a:off x="4191000" y="5181600"/>
            <a:ext cx="4343400" cy="1143000"/>
          </a:xfrm>
        </p:spPr>
        <p:txBody>
          <a:bodyPr/>
          <a:lstStyle/>
          <a:p>
            <a:pPr eaLnBrk="1" hangingPunct="1"/>
            <a:r>
              <a:rPr lang="en-US"/>
              <a:t>Timing</a:t>
            </a:r>
          </a:p>
        </p:txBody>
      </p:sp>
      <p:pic>
        <p:nvPicPr>
          <p:cNvPr id="363522" name="Picture 7" descr="th?id=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533400"/>
            <a:ext cx="1905000" cy="1787525"/>
          </a:xfrm>
          <a:prstGeom prst="rect">
            <a:avLst/>
          </a:prstGeom>
          <a:noFill/>
          <a:ln w="9525">
            <a:noFill/>
            <a:miter lim="800000"/>
            <a:headEnd/>
            <a:tailEnd/>
          </a:ln>
        </p:spPr>
      </p:pic>
      <p:pic>
        <p:nvPicPr>
          <p:cNvPr id="363523" name="Picture 13" descr="th?id=H"/>
          <p:cNvPicPr>
            <a:picLocks noChangeAspect="1" noChangeArrowheads="1"/>
          </p:cNvPicPr>
          <p:nvPr/>
        </p:nvPicPr>
        <p:blipFill>
          <a:blip r:embed="rId4"/>
          <a:srcRect/>
          <a:stretch>
            <a:fillRect/>
          </a:stretch>
        </p:blipFill>
        <p:spPr bwMode="auto">
          <a:xfrm>
            <a:off x="5562600" y="304800"/>
            <a:ext cx="3362325" cy="4572000"/>
          </a:xfrm>
          <a:prstGeom prst="rect">
            <a:avLst/>
          </a:prstGeom>
          <a:noFill/>
          <a:ln w="9525">
            <a:noFill/>
            <a:miter lim="800000"/>
            <a:headEnd/>
            <a:tailEnd/>
          </a:ln>
        </p:spPr>
      </p:pic>
      <p:pic>
        <p:nvPicPr>
          <p:cNvPr id="363524" name="Picture 15" descr="photo_06"/>
          <p:cNvPicPr>
            <a:picLocks noChangeAspect="1" noChangeArrowheads="1"/>
          </p:cNvPicPr>
          <p:nvPr/>
        </p:nvPicPr>
        <p:blipFill>
          <a:blip r:embed="rId5"/>
          <a:srcRect/>
          <a:stretch>
            <a:fillRect/>
          </a:stretch>
        </p:blipFill>
        <p:spPr bwMode="auto">
          <a:xfrm>
            <a:off x="-914400" y="2765425"/>
            <a:ext cx="5181600" cy="4092575"/>
          </a:xfrm>
          <a:prstGeom prst="rect">
            <a:avLst/>
          </a:prstGeom>
          <a:noFill/>
          <a:ln w="9525">
            <a:noFill/>
            <a:miter lim="800000"/>
            <a:headEnd/>
            <a:tailEnd/>
          </a:ln>
        </p:spPr>
      </p:pic>
      <p:pic>
        <p:nvPicPr>
          <p:cNvPr id="363525" name="Picture 20" descr="ANd9GcQSaNLuRgRODnqU5rVkNptUkhm8rzRZJ-C1ODwKsxJIng7kztbVb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81200" y="0"/>
            <a:ext cx="4724400" cy="381952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ChangeArrowheads="1"/>
          </p:cNvSpPr>
          <p:nvPr>
            <p:ph type="title"/>
          </p:nvPr>
        </p:nvSpPr>
        <p:spPr/>
        <p:txBody>
          <a:bodyPr/>
          <a:lstStyle/>
          <a:p>
            <a:pPr eaLnBrk="1" hangingPunct="1"/>
            <a:r>
              <a:rPr lang="en-US" sz="4000" b="1"/>
              <a:t>1st Principles of EC:  Means</a:t>
            </a:r>
          </a:p>
        </p:txBody>
      </p:sp>
      <p:sp>
        <p:nvSpPr>
          <p:cNvPr id="365570" name="Rectangle 3"/>
          <p:cNvSpPr>
            <a:spLocks noGrp="1" noChangeArrowheads="1"/>
          </p:cNvSpPr>
          <p:nvPr>
            <p:ph type="body" idx="1"/>
          </p:nvPr>
        </p:nvSpPr>
        <p:spPr/>
        <p:txBody>
          <a:bodyPr/>
          <a:lstStyle/>
          <a:p>
            <a:pPr marL="609600" indent="-609600" eaLnBrk="1" hangingPunct="1">
              <a:spcBef>
                <a:spcPct val="50000"/>
              </a:spcBef>
              <a:buFontTx/>
              <a:buAutoNum type="arabicPeriod" startAt="7"/>
            </a:pPr>
            <a:r>
              <a:rPr lang="en-US" sz="2800"/>
              <a:t>Ancillary effects (fully credit positive ancillary effects of an energy flow)</a:t>
            </a:r>
          </a:p>
          <a:p>
            <a:pPr marL="609600" indent="-609600" eaLnBrk="1" hangingPunct="1">
              <a:spcBef>
                <a:spcPct val="50000"/>
              </a:spcBef>
              <a:buFontTx/>
              <a:buAutoNum type="arabicPeriod" startAt="7"/>
            </a:pPr>
            <a:r>
              <a:rPr lang="en-US" sz="2800"/>
              <a:t>Anti-Ancillarity (fully credit negative ancillary effects of an energy flow)</a:t>
            </a:r>
          </a:p>
          <a:p>
            <a:pPr marL="609600" indent="-609600" eaLnBrk="1" hangingPunct="1">
              <a:spcBef>
                <a:spcPct val="50000"/>
              </a:spcBef>
              <a:buFontTx/>
              <a:buAutoNum type="arabicPeriod" startAt="7"/>
            </a:pPr>
            <a:r>
              <a:rPr lang="en-US" sz="2800"/>
              <a:t>Minimize production and transmission losses of primary energy</a:t>
            </a:r>
          </a:p>
          <a:p>
            <a:pPr marL="609600" indent="-609600" eaLnBrk="1" hangingPunct="1">
              <a:spcBef>
                <a:spcPct val="50000"/>
              </a:spcBef>
              <a:buFontTx/>
              <a:buAutoNum type="arabicPeriod" startAt="7"/>
            </a:pPr>
            <a:r>
              <a:rPr lang="en-US" sz="2800"/>
              <a:t>Minimizing phantom or standby loads</a:t>
            </a:r>
          </a:p>
          <a:p>
            <a:pPr marL="609600" indent="-609600" eaLnBrk="1" hangingPunct="1">
              <a:spcBef>
                <a:spcPct val="50000"/>
              </a:spcBef>
              <a:buFontTx/>
              <a:buAutoNum type="arabicPeriod" startAt="7"/>
            </a:pPr>
            <a:r>
              <a:rPr lang="en-US" sz="2800"/>
              <a:t>Flexibility (vary ratio of output end uses)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ChangeArrowheads="1"/>
          </p:cNvSpPr>
          <p:nvPr>
            <p:ph type="title"/>
          </p:nvPr>
        </p:nvSpPr>
        <p:spPr>
          <a:xfrm>
            <a:off x="0" y="3048000"/>
            <a:ext cx="4038600" cy="1600200"/>
          </a:xfrm>
        </p:spPr>
        <p:txBody>
          <a:bodyPr/>
          <a:lstStyle/>
          <a:p>
            <a:pPr eaLnBrk="1" hangingPunct="1"/>
            <a:r>
              <a:rPr lang="en-US" sz="4000"/>
              <a:t>Ancillary Effects</a:t>
            </a:r>
          </a:p>
        </p:txBody>
      </p:sp>
      <p:sp>
        <p:nvSpPr>
          <p:cNvPr id="367618" name="AutoShape 13" descr="2Q==">
            <a:hlinkClick r:id="rId3"/>
          </p:cNvPr>
          <p:cNvSpPr>
            <a:spLocks noChangeAspect="1" noChangeArrowheads="1"/>
          </p:cNvSpPr>
          <p:nvPr/>
        </p:nvSpPr>
        <p:spPr bwMode="auto">
          <a:xfrm>
            <a:off x="4081463" y="2938463"/>
            <a:ext cx="981075" cy="981075"/>
          </a:xfrm>
          <a:prstGeom prst="rect">
            <a:avLst/>
          </a:prstGeom>
          <a:noFill/>
          <a:ln w="9525">
            <a:noFill/>
            <a:miter lim="800000"/>
            <a:headEnd/>
            <a:tailEnd/>
          </a:ln>
        </p:spPr>
        <p:txBody>
          <a:bodyPr/>
          <a:lstStyle/>
          <a:p>
            <a:endParaRPr lang="en-US" b="0">
              <a:solidFill>
                <a:schemeClr val="tx1"/>
              </a:solidFill>
            </a:endParaRPr>
          </a:p>
        </p:txBody>
      </p:sp>
      <p:pic>
        <p:nvPicPr>
          <p:cNvPr id="367619" name="Picture 20" descr="th?id=H"/>
          <p:cNvPicPr>
            <a:picLocks noChangeAspect="1" noChangeArrowheads="1"/>
          </p:cNvPicPr>
          <p:nvPr/>
        </p:nvPicPr>
        <p:blipFill>
          <a:blip r:embed="rId4"/>
          <a:srcRect/>
          <a:stretch>
            <a:fillRect/>
          </a:stretch>
        </p:blipFill>
        <p:spPr bwMode="auto">
          <a:xfrm>
            <a:off x="4191000" y="3292475"/>
            <a:ext cx="4953000" cy="3565525"/>
          </a:xfrm>
          <a:prstGeom prst="rect">
            <a:avLst/>
          </a:prstGeom>
          <a:noFill/>
          <a:ln w="9525">
            <a:noFill/>
            <a:miter lim="800000"/>
            <a:headEnd/>
            <a:tailEnd/>
          </a:ln>
        </p:spPr>
      </p:pic>
      <p:pic>
        <p:nvPicPr>
          <p:cNvPr id="367620" name="Picture 22" descr="th?id=H"/>
          <p:cNvPicPr>
            <a:picLocks noChangeAspect="1" noChangeArrowheads="1"/>
          </p:cNvPicPr>
          <p:nvPr/>
        </p:nvPicPr>
        <p:blipFill>
          <a:blip r:embed="rId5"/>
          <a:srcRect/>
          <a:stretch>
            <a:fillRect/>
          </a:stretch>
        </p:blipFill>
        <p:spPr bwMode="auto">
          <a:xfrm>
            <a:off x="6391275" y="0"/>
            <a:ext cx="3200400" cy="2971800"/>
          </a:xfrm>
          <a:prstGeom prst="rect">
            <a:avLst/>
          </a:prstGeom>
          <a:noFill/>
          <a:ln w="9525">
            <a:noFill/>
            <a:miter lim="800000"/>
            <a:headEnd/>
            <a:tailEnd/>
          </a:ln>
        </p:spPr>
      </p:pic>
      <p:pic>
        <p:nvPicPr>
          <p:cNvPr id="367621" name="Picture 24" descr="th?id=H"/>
          <p:cNvPicPr>
            <a:picLocks noChangeAspect="1" noChangeArrowheads="1"/>
          </p:cNvPicPr>
          <p:nvPr/>
        </p:nvPicPr>
        <p:blipFill>
          <a:blip r:embed="rId6"/>
          <a:srcRect/>
          <a:stretch>
            <a:fillRect/>
          </a:stretch>
        </p:blipFill>
        <p:spPr bwMode="auto">
          <a:xfrm>
            <a:off x="4038600" y="0"/>
            <a:ext cx="2647950" cy="2630488"/>
          </a:xfrm>
          <a:prstGeom prst="rect">
            <a:avLst/>
          </a:prstGeom>
          <a:noFill/>
          <a:ln w="9525">
            <a:noFill/>
            <a:miter lim="800000"/>
            <a:headEnd/>
            <a:tailEnd/>
          </a:ln>
        </p:spPr>
      </p:pic>
      <p:pic>
        <p:nvPicPr>
          <p:cNvPr id="367622" name="Picture 26" descr="th?id=H"/>
          <p:cNvPicPr>
            <a:picLocks noChangeAspect="1" noChangeArrowheads="1"/>
          </p:cNvPicPr>
          <p:nvPr/>
        </p:nvPicPr>
        <p:blipFill>
          <a:blip r:embed="rId7"/>
          <a:srcRect/>
          <a:stretch>
            <a:fillRect/>
          </a:stretch>
        </p:blipFill>
        <p:spPr bwMode="auto">
          <a:xfrm>
            <a:off x="0" y="4287838"/>
            <a:ext cx="3905250" cy="2570162"/>
          </a:xfrm>
          <a:prstGeom prst="rect">
            <a:avLst/>
          </a:prstGeom>
          <a:noFill/>
          <a:ln w="9525">
            <a:noFill/>
            <a:miter lim="800000"/>
            <a:headEnd/>
            <a:tailEnd/>
          </a:ln>
        </p:spPr>
      </p:pic>
      <p:pic>
        <p:nvPicPr>
          <p:cNvPr id="367623" name="Picture 28" descr="th?id=H"/>
          <p:cNvPicPr>
            <a:picLocks noChangeAspect="1" noChangeArrowheads="1"/>
          </p:cNvPicPr>
          <p:nvPr/>
        </p:nvPicPr>
        <p:blipFill>
          <a:blip r:embed="rId8"/>
          <a:srcRect/>
          <a:stretch>
            <a:fillRect/>
          </a:stretch>
        </p:blipFill>
        <p:spPr bwMode="auto">
          <a:xfrm>
            <a:off x="0" y="0"/>
            <a:ext cx="4029075" cy="2492375"/>
          </a:xfrm>
          <a:prstGeom prst="rect">
            <a:avLst/>
          </a:prstGeom>
          <a:noFill/>
          <a:ln w="9525">
            <a:noFill/>
            <a:miter lim="800000"/>
            <a:headEnd/>
            <a:tailEnd/>
          </a:ln>
        </p:spPr>
      </p:pic>
      <p:pic>
        <p:nvPicPr>
          <p:cNvPr id="367624" name="Picture 29" descr="Alamp"/>
          <p:cNvPicPr>
            <a:picLocks noChangeAspect="1" noChangeArrowheads="1"/>
          </p:cNvPicPr>
          <p:nvPr/>
        </p:nvPicPr>
        <p:blipFill>
          <a:blip r:embed="rId9"/>
          <a:srcRect/>
          <a:stretch>
            <a:fillRect/>
          </a:stretch>
        </p:blipFill>
        <p:spPr bwMode="auto">
          <a:xfrm>
            <a:off x="1143000" y="2667000"/>
            <a:ext cx="1295400" cy="781050"/>
          </a:xfrm>
          <a:prstGeom prst="rect">
            <a:avLst/>
          </a:prstGeom>
          <a:noFill/>
          <a:ln w="9525">
            <a:noFill/>
            <a:miter lim="800000"/>
            <a:headEnd/>
            <a:tailEnd/>
          </a:ln>
        </p:spPr>
      </p:pic>
      <p:pic>
        <p:nvPicPr>
          <p:cNvPr id="367625" name="Picture 28" descr="th?id=H"/>
          <p:cNvPicPr>
            <a:picLocks noChangeAspect="1" noChangeArrowheads="1"/>
          </p:cNvPicPr>
          <p:nvPr/>
        </p:nvPicPr>
        <p:blipFill>
          <a:blip r:embed="rId8"/>
          <a:srcRect/>
          <a:stretch>
            <a:fillRect/>
          </a:stretch>
        </p:blipFill>
        <p:spPr bwMode="auto">
          <a:xfrm>
            <a:off x="0" y="0"/>
            <a:ext cx="4029075" cy="249237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ChangeArrowheads="1"/>
          </p:cNvSpPr>
          <p:nvPr>
            <p:ph type="title"/>
          </p:nvPr>
        </p:nvSpPr>
        <p:spPr/>
        <p:txBody>
          <a:bodyPr/>
          <a:lstStyle/>
          <a:p>
            <a:pPr eaLnBrk="1" hangingPunct="1"/>
            <a:r>
              <a:rPr lang="en-US" sz="4000" b="1"/>
              <a:t>1st Principles of EC:  Means</a:t>
            </a:r>
          </a:p>
        </p:txBody>
      </p:sp>
      <p:sp>
        <p:nvSpPr>
          <p:cNvPr id="369666" name="Rectangle 3"/>
          <p:cNvSpPr>
            <a:spLocks noGrp="1" noChangeArrowheads="1"/>
          </p:cNvSpPr>
          <p:nvPr>
            <p:ph type="body" idx="1"/>
          </p:nvPr>
        </p:nvSpPr>
        <p:spPr/>
        <p:txBody>
          <a:bodyPr/>
          <a:lstStyle/>
          <a:p>
            <a:pPr marL="609600" indent="-609600" eaLnBrk="1" hangingPunct="1">
              <a:lnSpc>
                <a:spcPct val="90000"/>
              </a:lnSpc>
              <a:spcBef>
                <a:spcPct val="50000"/>
              </a:spcBef>
              <a:buFontTx/>
              <a:buAutoNum type="arabicPeriod" startAt="12"/>
            </a:pPr>
            <a:endParaRPr lang="en-US" sz="1400"/>
          </a:p>
          <a:p>
            <a:pPr marL="609600" indent="-609600" eaLnBrk="1" hangingPunct="1">
              <a:lnSpc>
                <a:spcPct val="90000"/>
              </a:lnSpc>
              <a:spcBef>
                <a:spcPct val="50000"/>
              </a:spcBef>
              <a:buFontTx/>
              <a:buAutoNum type="arabicPeriod" startAt="12"/>
            </a:pPr>
            <a:r>
              <a:rPr lang="en-US" sz="2800"/>
              <a:t>Decoupling (disassociating End Uses)</a:t>
            </a:r>
          </a:p>
          <a:p>
            <a:pPr marL="609600" indent="-609600" eaLnBrk="1" hangingPunct="1">
              <a:lnSpc>
                <a:spcPct val="90000"/>
              </a:lnSpc>
              <a:spcBef>
                <a:spcPct val="50000"/>
              </a:spcBef>
              <a:buFontTx/>
              <a:buAutoNum type="arabicPeriod" startAt="12"/>
            </a:pPr>
            <a:r>
              <a:rPr lang="en-US" sz="2800"/>
              <a:t>2nd generation/higher quality End Uses</a:t>
            </a:r>
          </a:p>
          <a:p>
            <a:pPr marL="609600" indent="-609600" eaLnBrk="1" hangingPunct="1">
              <a:lnSpc>
                <a:spcPct val="90000"/>
              </a:lnSpc>
              <a:spcBef>
                <a:spcPct val="50000"/>
              </a:spcBef>
              <a:buFontTx/>
              <a:buAutoNum type="arabicPeriod" startAt="12"/>
            </a:pPr>
            <a:r>
              <a:rPr lang="en-US" sz="2800"/>
              <a:t>Proximity (deliver energy closer to need)</a:t>
            </a:r>
          </a:p>
          <a:p>
            <a:pPr marL="609600" indent="-609600" eaLnBrk="1" hangingPunct="1">
              <a:lnSpc>
                <a:spcPct val="90000"/>
              </a:lnSpc>
              <a:spcBef>
                <a:spcPct val="50000"/>
              </a:spcBef>
              <a:buFontTx/>
              <a:buAutoNum type="arabicPeriod" startAt="12"/>
            </a:pPr>
            <a:r>
              <a:rPr lang="en-US" sz="2800"/>
              <a:t>Long cycling (utilize long on/off cycles instead of short cycles)</a:t>
            </a:r>
          </a:p>
          <a:p>
            <a:pPr marL="609600" indent="-609600" eaLnBrk="1" hangingPunct="1">
              <a:lnSpc>
                <a:spcPct val="90000"/>
              </a:lnSpc>
              <a:spcBef>
                <a:spcPct val="50000"/>
              </a:spcBef>
              <a:buFontTx/>
              <a:buAutoNum type="arabicPeriod" startAt="12"/>
            </a:pPr>
            <a:r>
              <a:rPr lang="en-US" sz="2800"/>
              <a:t>Renewable Energy (actively collect natural energy flows)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a:xfrm>
            <a:off x="4419600" y="304800"/>
            <a:ext cx="4267200" cy="1143000"/>
          </a:xfrm>
        </p:spPr>
        <p:txBody>
          <a:bodyPr/>
          <a:lstStyle/>
          <a:p>
            <a:pPr eaLnBrk="1" hangingPunct="1"/>
            <a:r>
              <a:rPr lang="en-US" sz="4000" b="1"/>
              <a:t>Decoupling</a:t>
            </a:r>
          </a:p>
        </p:txBody>
      </p:sp>
      <p:pic>
        <p:nvPicPr>
          <p:cNvPr id="371714" name="Picture 5" descr="th?id=H"/>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28600" y="381000"/>
            <a:ext cx="4114800" cy="3106738"/>
          </a:xfrm>
          <a:prstGeom prst="rect">
            <a:avLst/>
          </a:prstGeom>
          <a:noFill/>
          <a:ln w="9525">
            <a:noFill/>
            <a:miter lim="800000"/>
            <a:headEnd/>
            <a:tailEnd/>
          </a:ln>
        </p:spPr>
      </p:pic>
      <p:pic>
        <p:nvPicPr>
          <p:cNvPr id="371715" name="Picture 9" descr="th?id=H"/>
          <p:cNvPicPr>
            <a:picLocks noChangeAspect="1" noChangeArrowheads="1"/>
          </p:cNvPicPr>
          <p:nvPr/>
        </p:nvPicPr>
        <p:blipFill>
          <a:blip r:embed="rId4"/>
          <a:srcRect/>
          <a:stretch>
            <a:fillRect/>
          </a:stretch>
        </p:blipFill>
        <p:spPr bwMode="auto">
          <a:xfrm>
            <a:off x="1524000" y="4648200"/>
            <a:ext cx="1752600" cy="1428750"/>
          </a:xfrm>
          <a:prstGeom prst="rect">
            <a:avLst/>
          </a:prstGeom>
          <a:noFill/>
          <a:ln w="9525">
            <a:noFill/>
            <a:miter lim="800000"/>
            <a:headEnd/>
            <a:tailEnd/>
          </a:ln>
        </p:spPr>
      </p:pic>
      <p:pic>
        <p:nvPicPr>
          <p:cNvPr id="371716" name="Picture 10" descr="NFRC-Label"/>
          <p:cNvPicPr>
            <a:picLocks noChangeAspect="1" noChangeArrowheads="1"/>
          </p:cNvPicPr>
          <p:nvPr/>
        </p:nvPicPr>
        <p:blipFill>
          <a:blip r:embed="rId5"/>
          <a:srcRect/>
          <a:stretch>
            <a:fillRect/>
          </a:stretch>
        </p:blipFill>
        <p:spPr bwMode="auto">
          <a:xfrm>
            <a:off x="4295775" y="1600200"/>
            <a:ext cx="4848225" cy="500062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title"/>
          </p:nvPr>
        </p:nvSpPr>
        <p:spPr>
          <a:xfrm>
            <a:off x="457200" y="304800"/>
            <a:ext cx="8229600" cy="1143000"/>
          </a:xfrm>
        </p:spPr>
        <p:txBody>
          <a:bodyPr/>
          <a:lstStyle/>
          <a:p>
            <a:pPr eaLnBrk="1" hangingPunct="1"/>
            <a:r>
              <a:rPr lang="en-US" sz="4000" b="1"/>
              <a:t>EC Principles:  </a:t>
            </a:r>
            <a:br>
              <a:rPr lang="en-US" sz="4000" b="1"/>
            </a:br>
            <a:r>
              <a:rPr lang="en-US" sz="4000" b="1"/>
              <a:t>Conditions Necessary </a:t>
            </a:r>
          </a:p>
        </p:txBody>
      </p:sp>
      <p:sp>
        <p:nvSpPr>
          <p:cNvPr id="373762" name="Rectangle 3"/>
          <p:cNvSpPr>
            <a:spLocks noGrp="1" noChangeArrowheads="1"/>
          </p:cNvSpPr>
          <p:nvPr>
            <p:ph type="body" idx="1"/>
          </p:nvPr>
        </p:nvSpPr>
        <p:spPr/>
        <p:txBody>
          <a:bodyPr/>
          <a:lstStyle/>
          <a:p>
            <a:pPr marL="533400" indent="-533400" eaLnBrk="1" hangingPunct="1">
              <a:lnSpc>
                <a:spcPct val="150000"/>
              </a:lnSpc>
              <a:spcBef>
                <a:spcPct val="50000"/>
              </a:spcBef>
              <a:buFontTx/>
              <a:buAutoNum type="arabicPeriod"/>
            </a:pPr>
            <a:r>
              <a:rPr lang="en-US" sz="2800"/>
              <a:t>Productivity (worth 10 x cost of energy)</a:t>
            </a:r>
          </a:p>
          <a:p>
            <a:pPr marL="533400" indent="-533400" eaLnBrk="1" hangingPunct="1">
              <a:lnSpc>
                <a:spcPct val="150000"/>
              </a:lnSpc>
              <a:spcBef>
                <a:spcPct val="50000"/>
              </a:spcBef>
              <a:buFontTx/>
              <a:buAutoNum type="arabicPeriod"/>
            </a:pPr>
            <a:r>
              <a:rPr lang="en-US" sz="2800"/>
              <a:t>Reliability (worth &gt; $5000 / home)</a:t>
            </a:r>
          </a:p>
          <a:p>
            <a:pPr marL="533400" indent="-533400" eaLnBrk="1" hangingPunct="1">
              <a:lnSpc>
                <a:spcPct val="150000"/>
              </a:lnSpc>
              <a:spcBef>
                <a:spcPct val="50000"/>
              </a:spcBef>
              <a:buFontTx/>
              <a:buAutoNum type="arabicPeriod"/>
            </a:pPr>
            <a:r>
              <a:rPr lang="en-US" sz="2800"/>
              <a:t>Resilience (withstands natural insults)</a:t>
            </a:r>
          </a:p>
          <a:p>
            <a:pPr marL="533400" indent="-533400" eaLnBrk="1" hangingPunct="1">
              <a:lnSpc>
                <a:spcPct val="150000"/>
              </a:lnSpc>
              <a:spcBef>
                <a:spcPct val="50000"/>
              </a:spcBef>
              <a:buFontTx/>
              <a:buAutoNum type="arabicPeriod"/>
            </a:pPr>
            <a:r>
              <a:rPr lang="en-US" sz="2800"/>
              <a:t>Insurance (about 1/2 the cost of energy)</a:t>
            </a:r>
          </a:p>
          <a:p>
            <a:pPr marL="533400" indent="-533400" eaLnBrk="1" hangingPunct="1">
              <a:lnSpc>
                <a:spcPct val="150000"/>
              </a:lnSpc>
              <a:spcBef>
                <a:spcPct val="50000"/>
              </a:spcBef>
              <a:buFontTx/>
              <a:buAutoNum type="arabicPeriod"/>
            </a:pPr>
            <a:r>
              <a:rPr lang="en-US" sz="2800"/>
              <a:t>Travel Expense (cost to travel to work)</a:t>
            </a:r>
          </a:p>
          <a:p>
            <a:pPr marL="533400" indent="-533400" eaLnBrk="1" hangingPunct="1">
              <a:lnSpc>
                <a:spcPct val="150000"/>
              </a:lnSpc>
              <a:spcBef>
                <a:spcPct val="50000"/>
              </a:spcBef>
            </a:pPr>
            <a:endParaRPr lang="en-US" sz="2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ChangeArrowheads="1"/>
          </p:cNvSpPr>
          <p:nvPr>
            <p:ph type="title"/>
          </p:nvPr>
        </p:nvSpPr>
        <p:spPr/>
        <p:txBody>
          <a:bodyPr/>
          <a:lstStyle/>
          <a:p>
            <a:pPr eaLnBrk="1" hangingPunct="1"/>
            <a:r>
              <a:rPr lang="en-US" sz="4000" b="1"/>
              <a:t>EC Principles:  </a:t>
            </a:r>
            <a:br>
              <a:rPr lang="en-US" sz="4000" b="1"/>
            </a:br>
            <a:r>
              <a:rPr lang="en-US" sz="4000" b="1"/>
              <a:t>Conditions Necessary</a:t>
            </a:r>
          </a:p>
        </p:txBody>
      </p:sp>
      <p:sp>
        <p:nvSpPr>
          <p:cNvPr id="375810" name="Rectangle 3"/>
          <p:cNvSpPr>
            <a:spLocks noGrp="1" noChangeArrowheads="1"/>
          </p:cNvSpPr>
          <p:nvPr>
            <p:ph type="body" idx="1"/>
          </p:nvPr>
        </p:nvSpPr>
        <p:spPr/>
        <p:txBody>
          <a:bodyPr/>
          <a:lstStyle/>
          <a:p>
            <a:pPr marL="533400" indent="-533400" eaLnBrk="1" hangingPunct="1">
              <a:lnSpc>
                <a:spcPct val="90000"/>
              </a:lnSpc>
              <a:buFontTx/>
              <a:buAutoNum type="arabicPeriod" startAt="6"/>
            </a:pPr>
            <a:endParaRPr lang="en-US" sz="1400"/>
          </a:p>
          <a:p>
            <a:pPr marL="533400" indent="-533400" eaLnBrk="1" hangingPunct="1">
              <a:lnSpc>
                <a:spcPct val="90000"/>
              </a:lnSpc>
              <a:buFontTx/>
              <a:buAutoNum type="arabicPeriod" startAt="6"/>
            </a:pPr>
            <a:r>
              <a:rPr lang="en-US" sz="2800"/>
              <a:t>Affordability (energy will only be saved if the consumer can afford to reach the goals before the improvement / retrofit is implemented.)</a:t>
            </a:r>
          </a:p>
          <a:p>
            <a:pPr marL="533400" indent="-533400" eaLnBrk="1" hangingPunct="1">
              <a:lnSpc>
                <a:spcPct val="90000"/>
              </a:lnSpc>
              <a:buFontTx/>
              <a:buAutoNum type="arabicPeriod" startAt="6"/>
            </a:pPr>
            <a:r>
              <a:rPr lang="en-US" sz="2800"/>
              <a:t>Maintenance (1/2 cost of energy )</a:t>
            </a:r>
          </a:p>
          <a:p>
            <a:pPr marL="533400" indent="-533400" eaLnBrk="1" hangingPunct="1">
              <a:lnSpc>
                <a:spcPct val="90000"/>
              </a:lnSpc>
              <a:buFontTx/>
              <a:buAutoNum type="arabicPeriod" startAt="6"/>
            </a:pPr>
            <a:r>
              <a:rPr lang="en-US" sz="2800"/>
              <a:t>Installation Quality (difficulty to install and ease to inspect )</a:t>
            </a:r>
          </a:p>
          <a:p>
            <a:pPr marL="533400" indent="-533400" eaLnBrk="1" hangingPunct="1">
              <a:lnSpc>
                <a:spcPct val="90000"/>
              </a:lnSpc>
              <a:buFontTx/>
              <a:buAutoNum type="arabicPeriod" startAt="6"/>
            </a:pPr>
            <a:r>
              <a:rPr lang="en-US" sz="2800"/>
              <a:t>Incentive (energy is only saved when a consumer sees a </a:t>
            </a:r>
            <a:r>
              <a:rPr lang="en-US" sz="2800">
                <a:solidFill>
                  <a:srgbClr val="FF3300"/>
                </a:solidFill>
              </a:rPr>
              <a:t>significant</a:t>
            </a:r>
            <a:r>
              <a:rPr lang="en-US" sz="2800"/>
              <a:t> benefit )</a:t>
            </a:r>
          </a:p>
          <a:p>
            <a:pPr marL="533400" indent="-533400" eaLnBrk="1" hangingPunct="1">
              <a:lnSpc>
                <a:spcPct val="90000"/>
              </a:lnSpc>
              <a:buFontTx/>
              <a:buAutoNum type="arabicPeriod" startAt="6"/>
            </a:pPr>
            <a:r>
              <a:rPr lang="en-US" sz="2800"/>
              <a:t>Durability (preserving the life of the building) </a:t>
            </a:r>
          </a:p>
          <a:p>
            <a:pPr marL="533400" indent="-533400" eaLnBrk="1" hangingPunct="1">
              <a:lnSpc>
                <a:spcPct val="90000"/>
              </a:lnSpc>
            </a:pPr>
            <a:endParaRPr lang="en-US"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ChangeArrowheads="1"/>
          </p:cNvSpPr>
          <p:nvPr>
            <p:ph type="title"/>
          </p:nvPr>
        </p:nvSpPr>
        <p:spPr>
          <a:xfrm>
            <a:off x="457200" y="304800"/>
            <a:ext cx="8229600" cy="1143000"/>
          </a:xfrm>
        </p:spPr>
        <p:txBody>
          <a:bodyPr/>
          <a:lstStyle/>
          <a:p>
            <a:pPr eaLnBrk="1" hangingPunct="1"/>
            <a:r>
              <a:rPr lang="en-US" sz="4000" b="1"/>
              <a:t>EC Principles:  </a:t>
            </a:r>
            <a:br>
              <a:rPr lang="en-US" sz="4000" b="1"/>
            </a:br>
            <a:r>
              <a:rPr lang="en-US" sz="4000" b="1"/>
              <a:t>Conditions Necessary</a:t>
            </a:r>
          </a:p>
        </p:txBody>
      </p:sp>
      <p:sp>
        <p:nvSpPr>
          <p:cNvPr id="377858" name="Rectangle 3"/>
          <p:cNvSpPr>
            <a:spLocks noGrp="1" noChangeArrowheads="1"/>
          </p:cNvSpPr>
          <p:nvPr>
            <p:ph type="body" idx="1"/>
          </p:nvPr>
        </p:nvSpPr>
        <p:spPr/>
        <p:txBody>
          <a:bodyPr/>
          <a:lstStyle/>
          <a:p>
            <a:pPr marL="609600" indent="-609600" eaLnBrk="1" hangingPunct="1">
              <a:lnSpc>
                <a:spcPct val="120000"/>
              </a:lnSpc>
              <a:buFontTx/>
              <a:buAutoNum type="arabicPeriod" startAt="11"/>
            </a:pPr>
            <a:endParaRPr lang="en-US" sz="2000"/>
          </a:p>
          <a:p>
            <a:pPr marL="609600" indent="-609600" eaLnBrk="1" hangingPunct="1">
              <a:lnSpc>
                <a:spcPct val="120000"/>
              </a:lnSpc>
              <a:buFontTx/>
              <a:buAutoNum type="arabicPeriod" startAt="11"/>
            </a:pPr>
            <a:r>
              <a:rPr lang="en-US" sz="2800"/>
              <a:t>Pest Control (mold, termites, rot)</a:t>
            </a:r>
          </a:p>
          <a:p>
            <a:pPr marL="609600" indent="-609600" eaLnBrk="1" hangingPunct="1">
              <a:lnSpc>
                <a:spcPct val="120000"/>
              </a:lnSpc>
              <a:buFontTx/>
              <a:buAutoNum type="arabicPeriod" startAt="11"/>
            </a:pPr>
            <a:r>
              <a:rPr lang="en-US" sz="2800"/>
              <a:t>Health </a:t>
            </a:r>
          </a:p>
          <a:p>
            <a:pPr marL="609600" indent="-609600" eaLnBrk="1" hangingPunct="1">
              <a:lnSpc>
                <a:spcPct val="120000"/>
              </a:lnSpc>
              <a:buFontTx/>
              <a:buAutoNum type="arabicPeriod" startAt="11"/>
            </a:pPr>
            <a:r>
              <a:rPr lang="en-US" sz="2800"/>
              <a:t>Comfort</a:t>
            </a:r>
            <a:r>
              <a:rPr lang="en-US" sz="2800">
                <a:solidFill>
                  <a:srgbClr val="FF3300"/>
                </a:solidFill>
              </a:rPr>
              <a:t> (Can’t over-emphasize this!  What is this worth?)</a:t>
            </a:r>
          </a:p>
          <a:p>
            <a:pPr marL="609600" indent="-609600" eaLnBrk="1" hangingPunct="1">
              <a:lnSpc>
                <a:spcPct val="120000"/>
              </a:lnSpc>
              <a:buFontTx/>
              <a:buAutoNum type="arabicPeriod" startAt="11"/>
            </a:pPr>
            <a:r>
              <a:rPr lang="en-US" sz="2800"/>
              <a:t>Safety </a:t>
            </a:r>
          </a:p>
          <a:p>
            <a:pPr marL="609600" indent="-609600" eaLnBrk="1" hangingPunct="1">
              <a:lnSpc>
                <a:spcPct val="120000"/>
              </a:lnSpc>
              <a:buFontTx/>
              <a:buAutoNum type="arabicPeriod" startAt="11"/>
            </a:pPr>
            <a:r>
              <a:rPr lang="en-US" sz="2800"/>
              <a:t>Sustainability </a:t>
            </a:r>
          </a:p>
          <a:p>
            <a:pPr marL="609600" indent="-609600" eaLnBrk="1" hangingPunct="1"/>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396875"/>
            <a:ext cx="8229600" cy="1143000"/>
          </a:xfrm>
        </p:spPr>
        <p:txBody>
          <a:bodyPr/>
          <a:lstStyle/>
          <a:p>
            <a:r>
              <a:rPr lang="en-US" sz="4000" b="1"/>
              <a:t>All EEM are ECM. </a:t>
            </a:r>
            <a:br>
              <a:rPr lang="en-US" sz="4000" b="1"/>
            </a:br>
            <a:r>
              <a:rPr lang="en-US" sz="4000" b="1"/>
              <a:t>But EE Software will recommend some Hazardous EEM’s!</a:t>
            </a:r>
          </a:p>
        </p:txBody>
      </p:sp>
      <p:sp>
        <p:nvSpPr>
          <p:cNvPr id="29698" name="AutoShape 5" descr="Z">
            <a:hlinkClick r:id="rId3"/>
          </p:cNvPr>
          <p:cNvSpPr>
            <a:spLocks noChangeAspect="1" noChangeArrowheads="1"/>
          </p:cNvSpPr>
          <p:nvPr/>
        </p:nvSpPr>
        <p:spPr bwMode="auto">
          <a:xfrm>
            <a:off x="4105275" y="2914650"/>
            <a:ext cx="933450" cy="1028700"/>
          </a:xfrm>
          <a:prstGeom prst="rect">
            <a:avLst/>
          </a:prstGeom>
          <a:noFill/>
          <a:ln w="9525">
            <a:noFill/>
            <a:miter lim="800000"/>
            <a:headEnd/>
            <a:tailEnd/>
          </a:ln>
        </p:spPr>
        <p:txBody>
          <a:bodyPr/>
          <a:lstStyle/>
          <a:p>
            <a:endParaRPr lang="en-US"/>
          </a:p>
        </p:txBody>
      </p:sp>
      <p:pic>
        <p:nvPicPr>
          <p:cNvPr id="29699" name="Picture 9" descr="th?id=H"/>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1990725"/>
            <a:ext cx="9144000" cy="4867275"/>
          </a:xfrm>
          <a:prstGeom prst="rect">
            <a:avLst/>
          </a:prstGeom>
          <a:noFill/>
          <a:ln w="9525">
            <a:noFill/>
            <a:miter lim="800000"/>
            <a:headEnd/>
            <a:tailEnd/>
          </a:ln>
        </p:spPr>
      </p:pic>
      <p:sp>
        <p:nvSpPr>
          <p:cNvPr id="29700" name="Text Box 10"/>
          <p:cNvSpPr txBox="1">
            <a:spLocks noChangeArrowheads="1"/>
          </p:cNvSpPr>
          <p:nvPr/>
        </p:nvSpPr>
        <p:spPr bwMode="auto">
          <a:xfrm>
            <a:off x="381000" y="1905000"/>
            <a:ext cx="1600200" cy="701675"/>
          </a:xfrm>
          <a:prstGeom prst="rect">
            <a:avLst/>
          </a:prstGeom>
          <a:noFill/>
          <a:ln w="9525">
            <a:noFill/>
            <a:miter lim="800000"/>
            <a:headEnd/>
            <a:tailEnd/>
          </a:ln>
        </p:spPr>
        <p:txBody>
          <a:bodyPr>
            <a:spAutoFit/>
          </a:bodyPr>
          <a:lstStyle/>
          <a:p>
            <a:pPr>
              <a:spcBef>
                <a:spcPct val="50000"/>
              </a:spcBef>
            </a:pPr>
            <a:r>
              <a:rPr lang="en-US" sz="4000"/>
              <a:t>EEM</a:t>
            </a:r>
          </a:p>
        </p:txBody>
      </p:sp>
      <p:sp>
        <p:nvSpPr>
          <p:cNvPr id="29701" name="Text Box 11"/>
          <p:cNvSpPr txBox="1">
            <a:spLocks noChangeArrowheads="1"/>
          </p:cNvSpPr>
          <p:nvPr/>
        </p:nvSpPr>
        <p:spPr bwMode="auto">
          <a:xfrm>
            <a:off x="7543800" y="1905000"/>
            <a:ext cx="1600200" cy="701675"/>
          </a:xfrm>
          <a:prstGeom prst="rect">
            <a:avLst/>
          </a:prstGeom>
          <a:noFill/>
          <a:ln w="9525">
            <a:noFill/>
            <a:miter lim="800000"/>
            <a:headEnd/>
            <a:tailEnd/>
          </a:ln>
        </p:spPr>
        <p:txBody>
          <a:bodyPr>
            <a:spAutoFit/>
          </a:bodyPr>
          <a:lstStyle/>
          <a:p>
            <a:pPr>
              <a:spcBef>
                <a:spcPct val="50000"/>
              </a:spcBef>
            </a:pPr>
            <a:r>
              <a:rPr lang="en-US" sz="4000"/>
              <a:t>ECM</a:t>
            </a:r>
          </a:p>
        </p:txBody>
      </p:sp>
      <p:sp>
        <p:nvSpPr>
          <p:cNvPr id="29702" name="Text Box 12"/>
          <p:cNvSpPr txBox="1">
            <a:spLocks noChangeArrowheads="1"/>
          </p:cNvSpPr>
          <p:nvPr/>
        </p:nvSpPr>
        <p:spPr bwMode="auto">
          <a:xfrm>
            <a:off x="2133600" y="5486400"/>
            <a:ext cx="2209800" cy="946150"/>
          </a:xfrm>
          <a:prstGeom prst="rect">
            <a:avLst/>
          </a:prstGeom>
          <a:noFill/>
          <a:ln w="9525">
            <a:noFill/>
            <a:miter lim="800000"/>
            <a:headEnd/>
            <a:tailEnd/>
          </a:ln>
        </p:spPr>
        <p:txBody>
          <a:bodyPr>
            <a:spAutoFit/>
          </a:bodyPr>
          <a:lstStyle/>
          <a:p>
            <a:pPr>
              <a:spcBef>
                <a:spcPct val="50000"/>
              </a:spcBef>
            </a:pPr>
            <a:r>
              <a:rPr lang="en-US" sz="2800" b="0"/>
              <a:t>Radiant Barrier  ?</a:t>
            </a:r>
          </a:p>
        </p:txBody>
      </p:sp>
      <p:sp>
        <p:nvSpPr>
          <p:cNvPr id="29703" name="Text Box 13"/>
          <p:cNvSpPr txBox="1">
            <a:spLocks noChangeArrowheads="1"/>
          </p:cNvSpPr>
          <p:nvPr/>
        </p:nvSpPr>
        <p:spPr bwMode="auto">
          <a:xfrm>
            <a:off x="5105400" y="5943600"/>
            <a:ext cx="1905000" cy="519113"/>
          </a:xfrm>
          <a:prstGeom prst="rect">
            <a:avLst/>
          </a:prstGeom>
          <a:noFill/>
          <a:ln w="9525">
            <a:noFill/>
            <a:miter lim="800000"/>
            <a:headEnd/>
            <a:tailEnd/>
          </a:ln>
        </p:spPr>
        <p:txBody>
          <a:bodyPr>
            <a:spAutoFit/>
          </a:bodyPr>
          <a:lstStyle/>
          <a:p>
            <a:pPr>
              <a:spcBef>
                <a:spcPct val="50000"/>
              </a:spcBef>
            </a:pPr>
            <a:r>
              <a:rPr lang="en-US" sz="2800" b="0"/>
              <a:t>Skylights</a:t>
            </a:r>
          </a:p>
        </p:txBody>
      </p:sp>
      <p:sp>
        <p:nvSpPr>
          <p:cNvPr id="29704" name="Text Box 14"/>
          <p:cNvSpPr txBox="1">
            <a:spLocks noChangeArrowheads="1"/>
          </p:cNvSpPr>
          <p:nvPr/>
        </p:nvSpPr>
        <p:spPr bwMode="auto">
          <a:xfrm>
            <a:off x="3429000" y="4800600"/>
            <a:ext cx="2286000" cy="946150"/>
          </a:xfrm>
          <a:prstGeom prst="rect">
            <a:avLst/>
          </a:prstGeom>
          <a:noFill/>
          <a:ln w="9525">
            <a:noFill/>
            <a:miter lim="800000"/>
            <a:headEnd/>
            <a:tailEnd/>
          </a:ln>
        </p:spPr>
        <p:txBody>
          <a:bodyPr>
            <a:spAutoFit/>
          </a:bodyPr>
          <a:lstStyle/>
          <a:p>
            <a:pPr algn="ctr">
              <a:spcBef>
                <a:spcPct val="50000"/>
              </a:spcBef>
            </a:pPr>
            <a:r>
              <a:rPr lang="en-US" sz="2800" b="0"/>
              <a:t>Fluorescent Lamps</a:t>
            </a:r>
          </a:p>
        </p:txBody>
      </p:sp>
      <p:sp>
        <p:nvSpPr>
          <p:cNvPr id="29705" name="Text Box 15"/>
          <p:cNvSpPr txBox="1">
            <a:spLocks noChangeArrowheads="1"/>
          </p:cNvSpPr>
          <p:nvPr/>
        </p:nvSpPr>
        <p:spPr bwMode="auto">
          <a:xfrm>
            <a:off x="5562600" y="2209800"/>
            <a:ext cx="1219200" cy="1373188"/>
          </a:xfrm>
          <a:prstGeom prst="rect">
            <a:avLst/>
          </a:prstGeom>
          <a:noFill/>
          <a:ln w="9525">
            <a:noFill/>
            <a:miter lim="800000"/>
            <a:headEnd/>
            <a:tailEnd/>
          </a:ln>
        </p:spPr>
        <p:txBody>
          <a:bodyPr>
            <a:spAutoFit/>
          </a:bodyPr>
          <a:lstStyle/>
          <a:p>
            <a:pPr>
              <a:spcBef>
                <a:spcPct val="50000"/>
              </a:spcBef>
            </a:pPr>
            <a:r>
              <a:rPr lang="en-US" sz="2800" b="0"/>
              <a:t>Close Crawl Space</a:t>
            </a:r>
          </a:p>
        </p:txBody>
      </p:sp>
      <p:sp>
        <p:nvSpPr>
          <p:cNvPr id="29706" name="Text Box 16"/>
          <p:cNvSpPr txBox="1">
            <a:spLocks noChangeArrowheads="1"/>
          </p:cNvSpPr>
          <p:nvPr/>
        </p:nvSpPr>
        <p:spPr bwMode="auto">
          <a:xfrm>
            <a:off x="2286000" y="2362200"/>
            <a:ext cx="1600200" cy="946150"/>
          </a:xfrm>
          <a:prstGeom prst="rect">
            <a:avLst/>
          </a:prstGeom>
          <a:noFill/>
          <a:ln w="9525">
            <a:noFill/>
            <a:miter lim="800000"/>
            <a:headEnd/>
            <a:tailEnd/>
          </a:ln>
        </p:spPr>
        <p:txBody>
          <a:bodyPr>
            <a:spAutoFit/>
          </a:bodyPr>
          <a:lstStyle/>
          <a:p>
            <a:pPr>
              <a:spcBef>
                <a:spcPct val="50000"/>
              </a:spcBef>
            </a:pPr>
            <a:r>
              <a:rPr lang="en-US" sz="2800" b="0"/>
              <a:t>Insulate Walls ?</a:t>
            </a:r>
          </a:p>
        </p:txBody>
      </p:sp>
      <p:sp>
        <p:nvSpPr>
          <p:cNvPr id="29707" name="Text Box 17"/>
          <p:cNvSpPr txBox="1">
            <a:spLocks noChangeArrowheads="1"/>
          </p:cNvSpPr>
          <p:nvPr/>
        </p:nvSpPr>
        <p:spPr bwMode="auto">
          <a:xfrm>
            <a:off x="457200" y="3352800"/>
            <a:ext cx="2133600" cy="946150"/>
          </a:xfrm>
          <a:prstGeom prst="rect">
            <a:avLst/>
          </a:prstGeom>
          <a:noFill/>
          <a:ln w="9525">
            <a:noFill/>
            <a:miter lim="800000"/>
            <a:headEnd/>
            <a:tailEnd/>
          </a:ln>
        </p:spPr>
        <p:txBody>
          <a:bodyPr>
            <a:spAutoFit/>
          </a:bodyPr>
          <a:lstStyle/>
          <a:p>
            <a:pPr>
              <a:spcBef>
                <a:spcPct val="50000"/>
              </a:spcBef>
            </a:pPr>
            <a:r>
              <a:rPr lang="en-US" sz="2800" b="0"/>
              <a:t>Solar Water Heater ?</a:t>
            </a:r>
          </a:p>
        </p:txBody>
      </p:sp>
      <p:sp>
        <p:nvSpPr>
          <p:cNvPr id="29708" name="Text Box 18"/>
          <p:cNvSpPr txBox="1">
            <a:spLocks noChangeArrowheads="1"/>
          </p:cNvSpPr>
          <p:nvPr/>
        </p:nvSpPr>
        <p:spPr bwMode="auto">
          <a:xfrm>
            <a:off x="6781800" y="5029200"/>
            <a:ext cx="2133600" cy="946150"/>
          </a:xfrm>
          <a:prstGeom prst="rect">
            <a:avLst/>
          </a:prstGeom>
          <a:noFill/>
          <a:ln w="9525">
            <a:noFill/>
            <a:miter lim="800000"/>
            <a:headEnd/>
            <a:tailEnd/>
          </a:ln>
        </p:spPr>
        <p:txBody>
          <a:bodyPr>
            <a:spAutoFit/>
          </a:bodyPr>
          <a:lstStyle/>
          <a:p>
            <a:pPr>
              <a:spcBef>
                <a:spcPct val="50000"/>
              </a:spcBef>
            </a:pPr>
            <a:r>
              <a:rPr lang="en-US" sz="2800" b="0"/>
              <a:t>Add Vapor Barriers</a:t>
            </a:r>
          </a:p>
        </p:txBody>
      </p:sp>
      <p:sp>
        <p:nvSpPr>
          <p:cNvPr id="29709" name="Text Box 19"/>
          <p:cNvSpPr txBox="1">
            <a:spLocks noChangeArrowheads="1"/>
          </p:cNvSpPr>
          <p:nvPr/>
        </p:nvSpPr>
        <p:spPr bwMode="auto">
          <a:xfrm>
            <a:off x="381000" y="4495800"/>
            <a:ext cx="2209800" cy="946150"/>
          </a:xfrm>
          <a:prstGeom prst="rect">
            <a:avLst/>
          </a:prstGeom>
          <a:noFill/>
          <a:ln w="9525">
            <a:noFill/>
            <a:miter lim="800000"/>
            <a:headEnd/>
            <a:tailEnd/>
          </a:ln>
        </p:spPr>
        <p:txBody>
          <a:bodyPr>
            <a:spAutoFit/>
          </a:bodyPr>
          <a:lstStyle/>
          <a:p>
            <a:pPr>
              <a:spcBef>
                <a:spcPct val="50000"/>
              </a:spcBef>
            </a:pPr>
            <a:r>
              <a:rPr lang="en-US" sz="2800" b="0"/>
              <a:t>Add Ventilation</a:t>
            </a:r>
          </a:p>
        </p:txBody>
      </p:sp>
      <p:sp>
        <p:nvSpPr>
          <p:cNvPr id="29710" name="Text Box 20"/>
          <p:cNvSpPr txBox="1">
            <a:spLocks noChangeArrowheads="1"/>
          </p:cNvSpPr>
          <p:nvPr/>
        </p:nvSpPr>
        <p:spPr bwMode="auto">
          <a:xfrm>
            <a:off x="7085013" y="3352800"/>
            <a:ext cx="2209800" cy="946150"/>
          </a:xfrm>
          <a:prstGeom prst="rect">
            <a:avLst/>
          </a:prstGeom>
          <a:noFill/>
          <a:ln w="9525">
            <a:noFill/>
            <a:miter lim="800000"/>
            <a:headEnd/>
            <a:tailEnd/>
          </a:ln>
        </p:spPr>
        <p:txBody>
          <a:bodyPr>
            <a:spAutoFit/>
          </a:bodyPr>
          <a:lstStyle/>
          <a:p>
            <a:pPr>
              <a:spcBef>
                <a:spcPct val="50000"/>
              </a:spcBef>
            </a:pPr>
            <a:r>
              <a:rPr lang="en-US" sz="2800" b="0"/>
              <a:t>Reduce Ventilation</a:t>
            </a:r>
          </a:p>
        </p:txBody>
      </p:sp>
      <p:sp>
        <p:nvSpPr>
          <p:cNvPr id="29711" name="Text Box 21"/>
          <p:cNvSpPr txBox="1">
            <a:spLocks noChangeArrowheads="1"/>
          </p:cNvSpPr>
          <p:nvPr/>
        </p:nvSpPr>
        <p:spPr bwMode="auto">
          <a:xfrm>
            <a:off x="3429000" y="3276600"/>
            <a:ext cx="2286000" cy="946150"/>
          </a:xfrm>
          <a:prstGeom prst="rect">
            <a:avLst/>
          </a:prstGeom>
          <a:noFill/>
          <a:ln w="9525">
            <a:noFill/>
            <a:miter lim="800000"/>
            <a:headEnd/>
            <a:tailEnd/>
          </a:ln>
        </p:spPr>
        <p:txBody>
          <a:bodyPr>
            <a:spAutoFit/>
          </a:bodyPr>
          <a:lstStyle/>
          <a:p>
            <a:pPr algn="ctr">
              <a:spcBef>
                <a:spcPct val="50000"/>
              </a:spcBef>
            </a:pPr>
            <a:r>
              <a:rPr lang="en-US" sz="2800" b="0"/>
              <a:t>Weather Strip</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ChangeArrowheads="1"/>
          </p:cNvSpPr>
          <p:nvPr>
            <p:ph type="title"/>
          </p:nvPr>
        </p:nvSpPr>
        <p:spPr/>
        <p:txBody>
          <a:bodyPr/>
          <a:lstStyle/>
          <a:p>
            <a:pPr eaLnBrk="1" hangingPunct="1"/>
            <a:r>
              <a:rPr lang="en-US" sz="4000" b="1"/>
              <a:t>Principles of EC:  Economics</a:t>
            </a:r>
          </a:p>
        </p:txBody>
      </p:sp>
      <p:sp>
        <p:nvSpPr>
          <p:cNvPr id="379906" name="Rectangle 3"/>
          <p:cNvSpPr>
            <a:spLocks noGrp="1" noChangeArrowheads="1"/>
          </p:cNvSpPr>
          <p:nvPr>
            <p:ph type="body" idx="1"/>
          </p:nvPr>
        </p:nvSpPr>
        <p:spPr/>
        <p:txBody>
          <a:bodyPr/>
          <a:lstStyle/>
          <a:p>
            <a:pPr marL="609600" indent="-609600" eaLnBrk="1" hangingPunct="1">
              <a:lnSpc>
                <a:spcPct val="90000"/>
              </a:lnSpc>
              <a:spcBef>
                <a:spcPct val="50000"/>
              </a:spcBef>
              <a:buFontTx/>
              <a:buAutoNum type="arabicPeriod"/>
            </a:pPr>
            <a:endParaRPr lang="en-US" sz="1400"/>
          </a:p>
          <a:p>
            <a:pPr marL="609600" indent="-609600" eaLnBrk="1" hangingPunct="1">
              <a:lnSpc>
                <a:spcPct val="50000"/>
              </a:lnSpc>
              <a:spcBef>
                <a:spcPct val="50000"/>
              </a:spcBef>
              <a:buFontTx/>
              <a:buAutoNum type="arabicPeriod"/>
            </a:pPr>
            <a:r>
              <a:rPr lang="en-US" sz="2800"/>
              <a:t>                       $/kWh saved </a:t>
            </a:r>
          </a:p>
          <a:p>
            <a:pPr marL="609600" indent="-609600" algn="ctr" eaLnBrk="1" hangingPunct="1">
              <a:lnSpc>
                <a:spcPct val="50000"/>
              </a:lnSpc>
              <a:spcBef>
                <a:spcPct val="50000"/>
              </a:spcBef>
              <a:buFontTx/>
              <a:buNone/>
            </a:pPr>
            <a:r>
              <a:rPr lang="en-US" sz="2800"/>
              <a:t>are the same kind of apples as </a:t>
            </a:r>
          </a:p>
          <a:p>
            <a:pPr marL="609600" indent="-609600" algn="ctr" eaLnBrk="1" hangingPunct="1">
              <a:lnSpc>
                <a:spcPct val="50000"/>
              </a:lnSpc>
              <a:spcBef>
                <a:spcPct val="50000"/>
              </a:spcBef>
              <a:spcAft>
                <a:spcPct val="25000"/>
              </a:spcAft>
              <a:buFontTx/>
              <a:buNone/>
            </a:pPr>
            <a:r>
              <a:rPr lang="en-US" sz="2800"/>
              <a:t>$/kWh generated</a:t>
            </a:r>
          </a:p>
          <a:p>
            <a:pPr marL="609600" indent="-609600" eaLnBrk="1" hangingPunct="1">
              <a:lnSpc>
                <a:spcPct val="55000"/>
              </a:lnSpc>
              <a:spcBef>
                <a:spcPct val="50000"/>
              </a:spcBef>
              <a:buFontTx/>
              <a:buAutoNum type="arabicPeriod" startAt="2"/>
            </a:pPr>
            <a:r>
              <a:rPr lang="en-US" sz="2800" i="1"/>
              <a:t>Dispatch is the enemy of EC, i.e., </a:t>
            </a:r>
          </a:p>
          <a:p>
            <a:pPr marL="609600" indent="-609600" eaLnBrk="1" hangingPunct="1">
              <a:lnSpc>
                <a:spcPct val="55000"/>
              </a:lnSpc>
              <a:spcBef>
                <a:spcPct val="50000"/>
              </a:spcBef>
              <a:spcAft>
                <a:spcPct val="25000"/>
              </a:spcAft>
              <a:buFontTx/>
              <a:buNone/>
            </a:pPr>
            <a:r>
              <a:rPr lang="en-US" sz="2800" i="1"/>
              <a:t>     we're buying power but we only need energy.</a:t>
            </a:r>
            <a:r>
              <a:rPr lang="en-US" sz="2800"/>
              <a:t> </a:t>
            </a:r>
          </a:p>
          <a:p>
            <a:pPr marL="609600" indent="-609600" eaLnBrk="1" hangingPunct="1">
              <a:lnSpc>
                <a:spcPct val="90000"/>
              </a:lnSpc>
              <a:spcBef>
                <a:spcPct val="50000"/>
              </a:spcBef>
              <a:buFontTx/>
              <a:buAutoNum type="arabicPeriod" startAt="3"/>
            </a:pPr>
            <a:r>
              <a:rPr lang="en-US" sz="2800"/>
              <a:t>$/W of uninstalled PV had declined with a half-life of 8 years.  For the last 3 years, the half-life has been 2 years.  Current Price is $0.50 /W</a:t>
            </a:r>
          </a:p>
          <a:p>
            <a:pPr marL="609600" indent="-609600" eaLnBrk="1" hangingPunct="1">
              <a:lnSpc>
                <a:spcPct val="90000"/>
              </a:lnSpc>
              <a:spcBef>
                <a:spcPct val="50000"/>
              </a:spcBef>
              <a:buFontTx/>
              <a:buAutoNum type="arabicPeriod" startAt="3"/>
            </a:pPr>
            <a:endParaRPr lang="en-US"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2"/>
          <p:cNvSpPr>
            <a:spLocks noGrp="1" noChangeArrowheads="1"/>
          </p:cNvSpPr>
          <p:nvPr>
            <p:ph type="title"/>
          </p:nvPr>
        </p:nvSpPr>
        <p:spPr>
          <a:xfrm>
            <a:off x="457200" y="304800"/>
            <a:ext cx="8229600" cy="1143000"/>
          </a:xfrm>
        </p:spPr>
        <p:txBody>
          <a:bodyPr/>
          <a:lstStyle/>
          <a:p>
            <a:pPr eaLnBrk="1" hangingPunct="1"/>
            <a:r>
              <a:rPr lang="en-US" sz="4000" b="1"/>
              <a:t>Principles of EC:  Economics</a:t>
            </a:r>
          </a:p>
        </p:txBody>
      </p:sp>
      <p:sp>
        <p:nvSpPr>
          <p:cNvPr id="381954" name="Rectangle 3"/>
          <p:cNvSpPr>
            <a:spLocks noGrp="1" noChangeArrowheads="1"/>
          </p:cNvSpPr>
          <p:nvPr>
            <p:ph type="body" idx="1"/>
          </p:nvPr>
        </p:nvSpPr>
        <p:spPr/>
        <p:txBody>
          <a:bodyPr/>
          <a:lstStyle/>
          <a:p>
            <a:pPr marL="533400" indent="-533400" eaLnBrk="1" hangingPunct="1">
              <a:lnSpc>
                <a:spcPct val="90000"/>
              </a:lnSpc>
              <a:spcBef>
                <a:spcPct val="50000"/>
              </a:spcBef>
              <a:buFontTx/>
              <a:buAutoNum type="arabicPeriod" startAt="4"/>
            </a:pPr>
            <a:endParaRPr lang="en-US" sz="1000"/>
          </a:p>
          <a:p>
            <a:pPr marL="533400" indent="-533400" eaLnBrk="1" hangingPunct="1">
              <a:lnSpc>
                <a:spcPct val="90000"/>
              </a:lnSpc>
              <a:spcBef>
                <a:spcPct val="50000"/>
              </a:spcBef>
              <a:buFontTx/>
              <a:buAutoNum type="arabicPeriod" startAt="4"/>
            </a:pPr>
            <a:r>
              <a:rPr lang="en-US" sz="2800"/>
              <a:t>Levelized cost of energy has been commonly used to compare various power-plant technologies</a:t>
            </a:r>
          </a:p>
          <a:p>
            <a:pPr marL="533400" indent="-533400" eaLnBrk="1" hangingPunct="1">
              <a:lnSpc>
                <a:spcPct val="90000"/>
              </a:lnSpc>
              <a:spcBef>
                <a:spcPct val="50000"/>
              </a:spcBef>
              <a:buFontTx/>
              <a:buAutoNum type="arabicPeriod" startAt="4"/>
            </a:pPr>
            <a:r>
              <a:rPr lang="en-US" sz="2800"/>
              <a:t>Levelized cost of building design strategies could be compared via $/kWh saved.</a:t>
            </a:r>
          </a:p>
          <a:p>
            <a:pPr marL="533400" indent="-533400" eaLnBrk="1" hangingPunct="1">
              <a:lnSpc>
                <a:spcPct val="90000"/>
              </a:lnSpc>
              <a:spcBef>
                <a:spcPct val="50000"/>
              </a:spcBef>
              <a:buFontTx/>
              <a:buAutoNum type="arabicPeriod" startAt="4"/>
            </a:pPr>
            <a:r>
              <a:rPr lang="en-US" sz="2800"/>
              <a:t>Assertion: the Energy Problem can be solved with a net-zero, levelized cost of building design.  And, thereby, with a zero net-cost to the global economy.</a:t>
            </a:r>
          </a:p>
          <a:p>
            <a:pPr marL="533400" indent="-533400" eaLnBrk="1" hangingPunct="1">
              <a:lnSpc>
                <a:spcPct val="90000"/>
              </a:lnSpc>
              <a:spcBef>
                <a:spcPct val="50000"/>
              </a:spcBef>
              <a:buFontTx/>
              <a:buAutoNum type="arabicPeriod" startAt="4"/>
            </a:pPr>
            <a:endParaRPr lang="en-US"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2"/>
          <p:cNvSpPr>
            <a:spLocks noGrp="1" noChangeArrowheads="1"/>
          </p:cNvSpPr>
          <p:nvPr>
            <p:ph type="title"/>
          </p:nvPr>
        </p:nvSpPr>
        <p:spPr/>
        <p:txBody>
          <a:bodyPr/>
          <a:lstStyle/>
          <a:p>
            <a:pPr eaLnBrk="1" hangingPunct="1"/>
            <a:r>
              <a:rPr lang="en-US" sz="4000" b="1"/>
              <a:t>Principles of EC:  Retrofits</a:t>
            </a:r>
          </a:p>
        </p:txBody>
      </p:sp>
      <p:sp>
        <p:nvSpPr>
          <p:cNvPr id="384002" name="Rectangle 3"/>
          <p:cNvSpPr>
            <a:spLocks noGrp="1" noChangeArrowheads="1"/>
          </p:cNvSpPr>
          <p:nvPr>
            <p:ph type="body" idx="1"/>
          </p:nvPr>
        </p:nvSpPr>
        <p:spPr/>
        <p:txBody>
          <a:bodyPr/>
          <a:lstStyle/>
          <a:p>
            <a:pPr eaLnBrk="1" hangingPunct="1">
              <a:buFontTx/>
              <a:buNone/>
            </a:pPr>
            <a:r>
              <a:rPr lang="en-US" sz="2800"/>
              <a:t>Capturing all means of EC is missing because</a:t>
            </a:r>
          </a:p>
          <a:p>
            <a:pPr lvl="1" eaLnBrk="1" hangingPunct="1"/>
            <a:r>
              <a:rPr lang="en-US"/>
              <a:t>Moisture flows are not appreciated</a:t>
            </a:r>
          </a:p>
          <a:p>
            <a:pPr lvl="1" eaLnBrk="1" hangingPunct="1"/>
            <a:r>
              <a:rPr lang="en-US"/>
              <a:t>Moving thermal envelope is ignored</a:t>
            </a:r>
          </a:p>
          <a:p>
            <a:pPr lvl="1" eaLnBrk="1" hangingPunct="1"/>
            <a:r>
              <a:rPr lang="en-US"/>
              <a:t>Adding windows is ignored</a:t>
            </a:r>
          </a:p>
          <a:p>
            <a:pPr lvl="1" eaLnBrk="1" hangingPunct="1"/>
            <a:r>
              <a:rPr lang="en-US"/>
              <a:t>Recommendations depend upon broken models</a:t>
            </a:r>
          </a:p>
          <a:p>
            <a:pPr eaLnBrk="1" hangingPunct="1">
              <a:buFontTx/>
              <a:buNone/>
            </a:pPr>
            <a:r>
              <a:rPr lang="en-US" sz="2800"/>
              <a:t>The problem/opportunity is much richer in each </a:t>
            </a:r>
            <a:r>
              <a:rPr lang="en-US" sz="2800" b="1" i="1"/>
              <a:t>existing</a:t>
            </a:r>
            <a:r>
              <a:rPr lang="en-US" sz="2800"/>
              <a:t> building than in </a:t>
            </a:r>
            <a:r>
              <a:rPr lang="en-US" sz="2800" b="1" i="1"/>
              <a:t>new</a:t>
            </a:r>
            <a:r>
              <a:rPr lang="en-US" sz="2800"/>
              <a:t> buildings AND there are many, many more existing buildings!</a:t>
            </a:r>
          </a:p>
          <a:p>
            <a:pPr eaLnBrk="1" hangingPunct="1"/>
            <a:endParaRPr lang="en-US" sz="2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ChangeArrowheads="1"/>
          </p:cNvSpPr>
          <p:nvPr>
            <p:ph type="title"/>
          </p:nvPr>
        </p:nvSpPr>
        <p:spPr>
          <a:xfrm>
            <a:off x="457200" y="304800"/>
            <a:ext cx="8229600" cy="1143000"/>
          </a:xfrm>
        </p:spPr>
        <p:txBody>
          <a:bodyPr/>
          <a:lstStyle/>
          <a:p>
            <a:pPr eaLnBrk="1" hangingPunct="1"/>
            <a:r>
              <a:rPr lang="en-US"/>
              <a:t>Part 3</a:t>
            </a:r>
          </a:p>
        </p:txBody>
      </p:sp>
      <p:sp>
        <p:nvSpPr>
          <p:cNvPr id="386050" name="Rectangle 3"/>
          <p:cNvSpPr>
            <a:spLocks noGrp="1" noChangeArrowheads="1"/>
          </p:cNvSpPr>
          <p:nvPr>
            <p:ph type="body" idx="1"/>
          </p:nvPr>
        </p:nvSpPr>
        <p:spPr/>
        <p:txBody>
          <a:bodyPr/>
          <a:lstStyle/>
          <a:p>
            <a:pPr eaLnBrk="1" hangingPunct="1">
              <a:spcAft>
                <a:spcPct val="50000"/>
              </a:spcAft>
              <a:buFontTx/>
              <a:buNone/>
            </a:pPr>
            <a:r>
              <a:rPr lang="en-US" sz="4000" b="1"/>
              <a:t>   Applying EC principles to important and challenging real-world building problems </a:t>
            </a:r>
          </a:p>
          <a:p>
            <a:pPr eaLnBrk="1" hangingPunct="1"/>
            <a:endParaRPr lang="en-US" sz="40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Grp="1" noChangeArrowheads="1"/>
          </p:cNvSpPr>
          <p:nvPr>
            <p:ph type="body" idx="4294967295"/>
          </p:nvPr>
        </p:nvSpPr>
        <p:spPr>
          <a:xfrm>
            <a:off x="4648200" y="990600"/>
            <a:ext cx="4038600" cy="4525963"/>
          </a:xfrm>
        </p:spPr>
        <p:txBody>
          <a:bodyPr/>
          <a:lstStyle/>
          <a:p>
            <a:pPr eaLnBrk="1" hangingPunct="1"/>
            <a:r>
              <a:rPr lang="en-US" sz="4000"/>
              <a:t>Got our tools</a:t>
            </a:r>
          </a:p>
          <a:p>
            <a:pPr eaLnBrk="1" hangingPunct="1"/>
            <a:r>
              <a:rPr lang="en-US" sz="4000"/>
              <a:t>Let’s go solve important &amp; common,    real-world practical problems!</a:t>
            </a:r>
          </a:p>
        </p:txBody>
      </p:sp>
      <p:pic>
        <p:nvPicPr>
          <p:cNvPr id="388098" name="Picture 8" descr="CarpenterEquippe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685800"/>
            <a:ext cx="5548313" cy="832167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p:nvPr>
        </p:nvSpPr>
        <p:spPr>
          <a:xfrm>
            <a:off x="457200" y="304800"/>
            <a:ext cx="8229600" cy="1143000"/>
          </a:xfrm>
        </p:spPr>
        <p:txBody>
          <a:bodyPr/>
          <a:lstStyle/>
          <a:p>
            <a:pPr eaLnBrk="1" hangingPunct="1"/>
            <a:r>
              <a:rPr lang="en-US" sz="4000" b="1"/>
              <a:t>Applying EC Principles to Real World Problems</a:t>
            </a:r>
          </a:p>
        </p:txBody>
      </p:sp>
      <p:sp>
        <p:nvSpPr>
          <p:cNvPr id="390146" name="Rectangle 3"/>
          <p:cNvSpPr>
            <a:spLocks noGrp="1" noChangeArrowheads="1"/>
          </p:cNvSpPr>
          <p:nvPr>
            <p:ph type="body" idx="1"/>
          </p:nvPr>
        </p:nvSpPr>
        <p:spPr/>
        <p:txBody>
          <a:bodyPr/>
          <a:lstStyle/>
          <a:p>
            <a:pPr marL="609600" indent="-609600" eaLnBrk="1" hangingPunct="1">
              <a:spcBef>
                <a:spcPct val="50000"/>
              </a:spcBef>
              <a:buFontTx/>
              <a:buAutoNum type="arabicPeriod"/>
            </a:pPr>
            <a:endParaRPr lang="en-US" sz="2800"/>
          </a:p>
          <a:p>
            <a:pPr marL="609600" indent="-609600" eaLnBrk="1" hangingPunct="1">
              <a:spcBef>
                <a:spcPct val="50000"/>
              </a:spcBef>
              <a:buFontTx/>
              <a:buAutoNum type="arabicPeriod"/>
            </a:pPr>
            <a:r>
              <a:rPr lang="en-US" sz="2800"/>
              <a:t>The Cotton Undershirt or T shirt... why does it keep you cooler in the summer?</a:t>
            </a:r>
          </a:p>
          <a:p>
            <a:pPr marL="609600" indent="-609600" eaLnBrk="1" hangingPunct="1">
              <a:spcBef>
                <a:spcPct val="50000"/>
              </a:spcBef>
              <a:buFontTx/>
              <a:buAutoNum type="arabicPeriod"/>
            </a:pPr>
            <a:r>
              <a:rPr lang="en-US" sz="2800"/>
              <a:t>How to install a radiant barrier</a:t>
            </a:r>
          </a:p>
          <a:p>
            <a:pPr marL="609600" indent="-609600" eaLnBrk="1" hangingPunct="1">
              <a:spcBef>
                <a:spcPct val="50000"/>
              </a:spcBef>
              <a:buFontTx/>
              <a:buAutoNum type="arabicPeriod"/>
            </a:pPr>
            <a:r>
              <a:rPr lang="en-US" sz="2800"/>
              <a:t>Choosing a water heater</a:t>
            </a:r>
          </a:p>
          <a:p>
            <a:pPr marL="609600" indent="-609600" eaLnBrk="1" hangingPunct="1">
              <a:spcBef>
                <a:spcPct val="50000"/>
              </a:spcBef>
              <a:buFontTx/>
              <a:buAutoNum type="arabicPeriod"/>
            </a:pPr>
            <a:r>
              <a:rPr lang="en-US" sz="2800"/>
              <a:t>Why do you often feel colder in very high RH in the winter?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p:txBody>
          <a:bodyPr/>
          <a:lstStyle/>
          <a:p>
            <a:pPr eaLnBrk="1" hangingPunct="1"/>
            <a:r>
              <a:rPr lang="en-US" sz="4000" b="1"/>
              <a:t>Applying EC Principles to Real World Problems</a:t>
            </a:r>
          </a:p>
        </p:txBody>
      </p:sp>
      <p:sp>
        <p:nvSpPr>
          <p:cNvPr id="392194" name="Rectangle 3"/>
          <p:cNvSpPr>
            <a:spLocks noGrp="1" noChangeArrowheads="1"/>
          </p:cNvSpPr>
          <p:nvPr>
            <p:ph type="body" idx="1"/>
          </p:nvPr>
        </p:nvSpPr>
        <p:spPr/>
        <p:txBody>
          <a:bodyPr/>
          <a:lstStyle/>
          <a:p>
            <a:pPr marL="609600" indent="-609600" eaLnBrk="1" hangingPunct="1">
              <a:spcBef>
                <a:spcPct val="50000"/>
              </a:spcBef>
              <a:buFontTx/>
              <a:buAutoNum type="arabicPeriod" startAt="5"/>
            </a:pPr>
            <a:endParaRPr lang="en-US" sz="2800"/>
          </a:p>
          <a:p>
            <a:pPr marL="609600" indent="-609600" eaLnBrk="1" hangingPunct="1">
              <a:spcBef>
                <a:spcPct val="50000"/>
              </a:spcBef>
              <a:buFontTx/>
              <a:buAutoNum type="arabicPeriod" startAt="5"/>
            </a:pPr>
            <a:r>
              <a:rPr lang="en-US" sz="2800"/>
              <a:t>How to install a wooden floor</a:t>
            </a:r>
          </a:p>
          <a:p>
            <a:pPr marL="609600" indent="-609600" eaLnBrk="1" hangingPunct="1">
              <a:spcBef>
                <a:spcPct val="50000"/>
              </a:spcBef>
              <a:buFontTx/>
              <a:buAutoNum type="arabicPeriod" startAt="5"/>
            </a:pPr>
            <a:r>
              <a:rPr lang="en-US" sz="2800"/>
              <a:t>Crawl Space... How should it be insulated?</a:t>
            </a:r>
          </a:p>
          <a:p>
            <a:pPr marL="609600" indent="-609600" eaLnBrk="1" hangingPunct="1">
              <a:spcBef>
                <a:spcPct val="50000"/>
              </a:spcBef>
              <a:buFontTx/>
              <a:buAutoNum type="arabicPeriod" startAt="5"/>
            </a:pPr>
            <a:r>
              <a:rPr lang="en-US" sz="2800"/>
              <a:t>Attic... How should it be insulated?</a:t>
            </a:r>
          </a:p>
          <a:p>
            <a:pPr marL="609600" indent="-609600" eaLnBrk="1" hangingPunct="1">
              <a:spcBef>
                <a:spcPct val="50000"/>
              </a:spcBef>
              <a:buFontTx/>
              <a:buAutoNum type="arabicPeriod" startAt="5"/>
            </a:pPr>
            <a:r>
              <a:rPr lang="en-US" sz="2800"/>
              <a:t>Underwear for buildings… or where do vapor barriers go?</a:t>
            </a:r>
          </a:p>
          <a:p>
            <a:pPr marL="609600" indent="-609600" eaLnBrk="1" hangingPunct="1">
              <a:spcBef>
                <a:spcPct val="50000"/>
              </a:spcBef>
              <a:buFontTx/>
              <a:buAutoNum type="arabicPeriod" startAt="5"/>
            </a:pPr>
            <a:endParaRPr lang="en-US" sz="2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p:txBody>
          <a:bodyPr/>
          <a:lstStyle/>
          <a:p>
            <a:pPr eaLnBrk="1" hangingPunct="1"/>
            <a:r>
              <a:rPr lang="en-US" sz="4000" b="1"/>
              <a:t>Applying EC Principles to Real World Problems</a:t>
            </a:r>
          </a:p>
        </p:txBody>
      </p:sp>
      <p:sp>
        <p:nvSpPr>
          <p:cNvPr id="394242" name="Rectangle 3"/>
          <p:cNvSpPr>
            <a:spLocks noGrp="1" noChangeArrowheads="1"/>
          </p:cNvSpPr>
          <p:nvPr>
            <p:ph type="body" idx="1"/>
          </p:nvPr>
        </p:nvSpPr>
        <p:spPr/>
        <p:txBody>
          <a:bodyPr/>
          <a:lstStyle/>
          <a:p>
            <a:pPr marL="609600" indent="-609600" eaLnBrk="1" hangingPunct="1">
              <a:spcBef>
                <a:spcPct val="50000"/>
              </a:spcBef>
              <a:buFontTx/>
              <a:buAutoNum type="arabicPeriod" startAt="9"/>
            </a:pPr>
            <a:endParaRPr lang="en-US" sz="2800"/>
          </a:p>
          <a:p>
            <a:pPr marL="609600" indent="-609600" eaLnBrk="1" hangingPunct="1">
              <a:spcBef>
                <a:spcPct val="50000"/>
              </a:spcBef>
              <a:buFontTx/>
              <a:buAutoNum type="arabicPeriod" startAt="9"/>
            </a:pPr>
            <a:r>
              <a:rPr lang="en-US" sz="2800"/>
              <a:t>What type of AC system should be installed?</a:t>
            </a:r>
          </a:p>
          <a:p>
            <a:pPr marL="609600" indent="-609600" eaLnBrk="1" hangingPunct="1">
              <a:spcBef>
                <a:spcPct val="50000"/>
              </a:spcBef>
              <a:buFontTx/>
              <a:buAutoNum type="arabicPeriod" startAt="9"/>
            </a:pPr>
            <a:r>
              <a:rPr lang="en-US" sz="2800"/>
              <a:t>How to avoid the energy flow within buildings which currently generates the highest cost in LA?</a:t>
            </a:r>
          </a:p>
          <a:p>
            <a:pPr marL="609600" indent="-609600" eaLnBrk="1" hangingPunct="1">
              <a:spcBef>
                <a:spcPct val="50000"/>
              </a:spcBef>
              <a:buFontTx/>
              <a:buAutoNum type="arabicPeriod" startAt="9"/>
            </a:pPr>
            <a:r>
              <a:rPr lang="en-US" sz="2800"/>
              <a:t>How can building designers stop the flow that will cost LA the most in the long term? </a:t>
            </a:r>
          </a:p>
          <a:p>
            <a:pPr marL="609600" indent="-609600" eaLnBrk="1" hangingPunct="1">
              <a:spcBef>
                <a:spcPct val="50000"/>
              </a:spcBef>
              <a:buFontTx/>
              <a:buAutoNum type="arabicPeriod" startAt="9"/>
            </a:pPr>
            <a:endParaRPr lang="en-US" sz="2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p:nvPr>
        </p:nvSpPr>
        <p:spPr>
          <a:xfrm>
            <a:off x="457200" y="304800"/>
            <a:ext cx="8229600" cy="1143000"/>
          </a:xfrm>
        </p:spPr>
        <p:txBody>
          <a:bodyPr/>
          <a:lstStyle/>
          <a:p>
            <a:pPr eaLnBrk="1" hangingPunct="1"/>
            <a:r>
              <a:rPr lang="en-US" sz="4000" b="1"/>
              <a:t>Why does  a cotton undershirt keep you cooler in the summer?</a:t>
            </a:r>
          </a:p>
        </p:txBody>
      </p:sp>
      <p:sp>
        <p:nvSpPr>
          <p:cNvPr id="396290" name="Rectangle 3"/>
          <p:cNvSpPr>
            <a:spLocks noGrp="1" noChangeArrowheads="1"/>
          </p:cNvSpPr>
          <p:nvPr>
            <p:ph type="body" idx="1"/>
          </p:nvPr>
        </p:nvSpPr>
        <p:spPr>
          <a:xfrm>
            <a:off x="457200" y="1600200"/>
            <a:ext cx="6324600" cy="4525963"/>
          </a:xfrm>
        </p:spPr>
        <p:txBody>
          <a:bodyPr/>
          <a:lstStyle/>
          <a:p>
            <a:pPr eaLnBrk="1" hangingPunct="1">
              <a:lnSpc>
                <a:spcPct val="80000"/>
              </a:lnSpc>
            </a:pPr>
            <a:r>
              <a:rPr lang="en-US" sz="2800" b="1" u="sng"/>
              <a:t>We are constantly sweating</a:t>
            </a:r>
            <a:r>
              <a:rPr lang="en-US" sz="2800"/>
              <a:t>, even though we may not notice it. Sweating is your body's major way of getting rid of excess body heat, which is produced by metabolism or working muscles. The amount of sweat produced depends upon our states of emotion and physical activity. Sweat can be made in response to nerve stimulation, hot air temperature, and/or </a:t>
            </a:r>
            <a:r>
              <a:rPr lang="en-US" sz="2800">
                <a:hlinkClick r:id="rId3"/>
              </a:rPr>
              <a:t>exercise</a:t>
            </a:r>
            <a:r>
              <a:rPr lang="en-US" sz="2800"/>
              <a:t>. </a:t>
            </a:r>
          </a:p>
          <a:p>
            <a:pPr algn="r" eaLnBrk="1" hangingPunct="1">
              <a:lnSpc>
                <a:spcPct val="80000"/>
              </a:lnSpc>
              <a:buFontTx/>
              <a:buNone/>
            </a:pPr>
            <a:r>
              <a:rPr lang="fr-FR" sz="1600"/>
              <a:t>-health.howstuffworks.com</a:t>
            </a:r>
            <a:endParaRPr lang="en-US" sz="1600"/>
          </a:p>
        </p:txBody>
      </p:sp>
      <p:pic>
        <p:nvPicPr>
          <p:cNvPr id="396291" name="Picture 7" descr="ANd9GcTu2lIm-iUQvg4pO6w8mIaAsSdV1up0aW9RwYdc5vSoPOKGDNs0wg"/>
          <p:cNvPicPr>
            <a:picLocks noChangeAspect="1" noChangeArrowheads="1"/>
          </p:cNvPicPr>
          <p:nvPr/>
        </p:nvPicPr>
        <p:blipFill>
          <a:blip r:embed="rId4"/>
          <a:srcRect/>
          <a:stretch>
            <a:fillRect/>
          </a:stretch>
        </p:blipFill>
        <p:spPr bwMode="auto">
          <a:xfrm>
            <a:off x="6705600" y="1524000"/>
            <a:ext cx="2332038" cy="3505200"/>
          </a:xfrm>
          <a:prstGeom prst="rect">
            <a:avLst/>
          </a:prstGeom>
          <a:noFill/>
          <a:ln w="9525">
            <a:noFill/>
            <a:miter lim="800000"/>
            <a:headEnd/>
            <a:tailEnd/>
          </a:ln>
        </p:spPr>
      </p:pic>
      <p:pic>
        <p:nvPicPr>
          <p:cNvPr id="396292" name="Picture 9" descr="ANd9GcS8Kd2myfvDMBN7HXwwn4kJ1Xwdvy3-MRa7IJksLdho36HMt_cmKw"/>
          <p:cNvPicPr>
            <a:picLocks noChangeAspect="1" noChangeArrowheads="1"/>
          </p:cNvPicPr>
          <p:nvPr/>
        </p:nvPicPr>
        <p:blipFill>
          <a:blip r:embed="rId5"/>
          <a:srcRect/>
          <a:stretch>
            <a:fillRect/>
          </a:stretch>
        </p:blipFill>
        <p:spPr bwMode="auto">
          <a:xfrm>
            <a:off x="6324600" y="5257800"/>
            <a:ext cx="2819400" cy="157321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p:nvPr>
        </p:nvSpPr>
        <p:spPr>
          <a:xfrm>
            <a:off x="0" y="-500063"/>
            <a:ext cx="4267200" cy="3048001"/>
          </a:xfrm>
        </p:spPr>
        <p:txBody>
          <a:bodyPr/>
          <a:lstStyle/>
          <a:p>
            <a:pPr eaLnBrk="1" hangingPunct="1"/>
            <a:r>
              <a:rPr lang="en-US" sz="4000" b="1"/>
              <a:t>Why cotton keeps you cooler</a:t>
            </a:r>
          </a:p>
        </p:txBody>
      </p:sp>
      <p:pic>
        <p:nvPicPr>
          <p:cNvPr id="398338" name="Picture 4" descr="ANd9GcTWLh8WHn7o0RbrZ388qnm_cviI9MRkFfgQS1eVvhktfyG8hVzJ"/>
          <p:cNvPicPr>
            <a:picLocks noChangeAspect="1" noChangeArrowheads="1"/>
          </p:cNvPicPr>
          <p:nvPr/>
        </p:nvPicPr>
        <p:blipFill>
          <a:blip r:embed="rId3">
            <a:clrChange>
              <a:clrFrom>
                <a:srgbClr val="FFFEFA"/>
              </a:clrFrom>
              <a:clrTo>
                <a:srgbClr val="FFFEFA">
                  <a:alpha val="0"/>
                </a:srgbClr>
              </a:clrTo>
            </a:clrChange>
          </a:blip>
          <a:srcRect/>
          <a:stretch>
            <a:fillRect/>
          </a:stretch>
        </p:blipFill>
        <p:spPr bwMode="auto">
          <a:xfrm>
            <a:off x="-142875" y="1724025"/>
            <a:ext cx="4632325" cy="4953000"/>
          </a:xfrm>
          <a:prstGeom prst="rect">
            <a:avLst/>
          </a:prstGeom>
          <a:noFill/>
          <a:ln w="9525">
            <a:noFill/>
            <a:miter lim="800000"/>
            <a:headEnd/>
            <a:tailEnd/>
          </a:ln>
        </p:spPr>
      </p:pic>
      <p:pic>
        <p:nvPicPr>
          <p:cNvPr id="398339" name="Picture 8" descr="ANd9GcRg2BlCa3LOV7l_-1aPxaRqL1sIKAgdc8lctGzHafDnlwByW7mMjw"/>
          <p:cNvPicPr>
            <a:picLocks noChangeAspect="1" noChangeArrowheads="1"/>
          </p:cNvPicPr>
          <p:nvPr/>
        </p:nvPicPr>
        <p:blipFill>
          <a:blip r:embed="rId4"/>
          <a:srcRect/>
          <a:stretch>
            <a:fillRect/>
          </a:stretch>
        </p:blipFill>
        <p:spPr bwMode="auto">
          <a:xfrm>
            <a:off x="4454525" y="0"/>
            <a:ext cx="468947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endParaRPr lang="en-US"/>
          </a:p>
        </p:txBody>
      </p:sp>
      <p:sp>
        <p:nvSpPr>
          <p:cNvPr id="31746" name="Rectangle 3"/>
          <p:cNvSpPr>
            <a:spLocks noGrp="1" noChangeArrowheads="1"/>
          </p:cNvSpPr>
          <p:nvPr>
            <p:ph type="body" idx="1"/>
          </p:nvPr>
        </p:nvSpPr>
        <p:spPr/>
        <p:txBody>
          <a:bodyPr/>
          <a:lstStyle/>
          <a:p>
            <a:pPr eaLnBrk="1" hangingPunct="1"/>
            <a:endParaRPr lang="en-US"/>
          </a:p>
        </p:txBody>
      </p:sp>
      <p:pic>
        <p:nvPicPr>
          <p:cNvPr id="31747" name="Picture 4" descr="lockheedDaylighting"/>
          <p:cNvPicPr>
            <a:picLocks noChangeAspect="1" noChangeArrowheads="1"/>
          </p:cNvPicPr>
          <p:nvPr/>
        </p:nvPicPr>
        <p:blipFill>
          <a:blip r:embed="rId3"/>
          <a:srcRect/>
          <a:stretch>
            <a:fillRect/>
          </a:stretch>
        </p:blipFill>
        <p:spPr bwMode="auto">
          <a:xfrm>
            <a:off x="0" y="-128588"/>
            <a:ext cx="9372600" cy="7062788"/>
          </a:xfrm>
          <a:prstGeom prst="rect">
            <a:avLst/>
          </a:prstGeom>
          <a:noFill/>
          <a:ln w="9525">
            <a:noFill/>
            <a:miter lim="800000"/>
            <a:headEnd/>
            <a:tailEnd/>
          </a:ln>
        </p:spPr>
      </p:pic>
      <p:sp>
        <p:nvSpPr>
          <p:cNvPr id="31748" name="Text Box 5"/>
          <p:cNvSpPr txBox="1">
            <a:spLocks noChangeArrowheads="1"/>
          </p:cNvSpPr>
          <p:nvPr/>
        </p:nvSpPr>
        <p:spPr bwMode="auto">
          <a:xfrm>
            <a:off x="4886325" y="3676650"/>
            <a:ext cx="4267200" cy="2289175"/>
          </a:xfrm>
          <a:prstGeom prst="rect">
            <a:avLst/>
          </a:prstGeom>
          <a:noFill/>
          <a:ln w="9525">
            <a:noFill/>
            <a:miter lim="800000"/>
            <a:headEnd/>
            <a:tailEnd/>
          </a:ln>
        </p:spPr>
        <p:txBody>
          <a:bodyPr>
            <a:spAutoFit/>
          </a:bodyPr>
          <a:lstStyle/>
          <a:p>
            <a:pPr algn="ctr"/>
            <a:r>
              <a:rPr lang="en-US" sz="3600">
                <a:solidFill>
                  <a:schemeClr val="tx1"/>
                </a:solidFill>
              </a:rPr>
              <a:t>Productivity Gains Dwarf </a:t>
            </a:r>
          </a:p>
          <a:p>
            <a:pPr algn="ctr"/>
            <a:r>
              <a:rPr lang="en-US" sz="3600">
                <a:solidFill>
                  <a:schemeClr val="tx1"/>
                </a:solidFill>
              </a:rPr>
              <a:t>Energy Savings </a:t>
            </a:r>
          </a:p>
          <a:p>
            <a:pPr algn="ctr"/>
            <a:r>
              <a:rPr lang="en-US" sz="3600">
                <a:solidFill>
                  <a:schemeClr val="tx1"/>
                </a:solidFill>
              </a:rPr>
              <a:t>10 to 1</a:t>
            </a:r>
          </a:p>
        </p:txBody>
      </p:sp>
      <p:sp>
        <p:nvSpPr>
          <p:cNvPr id="31749" name="Text Box 6"/>
          <p:cNvSpPr txBox="1">
            <a:spLocks noChangeArrowheads="1"/>
          </p:cNvSpPr>
          <p:nvPr/>
        </p:nvSpPr>
        <p:spPr bwMode="auto">
          <a:xfrm>
            <a:off x="5867400" y="6477000"/>
            <a:ext cx="3200400" cy="366713"/>
          </a:xfrm>
          <a:prstGeom prst="rect">
            <a:avLst/>
          </a:prstGeom>
          <a:noFill/>
          <a:ln w="9525">
            <a:noFill/>
            <a:miter lim="800000"/>
            <a:headEnd/>
            <a:tailEnd/>
          </a:ln>
        </p:spPr>
        <p:txBody>
          <a:bodyPr>
            <a:spAutoFit/>
          </a:bodyPr>
          <a:lstStyle/>
          <a:p>
            <a:pPr algn="r">
              <a:spcBef>
                <a:spcPct val="50000"/>
              </a:spcBef>
            </a:pPr>
            <a:r>
              <a:rPr lang="en-US" b="0">
                <a:solidFill>
                  <a:schemeClr val="tx1"/>
                </a:solidFill>
              </a:rPr>
              <a:t>-Romm &amp; Browning 1994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ChangeArrowheads="1"/>
          </p:cNvSpPr>
          <p:nvPr>
            <p:ph type="title"/>
          </p:nvPr>
        </p:nvSpPr>
        <p:spPr>
          <a:xfrm>
            <a:off x="2971800" y="1143000"/>
            <a:ext cx="5562600" cy="4800600"/>
          </a:xfrm>
        </p:spPr>
        <p:txBody>
          <a:bodyPr/>
          <a:lstStyle/>
          <a:p>
            <a:pPr marL="838200" indent="-838200" eaLnBrk="1" hangingPunct="1"/>
            <a:r>
              <a:rPr lang="en-US" sz="4000" b="1"/>
              <a:t>Heat of Vaporization is 2200 kJ/kg.</a:t>
            </a:r>
            <a:br>
              <a:rPr lang="en-US" sz="4000" b="1"/>
            </a:br>
            <a:r>
              <a:rPr lang="en-US" sz="4000" b="1"/>
              <a:t>But, another 400 kJ/kg is needed to heat 25C water to the boiling point.</a:t>
            </a:r>
          </a:p>
        </p:txBody>
      </p:sp>
      <p:pic>
        <p:nvPicPr>
          <p:cNvPr id="400386" name="Picture 3" descr="Heat4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762000"/>
            <a:ext cx="10287000" cy="6592888"/>
          </a:xfrm>
          <a:prstGeom prst="rect">
            <a:avLst/>
          </a:prstGeom>
          <a:noFill/>
          <a:ln w="9525">
            <a:noFill/>
            <a:miter lim="800000"/>
            <a:headEnd/>
            <a:tailEnd/>
          </a:ln>
        </p:spPr>
      </p:pic>
      <p:sp>
        <p:nvSpPr>
          <p:cNvPr id="400387" name="Text Box 4"/>
          <p:cNvSpPr txBox="1">
            <a:spLocks noChangeArrowheads="1"/>
          </p:cNvSpPr>
          <p:nvPr/>
        </p:nvSpPr>
        <p:spPr bwMode="auto">
          <a:xfrm>
            <a:off x="457200" y="176213"/>
            <a:ext cx="8077200" cy="701675"/>
          </a:xfrm>
          <a:prstGeom prst="rect">
            <a:avLst/>
          </a:prstGeom>
          <a:noFill/>
          <a:ln w="9525">
            <a:noFill/>
            <a:miter lim="800000"/>
            <a:headEnd/>
            <a:tailEnd/>
          </a:ln>
        </p:spPr>
        <p:txBody>
          <a:bodyPr>
            <a:spAutoFit/>
          </a:bodyPr>
          <a:lstStyle/>
          <a:p>
            <a:pPr>
              <a:spcBef>
                <a:spcPct val="50000"/>
              </a:spcBef>
            </a:pPr>
            <a:r>
              <a:rPr lang="en-US" sz="4000">
                <a:solidFill>
                  <a:schemeClr val="tx1"/>
                </a:solidFill>
              </a:rPr>
              <a:t>Evaporation Energy = ~2600 kJ/l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2"/>
          <p:cNvSpPr>
            <a:spLocks noGrp="1" noChangeArrowheads="1"/>
          </p:cNvSpPr>
          <p:nvPr>
            <p:ph type="title"/>
          </p:nvPr>
        </p:nvSpPr>
        <p:spPr/>
        <p:txBody>
          <a:bodyPr/>
          <a:lstStyle/>
          <a:p>
            <a:pPr eaLnBrk="1" hangingPunct="1"/>
            <a:r>
              <a:rPr lang="en-US" sz="4000" b="1"/>
              <a:t>Moisture Increases Conductivity</a:t>
            </a:r>
          </a:p>
        </p:txBody>
      </p:sp>
      <p:graphicFrame>
        <p:nvGraphicFramePr>
          <p:cNvPr id="352259" name="Object 3"/>
          <p:cNvGraphicFramePr>
            <a:graphicFrameLocks noGrp="1" noChangeAspect="1"/>
          </p:cNvGraphicFramePr>
          <p:nvPr>
            <p:ph sz="half" idx="2"/>
          </p:nvPr>
        </p:nvGraphicFramePr>
        <p:xfrm>
          <a:off x="0" y="1176338"/>
          <a:ext cx="9144000" cy="5681662"/>
        </p:xfrm>
        <a:graphic>
          <a:graphicData uri="http://schemas.openxmlformats.org/presentationml/2006/ole">
            <mc:AlternateContent xmlns:mc="http://schemas.openxmlformats.org/markup-compatibility/2006">
              <mc:Choice xmlns:v="urn:schemas-microsoft-com:vml" Requires="v">
                <p:oleObj spid="_x0000_s352260" name="Chart" r:id="rId4" imgW="4000500" imgH="2486025" progId="Excel.Chart.8">
                  <p:embed/>
                </p:oleObj>
              </mc:Choice>
              <mc:Fallback>
                <p:oleObj name="Chart" r:id="rId4" imgW="4000500" imgH="2486025"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6338"/>
                        <a:ext cx="914400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ChangeArrowheads="1"/>
          </p:cNvSpPr>
          <p:nvPr>
            <p:ph type="title"/>
          </p:nvPr>
        </p:nvSpPr>
        <p:spPr>
          <a:xfrm>
            <a:off x="457200" y="304800"/>
            <a:ext cx="8229600" cy="1143000"/>
          </a:xfrm>
        </p:spPr>
        <p:txBody>
          <a:bodyPr/>
          <a:lstStyle/>
          <a:p>
            <a:pPr eaLnBrk="1" hangingPunct="1"/>
            <a:r>
              <a:rPr lang="en-US" sz="4000" b="1"/>
              <a:t>Why does a cotton undershirt keep you cooler in the summer?</a:t>
            </a:r>
          </a:p>
        </p:txBody>
      </p:sp>
      <p:sp>
        <p:nvSpPr>
          <p:cNvPr id="405506" name="Rectangle 3"/>
          <p:cNvSpPr>
            <a:spLocks noGrp="1" noChangeArrowheads="1"/>
          </p:cNvSpPr>
          <p:nvPr>
            <p:ph type="body" idx="1"/>
          </p:nvPr>
        </p:nvSpPr>
        <p:spPr>
          <a:xfrm>
            <a:off x="457200" y="1600200"/>
            <a:ext cx="4648200" cy="4525963"/>
          </a:xfrm>
        </p:spPr>
        <p:txBody>
          <a:bodyPr/>
          <a:lstStyle/>
          <a:p>
            <a:pPr eaLnBrk="1" hangingPunct="1">
              <a:lnSpc>
                <a:spcPct val="90000"/>
              </a:lnSpc>
            </a:pPr>
            <a:endParaRPr lang="en-US" sz="2800"/>
          </a:p>
          <a:p>
            <a:pPr eaLnBrk="1" hangingPunct="1">
              <a:lnSpc>
                <a:spcPct val="90000"/>
              </a:lnSpc>
            </a:pPr>
            <a:r>
              <a:rPr lang="en-US" sz="2800"/>
              <a:t>When sweat evaporates from the surface of your skin, @ one liter/hour, it </a:t>
            </a:r>
            <a:r>
              <a:rPr lang="en-US" sz="2800" b="1"/>
              <a:t>cools</a:t>
            </a:r>
            <a:r>
              <a:rPr lang="en-US" sz="2800"/>
              <a:t> you @ 0.7 kW.</a:t>
            </a:r>
          </a:p>
          <a:p>
            <a:pPr eaLnBrk="1" hangingPunct="1">
              <a:lnSpc>
                <a:spcPct val="90000"/>
              </a:lnSpc>
              <a:buFontTx/>
              <a:buNone/>
            </a:pPr>
            <a:r>
              <a:rPr lang="en-US" sz="2800"/>
              <a:t>  </a:t>
            </a:r>
          </a:p>
          <a:p>
            <a:pPr eaLnBrk="1" hangingPunct="1">
              <a:lnSpc>
                <a:spcPct val="90000"/>
              </a:lnSpc>
              <a:buFontTx/>
              <a:buNone/>
            </a:pPr>
            <a:r>
              <a:rPr lang="en-US" sz="2800"/>
              <a:t>   (Evaporation energy =  ~2.6 x 10</a:t>
            </a:r>
            <a:r>
              <a:rPr lang="en-US" sz="2800" baseline="30000"/>
              <a:t>6</a:t>
            </a:r>
            <a:r>
              <a:rPr lang="en-US" sz="2800"/>
              <a:t> joules/liter  ,      W = joule/second         &amp; hour = 3,600 seconds.) </a:t>
            </a:r>
          </a:p>
        </p:txBody>
      </p:sp>
      <p:pic>
        <p:nvPicPr>
          <p:cNvPr id="405507" name="Picture 7" descr="ANd9GcQgIdaxh11CACkpGAF-pNFF6C4AsxyTWHAxzhvxl19Owb7TayjQ"/>
          <p:cNvPicPr>
            <a:picLocks noChangeAspect="1" noChangeArrowheads="1"/>
          </p:cNvPicPr>
          <p:nvPr/>
        </p:nvPicPr>
        <p:blipFill>
          <a:blip r:embed="rId3"/>
          <a:srcRect/>
          <a:stretch>
            <a:fillRect/>
          </a:stretch>
        </p:blipFill>
        <p:spPr bwMode="auto">
          <a:xfrm>
            <a:off x="5029200" y="1524000"/>
            <a:ext cx="3652838" cy="48768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title"/>
          </p:nvPr>
        </p:nvSpPr>
        <p:spPr>
          <a:xfrm>
            <a:off x="457200" y="304800"/>
            <a:ext cx="8229600" cy="1143000"/>
          </a:xfrm>
        </p:spPr>
        <p:txBody>
          <a:bodyPr/>
          <a:lstStyle/>
          <a:p>
            <a:pPr eaLnBrk="1" hangingPunct="1"/>
            <a:r>
              <a:rPr lang="en-US" sz="4000" b="1"/>
              <a:t>T-shirts Speed Cooling by:</a:t>
            </a:r>
          </a:p>
        </p:txBody>
      </p:sp>
      <p:sp>
        <p:nvSpPr>
          <p:cNvPr id="407554" name="Rectangle 3"/>
          <p:cNvSpPr>
            <a:spLocks noGrp="1" noChangeArrowheads="1"/>
          </p:cNvSpPr>
          <p:nvPr>
            <p:ph type="body" idx="1"/>
          </p:nvPr>
        </p:nvSpPr>
        <p:spPr>
          <a:xfrm>
            <a:off x="457200" y="1600200"/>
            <a:ext cx="4648200" cy="4525963"/>
          </a:xfrm>
        </p:spPr>
        <p:txBody>
          <a:bodyPr/>
          <a:lstStyle/>
          <a:p>
            <a:pPr eaLnBrk="1" hangingPunct="1">
              <a:lnSpc>
                <a:spcPct val="80000"/>
              </a:lnSpc>
              <a:buFontTx/>
              <a:buNone/>
            </a:pPr>
            <a:endParaRPr lang="en-US" sz="2800" i="1"/>
          </a:p>
          <a:p>
            <a:pPr eaLnBrk="1" hangingPunct="1">
              <a:lnSpc>
                <a:spcPct val="80000"/>
              </a:lnSpc>
              <a:buFontTx/>
              <a:buNone/>
            </a:pPr>
            <a:r>
              <a:rPr lang="en-US" sz="2800" i="1"/>
              <a:t>Evaporation; </a:t>
            </a:r>
            <a:r>
              <a:rPr lang="en-US" sz="2800"/>
              <a:t>they</a:t>
            </a:r>
            <a:r>
              <a:rPr lang="en-US" sz="2800" i="1"/>
              <a:t> </a:t>
            </a:r>
            <a:r>
              <a:rPr lang="en-US" sz="2800"/>
              <a:t>increase surface area available for heat loss both on your shirt and on your body. </a:t>
            </a:r>
          </a:p>
          <a:p>
            <a:pPr eaLnBrk="1" hangingPunct="1">
              <a:lnSpc>
                <a:spcPct val="80000"/>
              </a:lnSpc>
              <a:spcBef>
                <a:spcPct val="40000"/>
              </a:spcBef>
              <a:buFontTx/>
              <a:buNone/>
            </a:pPr>
            <a:r>
              <a:rPr lang="en-US" sz="2800" i="1"/>
              <a:t>Conduction </a:t>
            </a:r>
            <a:r>
              <a:rPr lang="en-US" sz="2800"/>
              <a:t>since your skin touches a cooler object which conducts much better when wet.  And, cotton conducts 20 times as well as wool when dry. </a:t>
            </a:r>
          </a:p>
          <a:p>
            <a:pPr eaLnBrk="1" hangingPunct="1">
              <a:lnSpc>
                <a:spcPct val="80000"/>
              </a:lnSpc>
              <a:buFontTx/>
              <a:buNone/>
            </a:pPr>
            <a:endParaRPr lang="en-US" sz="2800"/>
          </a:p>
        </p:txBody>
      </p:sp>
      <p:pic>
        <p:nvPicPr>
          <p:cNvPr id="407555" name="Picture 4" descr="ANd9GcQgIdaxh11CACkpGAF-pNFF6C4AsxyTWHAxzhvxl19Owb7TayjQ"/>
          <p:cNvPicPr>
            <a:picLocks noChangeAspect="1" noChangeArrowheads="1"/>
          </p:cNvPicPr>
          <p:nvPr/>
        </p:nvPicPr>
        <p:blipFill>
          <a:blip r:embed="rId3"/>
          <a:srcRect/>
          <a:stretch>
            <a:fillRect/>
          </a:stretch>
        </p:blipFill>
        <p:spPr bwMode="auto">
          <a:xfrm>
            <a:off x="5029200" y="1524000"/>
            <a:ext cx="3652838" cy="48768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ChangeArrowheads="1"/>
          </p:cNvSpPr>
          <p:nvPr>
            <p:ph type="title"/>
          </p:nvPr>
        </p:nvSpPr>
        <p:spPr>
          <a:xfrm>
            <a:off x="457200" y="304800"/>
            <a:ext cx="8229600" cy="1143000"/>
          </a:xfrm>
        </p:spPr>
        <p:txBody>
          <a:bodyPr/>
          <a:lstStyle/>
          <a:p>
            <a:pPr eaLnBrk="1" hangingPunct="1"/>
            <a:r>
              <a:rPr lang="en-US" b="1"/>
              <a:t>How to install a radiant barrier</a:t>
            </a:r>
          </a:p>
        </p:txBody>
      </p:sp>
      <p:sp>
        <p:nvSpPr>
          <p:cNvPr id="409602" name="Rectangle 3"/>
          <p:cNvSpPr>
            <a:spLocks noGrp="1" noChangeArrowheads="1"/>
          </p:cNvSpPr>
          <p:nvPr>
            <p:ph type="body" idx="1"/>
          </p:nvPr>
        </p:nvSpPr>
        <p:spPr>
          <a:xfrm>
            <a:off x="2971800" y="4419600"/>
            <a:ext cx="5715000" cy="1706563"/>
          </a:xfrm>
        </p:spPr>
        <p:txBody>
          <a:bodyPr/>
          <a:lstStyle/>
          <a:p>
            <a:pPr eaLnBrk="1" hangingPunct="1"/>
            <a:r>
              <a:rPr lang="en-US" b="1"/>
              <a:t>Emissivity is more important than reflection, particularly in an attic</a:t>
            </a:r>
          </a:p>
        </p:txBody>
      </p:sp>
      <p:pic>
        <p:nvPicPr>
          <p:cNvPr id="409603" name="Picture 4" descr="FoilInAtti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295400"/>
            <a:ext cx="9601200" cy="5135563"/>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49" name="Picture 5" descr="ANd9GcTjoI1VTTa7QqmF16NOGNBiBJYT45jiA4PTOsiBe4lGf4OmigOzMQ"/>
          <p:cNvPicPr>
            <a:picLocks noChangeAspect="1" noChangeArrowheads="1"/>
          </p:cNvPicPr>
          <p:nvPr/>
        </p:nvPicPr>
        <p:blipFill>
          <a:blip r:embed="rId3">
            <a:clrChange>
              <a:clrFrom>
                <a:srgbClr val="C4E6FF"/>
              </a:clrFrom>
              <a:clrTo>
                <a:srgbClr val="C4E6FF">
                  <a:alpha val="0"/>
                </a:srgbClr>
              </a:clrTo>
            </a:clrChange>
          </a:blip>
          <a:srcRect/>
          <a:stretch>
            <a:fillRect/>
          </a:stretch>
        </p:blipFill>
        <p:spPr bwMode="auto">
          <a:xfrm>
            <a:off x="-609600" y="-1011238"/>
            <a:ext cx="10134600" cy="7869238"/>
          </a:xfrm>
          <a:prstGeom prst="rect">
            <a:avLst/>
          </a:prstGeom>
          <a:noFill/>
          <a:ln w="9525">
            <a:noFill/>
            <a:miter lim="800000"/>
            <a:headEnd/>
            <a:tailEnd/>
          </a:ln>
        </p:spPr>
      </p:pic>
      <p:sp>
        <p:nvSpPr>
          <p:cNvPr id="411650" name="Text Box 7"/>
          <p:cNvSpPr txBox="1">
            <a:spLocks noChangeArrowheads="1"/>
          </p:cNvSpPr>
          <p:nvPr/>
        </p:nvSpPr>
        <p:spPr bwMode="auto">
          <a:xfrm>
            <a:off x="5181600" y="152400"/>
            <a:ext cx="3733800" cy="1554163"/>
          </a:xfrm>
          <a:prstGeom prst="rect">
            <a:avLst/>
          </a:prstGeom>
          <a:noFill/>
          <a:ln w="9525">
            <a:noFill/>
            <a:miter lim="800000"/>
            <a:headEnd/>
            <a:tailEnd/>
          </a:ln>
        </p:spPr>
        <p:txBody>
          <a:bodyPr>
            <a:spAutoFit/>
          </a:bodyPr>
          <a:lstStyle/>
          <a:p>
            <a:pPr algn="ctr">
              <a:spcBef>
                <a:spcPct val="50000"/>
              </a:spcBef>
            </a:pPr>
            <a:r>
              <a:rPr lang="en-US" sz="3200">
                <a:solidFill>
                  <a:schemeClr val="tx1"/>
                </a:solidFill>
              </a:rPr>
              <a:t>What is the 2</a:t>
            </a:r>
            <a:r>
              <a:rPr lang="en-US" sz="3200" baseline="30000">
                <a:solidFill>
                  <a:schemeClr val="tx1"/>
                </a:solidFill>
              </a:rPr>
              <a:t>nd</a:t>
            </a:r>
            <a:r>
              <a:rPr lang="en-US" sz="3200">
                <a:solidFill>
                  <a:schemeClr val="tx1"/>
                </a:solidFill>
              </a:rPr>
              <a:t> hottest part of an attic?</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ChangeArrowheads="1"/>
          </p:cNvSpPr>
          <p:nvPr>
            <p:ph type="title"/>
          </p:nvPr>
        </p:nvSpPr>
        <p:spPr/>
        <p:txBody>
          <a:bodyPr/>
          <a:lstStyle/>
          <a:p>
            <a:pPr eaLnBrk="1" hangingPunct="1"/>
            <a:endParaRPr lang="en-US"/>
          </a:p>
        </p:txBody>
      </p:sp>
      <p:sp>
        <p:nvSpPr>
          <p:cNvPr id="413698" name="Rectangle 3"/>
          <p:cNvSpPr>
            <a:spLocks noGrp="1" noChangeArrowheads="1"/>
          </p:cNvSpPr>
          <p:nvPr>
            <p:ph type="body" idx="1"/>
          </p:nvPr>
        </p:nvSpPr>
        <p:spPr/>
        <p:txBody>
          <a:bodyPr/>
          <a:lstStyle/>
          <a:p>
            <a:pPr eaLnBrk="1" hangingPunct="1"/>
            <a:endParaRPr lang="en-US"/>
          </a:p>
        </p:txBody>
      </p:sp>
      <p:pic>
        <p:nvPicPr>
          <p:cNvPr id="413699" name="Picture 5" descr="ANd9GcQaiU8tBabAEaXOjitUsYG3VHu3HCbKrfUdUZV3niRrcS7AKp4Tdw"/>
          <p:cNvPicPr>
            <a:picLocks noChangeAspect="1" noChangeArrowheads="1"/>
          </p:cNvPicPr>
          <p:nvPr/>
        </p:nvPicPr>
        <p:blipFill>
          <a:blip r:embed="rId3"/>
          <a:srcRect/>
          <a:stretch>
            <a:fillRect/>
          </a:stretch>
        </p:blipFill>
        <p:spPr bwMode="auto">
          <a:xfrm>
            <a:off x="0" y="0"/>
            <a:ext cx="9144000" cy="70358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ChangeArrowheads="1"/>
          </p:cNvSpPr>
          <p:nvPr>
            <p:ph type="title"/>
          </p:nvPr>
        </p:nvSpPr>
        <p:spPr/>
        <p:txBody>
          <a:bodyPr/>
          <a:lstStyle/>
          <a:p>
            <a:pPr eaLnBrk="1" hangingPunct="1"/>
            <a:endParaRPr lang="en-US"/>
          </a:p>
        </p:txBody>
      </p:sp>
      <p:sp>
        <p:nvSpPr>
          <p:cNvPr id="415746" name="Rectangle 3"/>
          <p:cNvSpPr>
            <a:spLocks noGrp="1" noChangeArrowheads="1"/>
          </p:cNvSpPr>
          <p:nvPr>
            <p:ph type="body" idx="1"/>
          </p:nvPr>
        </p:nvSpPr>
        <p:spPr/>
        <p:txBody>
          <a:bodyPr/>
          <a:lstStyle/>
          <a:p>
            <a:pPr eaLnBrk="1" hangingPunct="1"/>
            <a:endParaRPr lang="en-US"/>
          </a:p>
        </p:txBody>
      </p:sp>
      <p:pic>
        <p:nvPicPr>
          <p:cNvPr id="415747" name="Picture 5" descr="ANd9GcToiFn1P3pWGQxzAaFo_uK8Zqty0PtmD8T1z6CiM30UZ0QJHTS7PQ"/>
          <p:cNvPicPr>
            <a:picLocks noChangeAspect="1" noChangeArrowheads="1"/>
          </p:cNvPicPr>
          <p:nvPr/>
        </p:nvPicPr>
        <p:blipFill>
          <a:blip r:embed="rId3"/>
          <a:srcRect/>
          <a:stretch>
            <a:fillRect/>
          </a:stretch>
        </p:blipFill>
        <p:spPr bwMode="auto">
          <a:xfrm>
            <a:off x="0" y="0"/>
            <a:ext cx="9144000" cy="695325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ChangeArrowheads="1"/>
          </p:cNvSpPr>
          <p:nvPr>
            <p:ph type="title"/>
          </p:nvPr>
        </p:nvSpPr>
        <p:spPr>
          <a:xfrm>
            <a:off x="457200" y="304800"/>
            <a:ext cx="8229600" cy="1143000"/>
          </a:xfrm>
        </p:spPr>
        <p:txBody>
          <a:bodyPr/>
          <a:lstStyle/>
          <a:p>
            <a:pPr eaLnBrk="1" hangingPunct="1"/>
            <a:r>
              <a:rPr lang="en-US" b="1"/>
              <a:t>How to install a radiant barrier</a:t>
            </a:r>
          </a:p>
        </p:txBody>
      </p:sp>
      <p:sp>
        <p:nvSpPr>
          <p:cNvPr id="417794" name="Rectangle 3"/>
          <p:cNvSpPr>
            <a:spLocks noGrp="1" noChangeArrowheads="1"/>
          </p:cNvSpPr>
          <p:nvPr>
            <p:ph type="body" idx="1"/>
          </p:nvPr>
        </p:nvSpPr>
        <p:spPr>
          <a:xfrm>
            <a:off x="3200400" y="4419600"/>
            <a:ext cx="5943600" cy="1524000"/>
          </a:xfrm>
        </p:spPr>
        <p:txBody>
          <a:bodyPr/>
          <a:lstStyle/>
          <a:p>
            <a:pPr eaLnBrk="1" hangingPunct="1">
              <a:buFontTx/>
              <a:buNone/>
            </a:pPr>
            <a:r>
              <a:rPr lang="en-US" sz="2800" b="1"/>
              <a:t>Shiny-side down impedes downward heat flows coming into the attic … BUT? </a:t>
            </a:r>
          </a:p>
        </p:txBody>
      </p:sp>
      <p:pic>
        <p:nvPicPr>
          <p:cNvPr id="417795" name="Picture 4" descr="FoilInAtti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808038"/>
            <a:ext cx="9601200" cy="5135562"/>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ChangeArrowheads="1"/>
          </p:cNvSpPr>
          <p:nvPr>
            <p:ph type="title"/>
          </p:nvPr>
        </p:nvSpPr>
        <p:spPr>
          <a:xfrm>
            <a:off x="457200" y="304800"/>
            <a:ext cx="8229600" cy="1143000"/>
          </a:xfrm>
        </p:spPr>
        <p:txBody>
          <a:bodyPr/>
          <a:lstStyle/>
          <a:p>
            <a:pPr eaLnBrk="1" hangingPunct="1"/>
            <a:r>
              <a:rPr lang="en-US" sz="4000" b="1"/>
              <a:t>Best Radiant Barrier Installation</a:t>
            </a:r>
          </a:p>
        </p:txBody>
      </p:sp>
      <p:sp>
        <p:nvSpPr>
          <p:cNvPr id="419842" name="Rectangle 3"/>
          <p:cNvSpPr>
            <a:spLocks noGrp="1" noChangeArrowheads="1"/>
          </p:cNvSpPr>
          <p:nvPr>
            <p:ph type="body" idx="1"/>
          </p:nvPr>
        </p:nvSpPr>
        <p:spPr/>
        <p:txBody>
          <a:bodyPr/>
          <a:lstStyle/>
          <a:p>
            <a:pPr eaLnBrk="1" hangingPunct="1">
              <a:buFontTx/>
              <a:buNone/>
            </a:pPr>
            <a:r>
              <a:rPr lang="en-US" sz="2800"/>
              <a:t>Place Radiant barrier just below roof and rafters because rafters will conduct heat around the barriers if attached to the roof deck.</a:t>
            </a:r>
          </a:p>
          <a:p>
            <a:pPr eaLnBrk="1" hangingPunct="1">
              <a:spcBef>
                <a:spcPct val="50000"/>
              </a:spcBef>
              <a:buFontTx/>
              <a:buNone/>
            </a:pPr>
            <a:r>
              <a:rPr lang="en-US" sz="2800"/>
              <a:t>Install Radiant Barrier shiny-side down to</a:t>
            </a:r>
          </a:p>
          <a:p>
            <a:pPr lvl="1" eaLnBrk="1" hangingPunct="1"/>
            <a:r>
              <a:rPr lang="en-US"/>
              <a:t>impede downward heat flows</a:t>
            </a:r>
          </a:p>
          <a:p>
            <a:pPr eaLnBrk="1" hangingPunct="1">
              <a:buFontTx/>
              <a:buNone/>
            </a:pPr>
            <a:r>
              <a:rPr lang="en-US" sz="2800"/>
              <a:t>and not on top of attic floor insulation in order to</a:t>
            </a:r>
          </a:p>
          <a:p>
            <a:pPr lvl="1" eaLnBrk="1" hangingPunct="1"/>
            <a:r>
              <a:rPr lang="en-US"/>
              <a:t>keep radiant barrier free of attic dirt, which would raise emissivity and turn off the barrier</a:t>
            </a:r>
          </a:p>
          <a:p>
            <a:pPr eaLnBrk="1" hangingPunct="1">
              <a:buFontTx/>
              <a:buNone/>
            </a:pPr>
            <a:r>
              <a:rPr lang="en-US" sz="2800"/>
              <a:t>                                           BUT…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9881</TotalTime>
  <Words>5287</Words>
  <Application>Microsoft Office PowerPoint</Application>
  <PresentationFormat>On-screen Show (4:3)</PresentationFormat>
  <Paragraphs>910</Paragraphs>
  <Slides>144</Slides>
  <Notes>144</Notes>
  <HiddenSlides>0</HiddenSlides>
  <MMClips>0</MMClips>
  <ScaleCrop>false</ScaleCrop>
  <HeadingPairs>
    <vt:vector size="10" baseType="variant">
      <vt:variant>
        <vt:lpstr>Fonts Used</vt:lpstr>
      </vt:variant>
      <vt:variant>
        <vt:i4>4</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144</vt:i4>
      </vt:variant>
    </vt:vector>
  </HeadingPairs>
  <TitlesOfParts>
    <vt:vector size="151" baseType="lpstr">
      <vt:lpstr>Arial</vt:lpstr>
      <vt:lpstr>David</vt:lpstr>
      <vt:lpstr>Monotype Corsiva</vt:lpstr>
      <vt:lpstr>Wingdings</vt:lpstr>
      <vt:lpstr>Default Design</vt:lpstr>
      <vt:lpstr>C:\Users\Myron\Documents\FirstPrinciplesOfEnergyConservation\GraphicGenerator.xls</vt:lpstr>
      <vt:lpstr>Chart</vt:lpstr>
      <vt:lpstr>You're Hot Because You're Not Wearing Underwear  or  First Principles of Energy Conservation  Myron Katz, PhD Building Science Innovators  17th Joint Engineering Society Conference, 1/24/13  Lafayette, Louisiana</vt:lpstr>
      <vt:lpstr>PowerPoint Presentation</vt:lpstr>
      <vt:lpstr>PowerPoint Presentation</vt:lpstr>
      <vt:lpstr>EC is having an Identity Crisis</vt:lpstr>
      <vt:lpstr>Energy Conservation is neither</vt:lpstr>
      <vt:lpstr>PowerPoint Presentation</vt:lpstr>
      <vt:lpstr>Energy Efficiency Measure (EEM) Definition  </vt:lpstr>
      <vt:lpstr>All EEM are ECM.  But EE Software will recommend some Hazardous EEM’s!</vt:lpstr>
      <vt:lpstr>PowerPoint Presentation</vt:lpstr>
      <vt:lpstr>Typical Cash Flows of a Commercial Building  $/sf/yr</vt:lpstr>
      <vt:lpstr>Which are ECM?   Only 4 of these qualify! (Handout)</vt:lpstr>
      <vt:lpstr>Complete Energy Conservation</vt:lpstr>
      <vt:lpstr>PowerPoint Presentation</vt:lpstr>
      <vt:lpstr>57% savings is WIMPY!</vt:lpstr>
      <vt:lpstr>PowerPoint Presentation</vt:lpstr>
      <vt:lpstr>The Energy Problem </vt:lpstr>
      <vt:lpstr>Buildings are the Biggest Sector of US Energy Consumption</vt:lpstr>
      <vt:lpstr>PowerPoint Presentation</vt:lpstr>
      <vt:lpstr>PowerPoint Presentation</vt:lpstr>
      <vt:lpstr>Where energy is used for Homes</vt:lpstr>
      <vt:lpstr>PowerPoint Presentation</vt:lpstr>
      <vt:lpstr>PowerPoint Presentation</vt:lpstr>
      <vt:lpstr>PowerPoint Presentation</vt:lpstr>
      <vt:lpstr>PowerPoint Presentation</vt:lpstr>
      <vt:lpstr>EC Derailed by Own Industry </vt:lpstr>
      <vt:lpstr>Our Toolbox of EC Principles is Currently Too Poor to Fix the Problem</vt:lpstr>
      <vt:lpstr>The Principles of EC Will  Fill our Toolbox</vt:lpstr>
      <vt:lpstr>EC Derailed by Modeling Software</vt:lpstr>
      <vt:lpstr>EC Derailed by Manufacturer Packaging</vt:lpstr>
      <vt:lpstr>EC Derailed by Government Subsidies</vt:lpstr>
      <vt:lpstr>EC Derailed by Industry Standards</vt:lpstr>
      <vt:lpstr>EC Derailed by Building Codes</vt:lpstr>
      <vt:lpstr>What it will take to do this:</vt:lpstr>
      <vt:lpstr>PowerPoint Presentation</vt:lpstr>
      <vt:lpstr>Part 2</vt:lpstr>
      <vt:lpstr>First Principles  of Energy Conservation</vt:lpstr>
      <vt:lpstr>Principles of Energy Conservation</vt:lpstr>
      <vt:lpstr>EC Principles How Energy Travels</vt:lpstr>
      <vt:lpstr>Conduction in  Loose Fill Insulation is Density Dependent</vt:lpstr>
      <vt:lpstr>We understand Advection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Diffusion is also Convection</vt:lpstr>
      <vt:lpstr>Diffusion is also Convection</vt:lpstr>
      <vt:lpstr>Diffusion is also Convection</vt:lpstr>
      <vt:lpstr>PowerPoint Presentation</vt:lpstr>
      <vt:lpstr>PowerPoint Presentation</vt:lpstr>
      <vt:lpstr>PowerPoint Presentation</vt:lpstr>
      <vt:lpstr>PowerPoint Presentation</vt:lpstr>
      <vt:lpstr>PowerPoint Presentation</vt:lpstr>
      <vt:lpstr>PowerPoint Presentation</vt:lpstr>
      <vt:lpstr>Radiation is by  Electromagnetic Waves</vt:lpstr>
      <vt:lpstr>Radiant Barriers Work Primarily by Emissivity</vt:lpstr>
      <vt:lpstr>1st Principles of EC:  Moisture</vt:lpstr>
      <vt:lpstr>1st Principles of EC:  Moisture</vt:lpstr>
      <vt:lpstr>1st Principles of EC:  Moisture</vt:lpstr>
      <vt:lpstr>PowerPoint Presentation</vt:lpstr>
      <vt:lpstr>PowerPoint Presentation</vt:lpstr>
      <vt:lpstr>Moisture Content (MC)</vt:lpstr>
      <vt:lpstr>MC Increases Conductivity</vt:lpstr>
      <vt:lpstr>Equilibrium Moisture Content (EMC)</vt:lpstr>
      <vt:lpstr>PowerPoint Presentation</vt:lpstr>
      <vt:lpstr>Heat of Vaporization is 2200 kJ/kg. But, another 400 kJ/kg is needed to heat 25C water to the boiling point.</vt:lpstr>
      <vt:lpstr>1st Principles of EC:  Means</vt:lpstr>
      <vt:lpstr>Tools of Control</vt:lpstr>
      <vt:lpstr>PowerPoint Presentation</vt:lpstr>
      <vt:lpstr>Timing</vt:lpstr>
      <vt:lpstr>1st Principles of EC:  Means</vt:lpstr>
      <vt:lpstr>Ancillary Effects</vt:lpstr>
      <vt:lpstr>1st Principles of EC:  Means</vt:lpstr>
      <vt:lpstr>Decoupling</vt:lpstr>
      <vt:lpstr>EC Principles:   Conditions Necessary </vt:lpstr>
      <vt:lpstr>EC Principles:   Conditions Necessary</vt:lpstr>
      <vt:lpstr>EC Principles:   Conditions Necessary</vt:lpstr>
      <vt:lpstr>Principles of EC:  Economics</vt:lpstr>
      <vt:lpstr>Principles of EC:  Economics</vt:lpstr>
      <vt:lpstr>Principles of EC:  Retrofits</vt:lpstr>
      <vt:lpstr>Part 3</vt:lpstr>
      <vt:lpstr>PowerPoint Presentation</vt:lpstr>
      <vt:lpstr>Applying EC Principles to Real World Problems</vt:lpstr>
      <vt:lpstr>Applying EC Principles to Real World Problems</vt:lpstr>
      <vt:lpstr>Applying EC Principles to Real World Problems</vt:lpstr>
      <vt:lpstr>Why does  a cotton undershirt keep you cooler in the summer?</vt:lpstr>
      <vt:lpstr>Why cotton keeps you cooler</vt:lpstr>
      <vt:lpstr>Heat of Vaporization is 2200 kJ/kg. But, another 400 kJ/kg is needed to heat 25C water to the boiling point.</vt:lpstr>
      <vt:lpstr>Moisture Increases Conductivity</vt:lpstr>
      <vt:lpstr>Why does a cotton undershirt keep you cooler in the summer?</vt:lpstr>
      <vt:lpstr>T-shirts Speed Cooling by:</vt:lpstr>
      <vt:lpstr>How to install a radiant barrier</vt:lpstr>
      <vt:lpstr>PowerPoint Presentation</vt:lpstr>
      <vt:lpstr>PowerPoint Presentation</vt:lpstr>
      <vt:lpstr>PowerPoint Presentation</vt:lpstr>
      <vt:lpstr>How to install a radiant barrier</vt:lpstr>
      <vt:lpstr>Best Radiant Barrier Installation</vt:lpstr>
      <vt:lpstr>PowerPoint Presentation</vt:lpstr>
      <vt:lpstr>Why include Radiant Barriers in this talk?</vt:lpstr>
      <vt:lpstr>Choosing a Water Heater</vt:lpstr>
      <vt:lpstr>Water Heater      ¢/kWH</vt:lpstr>
      <vt:lpstr>Heat Pump Water Heater (HPWH) is the Best Choice</vt:lpstr>
      <vt:lpstr>Why do you often feel colder in very high RH during the winter?</vt:lpstr>
      <vt:lpstr>How to install a wooden floor</vt:lpstr>
      <vt:lpstr>PowerPoint Presentation</vt:lpstr>
      <vt:lpstr>Unless, moisture is kept out in the first place </vt:lpstr>
      <vt:lpstr>However, if floors are not installed tightly, the problem also goes away</vt:lpstr>
      <vt:lpstr>Crawl Space                 How insulated?</vt:lpstr>
      <vt:lpstr>Crawl Space Insulation Problem</vt:lpstr>
      <vt:lpstr>Crawl Space Insulation Problem</vt:lpstr>
      <vt:lpstr>Crawl Space CODE Problem</vt:lpstr>
      <vt:lpstr>2012 Building Code.  N1102.2.10 (R402.2.10) Crawl space walls.</vt:lpstr>
      <vt:lpstr>PowerPoint Presentation</vt:lpstr>
      <vt:lpstr>Crawl Space Problem</vt:lpstr>
      <vt:lpstr>PowerPoint Presentation</vt:lpstr>
      <vt:lpstr>PowerPoint Presentation</vt:lpstr>
      <vt:lpstr>PowerPoint Presentation</vt:lpstr>
      <vt:lpstr>PowerPoint Presentation</vt:lpstr>
      <vt:lpstr>Crawl Space Solution</vt:lpstr>
      <vt:lpstr>Attic.  How insulated?</vt:lpstr>
      <vt:lpstr>Attic Insulation… How?</vt:lpstr>
      <vt:lpstr>PowerPoint Presentation</vt:lpstr>
      <vt:lpstr>Foamed Attic =&gt; Moisture Issue</vt:lpstr>
      <vt:lpstr>Attic Solution</vt:lpstr>
      <vt:lpstr>Attic Insulation System</vt:lpstr>
      <vt:lpstr>Critique of  Attic Insulation System</vt:lpstr>
      <vt:lpstr>AC Installation … How?</vt:lpstr>
      <vt:lpstr>AC Installation &amp; Operation Problems</vt:lpstr>
      <vt:lpstr>PowerPoint Presentation</vt:lpstr>
      <vt:lpstr>Chokepoints Starve System of Airflow, Energy and Efficiency</vt:lpstr>
      <vt:lpstr>Most Energy Conserving  AC system</vt:lpstr>
      <vt:lpstr>MiniSplit Advantages</vt:lpstr>
      <vt:lpstr>MiniSplit Advantages for Attic</vt:lpstr>
      <vt:lpstr>Underwear for Buildings</vt:lpstr>
      <vt:lpstr>Underwear for Buildings</vt:lpstr>
      <vt:lpstr>Underwear for Buildings</vt:lpstr>
      <vt:lpstr> How to Avoid the Energy Flow within LA Buildings Which Generates the Highest Cost?</vt:lpstr>
      <vt:lpstr> How Can Engineers Stop the Energy Flow That Will Cost LA the Most in the Long Term?</vt:lpstr>
      <vt:lpstr>PowerPoint Presentation</vt:lpstr>
      <vt:lpstr>Myron Katz, PhD</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Myron</dc:creator>
  <cp:lastModifiedBy>Myron Katz</cp:lastModifiedBy>
  <cp:revision>187</cp:revision>
  <cp:lastPrinted>1601-01-01T00:00:00Z</cp:lastPrinted>
  <dcterms:created xsi:type="dcterms:W3CDTF">2013-01-15T23:25:43Z</dcterms:created>
  <dcterms:modified xsi:type="dcterms:W3CDTF">2018-06-19T21:39:59Z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