
<file path=[Content_Types].xml><?xml version="1.0" encoding="utf-8"?>
<Types xmlns="http://schemas.openxmlformats.org/package/2006/content-types">
  <Default Extension="heic" ContentType="image/png"/>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07" r:id="rId3"/>
    <p:sldId id="258" r:id="rId4"/>
    <p:sldId id="308" r:id="rId5"/>
    <p:sldId id="299" r:id="rId6"/>
    <p:sldId id="265" r:id="rId7"/>
    <p:sldId id="311" r:id="rId8"/>
    <p:sldId id="267" r:id="rId9"/>
    <p:sldId id="305" r:id="rId10"/>
    <p:sldId id="266" r:id="rId11"/>
    <p:sldId id="268" r:id="rId12"/>
    <p:sldId id="300" r:id="rId13"/>
    <p:sldId id="279" r:id="rId14"/>
    <p:sldId id="272" r:id="rId15"/>
    <p:sldId id="269" r:id="rId16"/>
    <p:sldId id="316" r:id="rId17"/>
    <p:sldId id="313" r:id="rId18"/>
    <p:sldId id="298" r:id="rId19"/>
    <p:sldId id="297" r:id="rId20"/>
    <p:sldId id="277" r:id="rId21"/>
    <p:sldId id="271" r:id="rId22"/>
    <p:sldId id="270" r:id="rId23"/>
    <p:sldId id="275" r:id="rId24"/>
    <p:sldId id="259" r:id="rId25"/>
    <p:sldId id="260" r:id="rId26"/>
    <p:sldId id="314" r:id="rId27"/>
    <p:sldId id="304" r:id="rId28"/>
    <p:sldId id="309" r:id="rId29"/>
    <p:sldId id="315" r:id="rId30"/>
    <p:sldId id="318" r:id="rId31"/>
    <p:sldId id="319" r:id="rId32"/>
    <p:sldId id="320" r:id="rId33"/>
    <p:sldId id="301" r:id="rId34"/>
    <p:sldId id="321" r:id="rId35"/>
    <p:sldId id="261" r:id="rId36"/>
    <p:sldId id="322" r:id="rId37"/>
    <p:sldId id="324" r:id="rId38"/>
    <p:sldId id="323" r:id="rId39"/>
    <p:sldId id="326" r:id="rId40"/>
    <p:sldId id="327" r:id="rId41"/>
    <p:sldId id="328" r:id="rId42"/>
    <p:sldId id="295" r:id="rId43"/>
    <p:sldId id="263" r:id="rId44"/>
    <p:sldId id="329" r:id="rId45"/>
    <p:sldId id="291" r:id="rId46"/>
    <p:sldId id="274"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5" autoAdjust="0"/>
    <p:restoredTop sz="55044" autoAdjust="0"/>
  </p:normalViewPr>
  <p:slideViewPr>
    <p:cSldViewPr>
      <p:cViewPr varScale="1">
        <p:scale>
          <a:sx n="37" d="100"/>
          <a:sy n="37" d="100"/>
        </p:scale>
        <p:origin x="1191" y="24"/>
      </p:cViewPr>
      <p:guideLst>
        <p:guide orient="horz" pos="2160"/>
        <p:guide pos="2880"/>
      </p:guideLst>
    </p:cSldViewPr>
  </p:slideViewPr>
  <p:outlineViewPr>
    <p:cViewPr>
      <p:scale>
        <a:sx n="33" d="100"/>
        <a:sy n="33" d="100"/>
      </p:scale>
      <p:origin x="0" y="-19314"/>
    </p:cViewPr>
  </p:outlineViewPr>
  <p:notesTextViewPr>
    <p:cViewPr>
      <p:scale>
        <a:sx n="100" d="100"/>
        <a:sy n="100" d="100"/>
      </p:scale>
      <p:origin x="0" y="0"/>
    </p:cViewPr>
  </p:notesTextViewPr>
  <p:sorterViewPr>
    <p:cViewPr>
      <p:scale>
        <a:sx n="54" d="100"/>
        <a:sy n="54" d="100"/>
      </p:scale>
      <p:origin x="0" y="-2670"/>
    </p:cViewPr>
  </p:sorterViewPr>
  <p:notesViewPr>
    <p:cSldViewPr>
      <p:cViewPr varScale="1">
        <p:scale>
          <a:sx n="64" d="100"/>
          <a:sy n="64" d="100"/>
        </p:scale>
        <p:origin x="241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9B6C1A5-9BD7-43E6-8489-6E8998F5C08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a:extLst>
              <a:ext uri="{FF2B5EF4-FFF2-40B4-BE49-F238E27FC236}">
                <a16:creationId xmlns:a16="http://schemas.microsoft.com/office/drawing/2014/main" id="{354C7FD0-3E86-47C0-AE40-405A479CF72F}"/>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5C2040DE-8508-4BDE-87F0-DAD040167BB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81A83838-1A2F-4E64-90EA-9ED3F8C78450}"/>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7B378CDA-65DF-4122-9425-6A3384F0F21E}"/>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3" name="Rectangle 7">
            <a:extLst>
              <a:ext uri="{FF2B5EF4-FFF2-40B4-BE49-F238E27FC236}">
                <a16:creationId xmlns:a16="http://schemas.microsoft.com/office/drawing/2014/main" id="{6AE6387B-9605-47FA-9C5B-3C973FCEADE0}"/>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0656E0-E93C-411A-8970-7494CA2660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LGR0tlVXJk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pi.misoenergy.org/MISORTWD/lmpcontourmap.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file:///C:\Users\Myron\Documents\CLEP\GrowingSustainableCommunitiesConference\www.BuildingScienceInnovators.com\align-by-design.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2es.org/content/climate-basics-for-kid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ghgemissions/sources-greenhouse-gas-emission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euanmearns.com/the-bp-2018-statistical-review-electricity-and-co2-emission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uanmearns.com/the-bp-2018-statistical-review-electricity-and-co2-emissions/" TargetMode="External"/><Relationship Id="rId7" Type="http://schemas.openxmlformats.org/officeDocument/2006/relationships/hyperlink" Target="https://aceee.org/blog/2018/11/eia-reduced-electric-demand-has"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ase.org/sites/ase.org/files/resources/Media%20browser/ee_commission_history_report_2-1-13.pdf" TargetMode="External"/><Relationship Id="rId5" Type="http://schemas.openxmlformats.org/officeDocument/2006/relationships/hyperlink" Target="https://aceee.org/topics/energy-efficiency-resource" TargetMode="External"/><Relationship Id="rId4" Type="http://schemas.openxmlformats.org/officeDocument/2006/relationships/hyperlink" Target="https://gridwatch.co.uk/co2-emission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alibaba.com/product-detail/5KWh-7KWh-10KWh-Tesla-Power-Wall_62256556919.html?src=sem_ggl&amp;mark=google_shopping&amp;src=sem_ggl&amp;mark=shopping&amp;cmpgn=1674921560&amp;adgrp=64749141253&amp;locintrst=&amp;locphyscl=9025150&amp;ntwrk=g&amp;device=c&amp;dvcmdl=&amp;position=1o2&amp;pla_adtype=pla&amp;pla_mrctid=140076311&amp;pla_channel=online&amp;pla_prdid=62256556919&amp;pla_country=US&amp;pla_lang=en&amp;pla_group=293946777986&amp;pla_localcode=&amp;gclid=Cj0KCQjwrrXtBRCKARIsAMbU6bF8fBHnC6MNFVHGHirVLmx7h8PUfHuG4difpjMS2BrD8NYcjWvuSXEaAsL7EALw_wcB#shopping-ads"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usrenewablesolutions.com/sonnen-eco4-eco-lithium-battery-and-inverter-system-120-240-volt-ac-15-amp-4-kilowatt-hour-539557?gclid=Cj0KCQjwrrXtBRCKARIsAMbU6bFsQ3KpbTQvoQfaJBTKLuW_I7Qk77b_NsZSV4vxVwBc7BMuZnqiAAkaAjQVEALw_wcB" TargetMode="External"/><Relationship Id="rId4" Type="http://schemas.openxmlformats.org/officeDocument/2006/relationships/hyperlink" Target="https://www.alibaba.com/product-detail/CNNTNY-home-energy-storage-battery-tesla_62225006792.html?spm=a2700.wholesale.shopads.13.373d7358zUkcC9&amp;s=p"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ssuu.com/paulguarino710/docs/2019-09-23_ti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buildingscienceinnovators.com/align-by-design.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buildingscienceinnovators.com/uploads/1/0/6/2/106256229/clep-openingcomments-v12.pptx"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A60DA0D-45AD-4A85-B6B9-5CC9960E5E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DE3953B-7B68-4C28-9F5C-B598450788F6}" type="slidenum">
              <a:rPr lang="en-US" altLang="en-US" sz="1200" smtClean="0"/>
              <a:pPr/>
              <a:t>1</a:t>
            </a:fld>
            <a:endParaRPr lang="en-US" altLang="en-US" sz="1200"/>
          </a:p>
        </p:txBody>
      </p:sp>
      <p:sp>
        <p:nvSpPr>
          <p:cNvPr id="4099" name="Rectangle 2">
            <a:extLst>
              <a:ext uri="{FF2B5EF4-FFF2-40B4-BE49-F238E27FC236}">
                <a16:creationId xmlns:a16="http://schemas.microsoft.com/office/drawing/2014/main" id="{BE6E8E29-4230-4AD6-A941-90AECA31660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9D7A906B-8D2A-41DB-B8D3-94C16EED7A47}"/>
              </a:ext>
            </a:extLst>
          </p:cNvPr>
          <p:cNvSpPr>
            <a:spLocks noGrp="1" noChangeArrowheads="1"/>
          </p:cNvSpPr>
          <p:nvPr>
            <p:ph type="body" idx="1"/>
          </p:nvPr>
        </p:nvSpPr>
        <p:spPr/>
        <p:txBody>
          <a:bodyPr/>
          <a:lstStyle/>
          <a:p>
            <a:pPr eaLnBrk="1" hangingPunct="1">
              <a:defRPr/>
            </a:pPr>
            <a:r>
              <a:rPr lang="en-US" altLang="en-US" dirty="0"/>
              <a:t>3 min. A conference-supplied person will provide the introductions; these will be excerpted from the Bio’s provided to the </a:t>
            </a:r>
            <a:r>
              <a:rPr lang="en-US" altLang="en-US" dirty="0" err="1"/>
              <a:t>GSCC’s</a:t>
            </a:r>
            <a:r>
              <a:rPr lang="en-US" altLang="en-US" dirty="0"/>
              <a:t> Conference website.  Alternative </a:t>
            </a:r>
            <a:r>
              <a:rPr lang="en-US" altLang="en-US" dirty="0" err="1"/>
              <a:t>TITLEs</a:t>
            </a:r>
            <a:r>
              <a:rPr lang="en-US" altLang="en-US" dirty="0"/>
              <a:t> are found below… However, the Subtitle can be better expounded with:</a:t>
            </a:r>
          </a:p>
          <a:p>
            <a:pPr marL="171450" indent="-171450" eaLnBrk="1" hangingPunct="1">
              <a:buFont typeface="Arial" panose="020B0604020202020204" pitchFamily="34" charset="0"/>
              <a:buChar char="•"/>
              <a:defRPr/>
            </a:pPr>
            <a:r>
              <a:rPr lang="en-US" altLang="en-US" b="1" dirty="0"/>
              <a:t>1</a:t>
            </a:r>
            <a:r>
              <a:rPr lang="en-US" altLang="en-US" b="1" baseline="30000" dirty="0"/>
              <a:t>st</a:t>
            </a:r>
            <a:r>
              <a:rPr lang="en-US" altLang="en-US" b="1" dirty="0"/>
              <a:t> Priority is to visit the “Align-by-Design” link on the title slide in </a:t>
            </a:r>
            <a:r>
              <a:rPr lang="en-US" altLang="en-US" b="1" dirty="0" err="1"/>
              <a:t>realtime</a:t>
            </a:r>
            <a:r>
              <a:rPr lang="en-US" altLang="en-US" b="1" dirty="0"/>
              <a:t> at the beginning of the talk. Scroll to the bottom of that webpage and emphasize: </a:t>
            </a:r>
          </a:p>
          <a:p>
            <a:pPr marL="171450" indent="-171450" eaLnBrk="1" hangingPunct="1">
              <a:buFont typeface="Arial" panose="020B0604020202020204" pitchFamily="34" charset="0"/>
              <a:buChar char="•"/>
              <a:defRPr/>
            </a:pPr>
            <a:r>
              <a:rPr lang="en-US" altLang="en-US" b="1" dirty="0"/>
              <a:t>  A: This project has legs with lots of content in, for example: 4 hours of Videos that tell the WHOLE STORY.  And fully explain some of the assertions in this talk, that, quite frankly, I do not have time to explain in 40 min.  I recommend watching the Laurel and Hardy Skit it provides a very good Segway to CLEP.</a:t>
            </a:r>
          </a:p>
          <a:p>
            <a:pPr marL="171450" indent="-171450" eaLnBrk="1" hangingPunct="1">
              <a:buFont typeface="Arial" panose="020B0604020202020204" pitchFamily="34" charset="0"/>
              <a:buChar char="•"/>
              <a:defRPr/>
            </a:pPr>
            <a:r>
              <a:rPr lang="en-US" altLang="en-US" b="1" dirty="0"/>
              <a:t>  B: All of BSI’s official Evidentiary Record for the current, Entergy New Orleans Rate Case is found at the bottom.</a:t>
            </a:r>
          </a:p>
          <a:p>
            <a:pPr marL="171450" indent="-171450" eaLnBrk="1" hangingPunct="1">
              <a:buFont typeface="Arial" panose="020B0604020202020204" pitchFamily="34" charset="0"/>
              <a:buChar char="•"/>
              <a:defRPr/>
            </a:pPr>
            <a:r>
              <a:rPr lang="en-US" altLang="en-US" b="1" dirty="0"/>
              <a:t>  C: The most important and quickly digested, educational LINK on that page that everyone should visit is the PPT that plays as 6 short videos, one each per slide, for a total of 15 minutes, entitled “Opening Statement of Evidentiary Hearing” June 17, 2019.</a:t>
            </a:r>
          </a:p>
          <a:p>
            <a:pPr marL="171450" indent="-171450" eaLnBrk="1" hangingPunct="1">
              <a:buFont typeface="Arial" panose="020B0604020202020204" pitchFamily="34" charset="0"/>
              <a:buChar char="•"/>
              <a:defRPr/>
            </a:pPr>
            <a:r>
              <a:rPr lang="en-US" altLang="en-US" b="1" dirty="0"/>
              <a:t>  D: Also, it is very good to read the very short “Op – Ed” found just below that. AND</a:t>
            </a:r>
          </a:p>
          <a:p>
            <a:pPr marL="171450" indent="-171450" eaLnBrk="1" hangingPunct="1">
              <a:buFont typeface="Arial" panose="020B0604020202020204" pitchFamily="34" charset="0"/>
              <a:buChar char="•"/>
              <a:defRPr/>
            </a:pPr>
            <a:r>
              <a:rPr lang="en-US" altLang="en-US" b="1" dirty="0"/>
              <a:t>  E: There is also a link to the latest version of this PPT at the bottom of that page.</a:t>
            </a:r>
          </a:p>
          <a:p>
            <a:pPr marL="171450" indent="-171450" eaLnBrk="1" hangingPunct="1">
              <a:buFont typeface="Arial" panose="020B0604020202020204" pitchFamily="34" charset="0"/>
              <a:buChar char="•"/>
              <a:defRPr/>
            </a:pPr>
            <a:r>
              <a:rPr lang="en-US" altLang="en-US" b="1" dirty="0"/>
              <a:t>2</a:t>
            </a:r>
            <a:r>
              <a:rPr lang="en-US" altLang="en-US" b="1" baseline="30000" dirty="0"/>
              <a:t>nd</a:t>
            </a:r>
            <a:r>
              <a:rPr lang="en-US" altLang="en-US" b="1" dirty="0"/>
              <a:t> Priority is to inform the audience that the Speaker’s Notes contain much information that will not be orally stated or appears on the slide for lack of time.. The Audience is urged to read this content before or after the presentation.</a:t>
            </a:r>
          </a:p>
          <a:p>
            <a:pPr eaLnBrk="1" hangingPunct="1">
              <a:defRPr/>
            </a:pPr>
            <a:r>
              <a:rPr lang="en-US" altLang="en-US" b="1" dirty="0">
                <a:cs typeface="Calibri" panose="020F0502020204030204" pitchFamily="34" charset="0"/>
              </a:rPr>
              <a:t>* We think that giving each electricity consumer complete control over how much and when he buys and sells electricity ALONE: provides the fastest means and most effective motivation so that every man, via individual pursuit of financial self-interest, will more than redress his prior destructive impacts on our atmosphere. (and/or)</a:t>
            </a:r>
          </a:p>
          <a:p>
            <a:pPr marL="171450" indent="-171450" eaLnBrk="1" hangingPunct="1">
              <a:buFont typeface="Arial" panose="020B0604020202020204" pitchFamily="34" charset="0"/>
              <a:buChar char="•"/>
              <a:defRPr/>
            </a:pPr>
            <a:r>
              <a:rPr lang="en-US" altLang="en-US" b="1" dirty="0"/>
              <a:t>Our CLEP team </a:t>
            </a:r>
            <a:r>
              <a:rPr lang="en-US" b="1" dirty="0"/>
              <a:t>believes that profit-seeking and uncoordinated Individual Actions by billions of us is the only way to effectively address both Climate Change and its Siamese twin—Electricity Reliability.  </a:t>
            </a:r>
          </a:p>
          <a:p>
            <a:pPr marL="171450" indent="-171450" eaLnBrk="1" hangingPunct="1">
              <a:buFont typeface="Arial" panose="020B0604020202020204" pitchFamily="34" charset="0"/>
              <a:buChar char="•"/>
              <a:defRPr/>
            </a:pPr>
            <a:r>
              <a:rPr lang="en-US" b="1" dirty="0"/>
              <a:t>Electricity Reliability is first assured in our homes and then “leaks” onto the grid.  Not the other way around.</a:t>
            </a:r>
            <a:endParaRPr lang="en-US" dirty="0"/>
          </a:p>
          <a:p>
            <a:pPr marL="171450" indent="-171450" eaLnBrk="1" hangingPunct="1">
              <a:buFont typeface="Arial" panose="020B0604020202020204" pitchFamily="34" charset="0"/>
              <a:buChar char="•"/>
              <a:defRPr/>
            </a:pPr>
            <a:r>
              <a:rPr lang="en-US" altLang="en-US" b="1" dirty="0">
                <a:cs typeface="Calibri" panose="020F0502020204030204" pitchFamily="34" charset="0"/>
              </a:rPr>
              <a:t>This talk presumes that the audience is well aware that Climate Change is primarily driven by CO</a:t>
            </a:r>
            <a:r>
              <a:rPr lang="en-US" altLang="en-US" b="1" baseline="-25000" dirty="0">
                <a:cs typeface="Calibri" panose="020F0502020204030204" pitchFamily="34" charset="0"/>
              </a:rPr>
              <a:t>2</a:t>
            </a:r>
            <a:r>
              <a:rPr lang="en-US" altLang="en-US" b="1" dirty="0">
                <a:cs typeface="Calibri" panose="020F0502020204030204" pitchFamily="34" charset="0"/>
              </a:rPr>
              <a:t> in the atmosphere and that is primarily driven by electricity production.  We aim to take a big byte out of, this, perhaps the biggest culprit causing Climate Change.  </a:t>
            </a:r>
          </a:p>
          <a:p>
            <a:pPr marL="171450" indent="-171450" eaLnBrk="1" hangingPunct="1">
              <a:buFont typeface="Arial" panose="020B0604020202020204" pitchFamily="34" charset="0"/>
              <a:buChar char="•"/>
              <a:defRPr/>
            </a:pPr>
            <a:r>
              <a:rPr lang="en-US" altLang="en-US" b="1" dirty="0">
                <a:cs typeface="Calibri" panose="020F0502020204030204" pitchFamily="34" charset="0"/>
              </a:rPr>
              <a:t>That Electricity is the primary cause of Climate Change is actually a very good thing… Because, this makes the Climate Change problem that much easier to solve.</a:t>
            </a:r>
          </a:p>
          <a:p>
            <a:pPr eaLnBrk="1" hangingPunct="1">
              <a:defRPr/>
            </a:pPr>
            <a:endParaRPr lang="en-US" altLang="en-US" b="1" dirty="0">
              <a:cs typeface="Calibri" panose="020F0502020204030204" pitchFamily="34" charset="0"/>
            </a:endParaRPr>
          </a:p>
          <a:p>
            <a:pPr eaLnBrk="1" hangingPunct="1">
              <a:defRPr/>
            </a:pPr>
            <a:r>
              <a:rPr lang="en-US" altLang="en-US" dirty="0"/>
              <a:t>Alternative titles we didn’t choose, but are interesting and good competitors, include:</a:t>
            </a:r>
          </a:p>
          <a:p>
            <a:pPr eaLnBrk="1" hangingPunct="1">
              <a:defRPr/>
            </a:pPr>
            <a:endParaRPr lang="en-US" altLang="en-US" dirty="0">
              <a:latin typeface="Consolas" panose="020B0609020204030204" pitchFamily="49" charset="0"/>
            </a:endParaRPr>
          </a:p>
          <a:p>
            <a:pPr eaLnBrk="1" hangingPunct="1">
              <a:defRPr/>
            </a:pPr>
            <a:r>
              <a:rPr lang="en-US" altLang="en-US" dirty="0">
                <a:latin typeface="Consolas" panose="020B0609020204030204" pitchFamily="49" charset="0"/>
              </a:rPr>
              <a:t>* CLEP will pay you to have a Negative Carbon Footprint.</a:t>
            </a:r>
          </a:p>
          <a:p>
            <a:pPr eaLnBrk="1" hangingPunct="1">
              <a:buFontTx/>
              <a:buChar char="•"/>
              <a:defRPr/>
            </a:pPr>
            <a:r>
              <a:rPr lang="en-US" altLang="en-US" dirty="0"/>
              <a:t>A Rate Design that Solves Seven Problems</a:t>
            </a:r>
          </a:p>
          <a:p>
            <a:pPr eaLnBrk="1" hangingPunct="1">
              <a:buFontTx/>
              <a:buChar char="•"/>
              <a:defRPr/>
            </a:pPr>
            <a:r>
              <a:rPr lang="en-US" altLang="en-US" dirty="0"/>
              <a:t>System Change through Utility Rate Change</a:t>
            </a:r>
          </a:p>
          <a:p>
            <a:pPr eaLnBrk="1" hangingPunct="1">
              <a:buFontTx/>
              <a:buChar char="•"/>
              <a:defRPr/>
            </a:pPr>
            <a:r>
              <a:rPr lang="en-US" altLang="en-US" dirty="0"/>
              <a:t>Utility Rates to Drive Reliability and Resiliency</a:t>
            </a:r>
          </a:p>
          <a:p>
            <a:pPr eaLnBrk="1" hangingPunct="1">
              <a:buFontTx/>
              <a:buChar char="•"/>
              <a:defRPr/>
            </a:pPr>
            <a:r>
              <a:rPr lang="en-US" altLang="en-US" dirty="0">
                <a:cs typeface="Calibri" panose="020F0502020204030204" pitchFamily="34" charset="0"/>
              </a:rPr>
              <a:t>Financing community solar, wind farm development and whole-home batteries</a:t>
            </a:r>
            <a:endParaRPr lang="en-US" altLang="en-US" dirty="0"/>
          </a:p>
          <a:p>
            <a:pPr eaLnBrk="1" hangingPunct="1">
              <a:buFontTx/>
              <a:buChar char="•"/>
              <a:defRPr/>
            </a:pPr>
            <a:r>
              <a:rPr lang="en-US" altLang="en-US" dirty="0"/>
              <a:t>Harness the marketplace to most rapidly stop one, perhaps the biggest, cause of Global Warming</a:t>
            </a:r>
          </a:p>
          <a:p>
            <a:pPr eaLnBrk="1" hangingPunct="1">
              <a:buFontTx/>
              <a:buChar char="•"/>
              <a:defRPr/>
            </a:pPr>
            <a:r>
              <a:rPr lang="en-US" altLang="en-US" b="1" dirty="0"/>
              <a:t>W</a:t>
            </a:r>
            <a:r>
              <a:rPr lang="en-US" altLang="en-US" dirty="0"/>
              <a:t>hen is </a:t>
            </a:r>
            <a:r>
              <a:rPr lang="en-US" altLang="en-US" b="1" dirty="0"/>
              <a:t>H</a:t>
            </a:r>
            <a:r>
              <a:rPr lang="en-US" altLang="en-US" dirty="0"/>
              <a:t>ow the </a:t>
            </a:r>
            <a:r>
              <a:rPr lang="en-US" altLang="en-US" b="1" dirty="0"/>
              <a:t>E</a:t>
            </a:r>
            <a:r>
              <a:rPr lang="en-US" altLang="en-US" dirty="0"/>
              <a:t>arth is </a:t>
            </a:r>
            <a:r>
              <a:rPr lang="en-US" altLang="en-US" b="1" dirty="0"/>
              <a:t>N</a:t>
            </a:r>
            <a:r>
              <a:rPr lang="en-US" altLang="en-US" dirty="0"/>
              <a:t>urtured: WHEN?</a:t>
            </a:r>
            <a:endParaRPr lang="en-US" altLang="en-US" dirty="0">
              <a:latin typeface="Consolas" panose="020B0609020204030204" pitchFamily="49" charset="0"/>
            </a:endParaRPr>
          </a:p>
          <a:p>
            <a:pPr eaLnBrk="1" hangingPunct="1">
              <a:buFontTx/>
              <a:buChar char="•"/>
              <a:defRPr/>
            </a:pPr>
            <a:r>
              <a:rPr lang="en-US" altLang="en-US" dirty="0"/>
              <a:t>What Best Serves Sustainability? Electricity Purchases &amp; Sales Primarily Non-Coincident with Need:</a:t>
            </a:r>
            <a:endParaRPr lang="en-US" altLang="en-US" dirty="0">
              <a:latin typeface="Consolas" panose="020B0609020204030204" pitchFamily="49" charset="0"/>
            </a:endParaRPr>
          </a:p>
          <a:p>
            <a:pPr eaLnBrk="1" hangingPunct="1">
              <a:buFontTx/>
              <a:buChar char="•"/>
              <a:defRPr/>
            </a:pPr>
            <a:r>
              <a:rPr lang="en-US" altLang="en-US" dirty="0"/>
              <a:t>A Timely Approach to both Individual Wealth and Negative Carbon Footprint.</a:t>
            </a:r>
            <a:endParaRPr lang="en-US" altLang="en-US" dirty="0">
              <a:latin typeface="Consolas" panose="020B0609020204030204" pitchFamily="49" charset="0"/>
            </a:endParaRPr>
          </a:p>
          <a:p>
            <a:pPr eaLnBrk="1" hangingPunct="1">
              <a:buFontTx/>
              <a:buChar char="•"/>
              <a:defRPr/>
            </a:pPr>
            <a:r>
              <a:rPr lang="en-US" altLang="en-US" dirty="0"/>
              <a:t>Buy Low and Sell High: Simultaneously Measured in $ and CO2.</a:t>
            </a:r>
            <a:endParaRPr lang="en-US" altLang="en-US" dirty="0">
              <a:latin typeface="Consolas" panose="020B0609020204030204" pitchFamily="49" charset="0"/>
            </a:endParaRPr>
          </a:p>
          <a:p>
            <a:pPr eaLnBrk="1" hangingPunct="1">
              <a:buFontTx/>
              <a:buChar char="•"/>
              <a:defRPr/>
            </a:pPr>
            <a:r>
              <a:rPr lang="en-US" altLang="en-US" dirty="0">
                <a:cs typeface="Calibri" panose="020F0502020204030204" pitchFamily="34" charset="0"/>
              </a:rPr>
              <a:t>A Revolution against "Electricity Dispatch" can rapidly derail Climate Change.</a:t>
            </a:r>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full and best explanation of these assertions are found in the evidentiary records and videos found at </a:t>
            </a:r>
            <a:r>
              <a:rPr lang="en-US" altLang="en-US" sz="1200" u="sng" dirty="0">
                <a:solidFill>
                  <a:srgbClr val="0000FF"/>
                </a:solidFill>
                <a:hlinkClick r:id="rId3">
                  <a:extLst>
                    <a:ext uri="{A12FA001-AC4F-418D-AE19-62706E023703}">
                      <ahyp:hlinkClr xmlns:ahyp="http://schemas.microsoft.com/office/drawing/2018/hyperlinkcolor" val="tx"/>
                    </a:ext>
                  </a:extLst>
                </a:hlinkClick>
              </a:rPr>
              <a:t>www.BuildingScienceInnovators.com/align-by-design.html</a:t>
            </a:r>
            <a:r>
              <a:rPr lang="en-US" altLang="en-US" sz="1200" dirty="0">
                <a:solidFill>
                  <a:srgbClr val="0000FF"/>
                </a:solidFill>
              </a:rPr>
              <a:t> as explained in the Speaker’s Notes of the first slide.</a:t>
            </a:r>
          </a:p>
          <a:p>
            <a:endParaRPr lang="en-US" dirty="0"/>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12</a:t>
            </a:fld>
            <a:endParaRPr lang="en-US" altLang="en-US"/>
          </a:p>
        </p:txBody>
      </p:sp>
    </p:spTree>
    <p:extLst>
      <p:ext uri="{BB962C8B-B14F-4D97-AF65-F5344CB8AC3E}">
        <p14:creationId xmlns:p14="http://schemas.microsoft.com/office/powerpoint/2010/main" val="148261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8FEB11D-A370-4CDA-A373-484F4E99A5F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4ECE2BF-6C81-4231-BE7F-61F9DAD65037}"/>
              </a:ext>
            </a:extLst>
          </p:cNvPr>
          <p:cNvSpPr>
            <a:spLocks noGrp="1"/>
          </p:cNvSpPr>
          <p:nvPr>
            <p:ph type="body" idx="1"/>
          </p:nvPr>
        </p:nvSpPr>
        <p:spPr/>
        <p:txBody>
          <a:bodyPr/>
          <a:lstStyle/>
          <a:p>
            <a:pPr eaLnBrk="1" hangingPunct="1">
              <a:defRPr/>
            </a:pPr>
            <a:r>
              <a:rPr lang="en-US" altLang="en-US" b="1" i="1" dirty="0"/>
              <a:t>1 min </a:t>
            </a:r>
          </a:p>
          <a:p>
            <a:pPr marL="171450" indent="-171450" eaLnBrk="1" hangingPunct="1">
              <a:buFont typeface="Arial" panose="020B0604020202020204" pitchFamily="34" charset="0"/>
              <a:buChar char="•"/>
              <a:defRPr/>
            </a:pPr>
            <a:r>
              <a:rPr lang="en-US" altLang="en-US" b="1" i="1" dirty="0"/>
              <a:t>Far better than old-school, time-of-use rates, that have no means to pay full negative demand charges,</a:t>
            </a:r>
          </a:p>
          <a:p>
            <a:pPr marL="171450" indent="-171450" eaLnBrk="1" hangingPunct="1">
              <a:buFont typeface="Arial" panose="020B0604020202020204" pitchFamily="34" charset="0"/>
              <a:buChar char="•"/>
              <a:defRPr/>
            </a:pPr>
            <a:r>
              <a:rPr lang="en-US" altLang="en-US" b="1" i="1" dirty="0" err="1"/>
              <a:t>Clep</a:t>
            </a:r>
            <a:r>
              <a:rPr lang="en-US" altLang="en-US" b="1" i="1" dirty="0"/>
              <a:t> outstandingly addresses reliability issues, with strategies that fully finance thermal and electric storage,</a:t>
            </a:r>
          </a:p>
          <a:p>
            <a:pPr marL="171450" indent="-171450" eaLnBrk="1" hangingPunct="1">
              <a:buFont typeface="Arial" panose="020B0604020202020204" pitchFamily="34" charset="0"/>
              <a:buChar char="•"/>
              <a:defRPr/>
            </a:pPr>
            <a:r>
              <a:rPr lang="en-US" altLang="en-US" b="1" i="1" dirty="0"/>
              <a:t>helps make utility services more affordable, for low- and middle-income consumers,</a:t>
            </a:r>
          </a:p>
          <a:p>
            <a:pPr marL="171450" indent="-171450" eaLnBrk="1" hangingPunct="1">
              <a:buFont typeface="Arial" panose="020B0604020202020204" pitchFamily="34" charset="0"/>
              <a:buChar char="•"/>
              <a:defRPr/>
            </a:pPr>
            <a:r>
              <a:rPr lang="en-US" altLang="en-US" b="1" i="1" dirty="0"/>
              <a:t>produces market-transformation by financing a wide variety of low-tech energy-performance equipment not otherwise financeable, and in the process, </a:t>
            </a:r>
          </a:p>
          <a:p>
            <a:pPr marL="171450" indent="-171450" eaLnBrk="1" hangingPunct="1">
              <a:buFont typeface="Arial" panose="020B0604020202020204" pitchFamily="34" charset="0"/>
              <a:buChar char="•"/>
              <a:defRPr/>
            </a:pPr>
            <a:r>
              <a:rPr lang="en-US" altLang="en-US" b="1" i="1" dirty="0"/>
              <a:t>stimulates waves of new clean-energy jobs.</a:t>
            </a:r>
          </a:p>
          <a:p>
            <a:pPr marL="171450" indent="-171450" eaLnBrk="1" hangingPunct="1">
              <a:buFont typeface="Arial" panose="020B0604020202020204" pitchFamily="34" charset="0"/>
              <a:buChar char="•"/>
              <a:defRPr/>
            </a:pPr>
            <a:r>
              <a:rPr lang="en-US" altLang="en-US" b="1" i="1" dirty="0"/>
              <a:t>An example of assertion is the Dishwasher retrofit.. It does not save kWh’s but does reduce CO2 emissions and the utility’s cost of energy… So, if shared with the customer, everyone benefits. It all depends upon how you define efficiency!  </a:t>
            </a:r>
          </a:p>
          <a:p>
            <a:pPr marL="171450" indent="-171450" eaLnBrk="1" hangingPunct="1">
              <a:buFont typeface="Arial" panose="020B0604020202020204" pitchFamily="34" charset="0"/>
              <a:buChar char="•"/>
              <a:defRPr/>
            </a:pPr>
            <a:endParaRPr lang="en-US" altLang="en-US" b="1" i="1" dirty="0">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The full and best explanation of these assertions are found in the evidentiary records and videos found at </a:t>
            </a:r>
            <a:r>
              <a:rPr lang="en-US" altLang="en-US" sz="1200" u="sng" dirty="0">
                <a:solidFill>
                  <a:srgbClr val="0000FF"/>
                </a:solidFill>
                <a:hlinkClick r:id="rId3">
                  <a:extLst>
                    <a:ext uri="{A12FA001-AC4F-418D-AE19-62706E023703}">
                      <ahyp:hlinkClr xmlns:ahyp="http://schemas.microsoft.com/office/drawing/2018/hyperlinkcolor" val="tx"/>
                    </a:ext>
                  </a:extLst>
                </a:hlinkClick>
              </a:rPr>
              <a:t>www.BuildingScienceInnovators.com/align-by-design.html</a:t>
            </a:r>
            <a:r>
              <a:rPr lang="en-US" altLang="en-US" sz="1200" dirty="0">
                <a:solidFill>
                  <a:srgbClr val="0000FF"/>
                </a:solidFill>
              </a:rPr>
              <a:t> as explained in the Speaker’s Notes of the first slide.</a:t>
            </a:r>
          </a:p>
          <a:p>
            <a:pPr marL="171450" indent="-171450" eaLnBrk="1" hangingPunct="1">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a:defRPr/>
            </a:pPr>
            <a:endParaRPr lang="en-US" dirty="0"/>
          </a:p>
        </p:txBody>
      </p:sp>
      <p:sp>
        <p:nvSpPr>
          <p:cNvPr id="25604" name="Slide Number Placeholder 3">
            <a:extLst>
              <a:ext uri="{FF2B5EF4-FFF2-40B4-BE49-F238E27FC236}">
                <a16:creationId xmlns:a16="http://schemas.microsoft.com/office/drawing/2014/main" id="{A77C62BE-F144-43DA-9D80-C79FF3186A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60DF797-9344-4098-91C4-8AC55C921B4E}"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D8371E0-F73F-4091-8A69-2EED110A83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7A7BBA4-69E4-428D-8E9A-60FA66ABC1CA}" type="slidenum">
              <a:rPr lang="en-US" altLang="en-US" sz="1200" smtClean="0"/>
              <a:pPr/>
              <a:t>14</a:t>
            </a:fld>
            <a:endParaRPr lang="en-US" altLang="en-US" sz="1200"/>
          </a:p>
        </p:txBody>
      </p:sp>
      <p:sp>
        <p:nvSpPr>
          <p:cNvPr id="27651" name="Rectangle 2">
            <a:extLst>
              <a:ext uri="{FF2B5EF4-FFF2-40B4-BE49-F238E27FC236}">
                <a16:creationId xmlns:a16="http://schemas.microsoft.com/office/drawing/2014/main" id="{879BDF9B-3154-4EC9-AFD5-55F969CA9E6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B5DDDB4-539B-4CF7-B130-002B161BE0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1 Min</a:t>
            </a:r>
          </a:p>
          <a:p>
            <a:pPr eaLnBrk="1" hangingPunct="1"/>
            <a:r>
              <a:rPr lang="en-US" altLang="en-US" dirty="0"/>
              <a:t>For lack of time: the following will not be mentioned orally during the talk… But they better than superficially explain the two assertions on the slide:</a:t>
            </a:r>
          </a:p>
          <a:p>
            <a:pPr eaLnBrk="1" hangingPunct="1"/>
            <a:endParaRPr lang="en-US" altLang="en-US" dirty="0"/>
          </a:p>
          <a:p>
            <a:pPr eaLnBrk="1" hangingPunct="1"/>
            <a:r>
              <a:rPr lang="en-US" altLang="en-US" b="1" i="1" dirty="0"/>
              <a:t>Individuals have many Tools to slow down Climate Change and each has Barriers and Benefits.  But CLEP empowers us to get more of these benefits and defeats those barriers.</a:t>
            </a:r>
          </a:p>
          <a:p>
            <a:pPr eaLnBrk="1" hangingPunct="1"/>
            <a:endParaRPr lang="en-US" altLang="en-US" b="1" i="1" dirty="0"/>
          </a:p>
          <a:p>
            <a:pPr eaLnBrk="1" hangingPunct="1"/>
            <a:r>
              <a:rPr lang="en-US" altLang="en-US" b="1" i="1" dirty="0"/>
              <a:t>“Green Energy’s” biggest barrier:</a:t>
            </a:r>
          </a:p>
          <a:p>
            <a:pPr eaLnBrk="1" hangingPunct="1"/>
            <a:endParaRPr lang="en-US" altLang="en-US" b="1" i="1" dirty="0"/>
          </a:p>
          <a:p>
            <a:pPr eaLnBrk="1" hangingPunct="1">
              <a:buFontTx/>
              <a:buChar char="•"/>
            </a:pPr>
            <a:r>
              <a:rPr lang="en-US" altLang="en-US" dirty="0"/>
              <a:t>Renewable Energy is usually expensive, requires a decade to pay back first costs, is suppressed because it is often deemed a subsidy by many... and, although the installation price is falling, it still has two nagging problems: it often produces electricity when there is little need =&gt; often grossly depressing its economic value and even when it operates very near the time of need, it can also create great stress on the grid—the cost thereof can further degrade </a:t>
            </a:r>
            <a:r>
              <a:rPr lang="en-US" altLang="en-US" dirty="0" err="1"/>
              <a:t>RE's</a:t>
            </a:r>
            <a:r>
              <a:rPr lang="en-US" altLang="en-US" dirty="0"/>
              <a:t> economic value.</a:t>
            </a:r>
            <a:endParaRPr lang="en-US" altLang="en-US" dirty="0">
              <a:latin typeface="Consolas" panose="020B0609020204030204" pitchFamily="49" charset="0"/>
              <a:cs typeface="Calibri" panose="020F0502020204030204" pitchFamily="34" charset="0"/>
            </a:endParaRPr>
          </a:p>
          <a:p>
            <a:pPr eaLnBrk="1" hangingPunct="1"/>
            <a:endParaRPr lang="en-US" altLang="en-US" b="1" i="1" dirty="0"/>
          </a:p>
          <a:p>
            <a:pPr eaLnBrk="1" hangingPunct="1"/>
            <a:r>
              <a:rPr lang="en-US" altLang="en-US" b="1" i="1" dirty="0"/>
              <a:t>CLEP resolves this:</a:t>
            </a:r>
          </a:p>
          <a:p>
            <a:pPr eaLnBrk="1" hangingPunct="1"/>
            <a:endParaRPr lang="en-US" altLang="en-US" b="1" i="1" dirty="0"/>
          </a:p>
          <a:p>
            <a:pPr eaLnBrk="1" hangingPunct="1">
              <a:buFontTx/>
              <a:buChar char="•"/>
            </a:pPr>
            <a:r>
              <a:rPr lang="en-US" altLang="en-US" dirty="0"/>
              <a:t>Energy Storage and Batteries can ameliorate most of these problems, but without CLEP, electric batteries cannot be financed with current electricity rates. With CLEP, batteries and other storage technologies can be easily financed.</a:t>
            </a:r>
          </a:p>
          <a:p>
            <a:pPr eaLnBrk="1" hangingPunct="1">
              <a:buFontTx/>
              <a:buChar char="•"/>
            </a:pPr>
            <a:endParaRPr lang="en-US" altLang="en-US" dirty="0"/>
          </a:p>
          <a:p>
            <a:pPr eaLnBrk="1" hangingPunct="1"/>
            <a:r>
              <a:rPr lang="en-US" altLang="en-US" dirty="0"/>
              <a:t>Additional issues:</a:t>
            </a:r>
          </a:p>
          <a:p>
            <a:pPr eaLnBrk="1" hangingPunct="1"/>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Energy Efficiency is the lowest hanging fruit &lt;=&gt; paying back BEST: both in $ and avoided Carbon but it is hampered by gross under-funding which slows down market-penetration and transformation of both existing and new EE technologies… and it isn’t anything like a complete solution.</a:t>
            </a:r>
            <a:endParaRPr lang="en-US" altLang="en-US" dirty="0">
              <a:latin typeface="Consolas" panose="020B0609020204030204" pitchFamily="49" charset="0"/>
              <a:cs typeface="Calibri" panose="020F0502020204030204" pitchFamily="34" charset="0"/>
            </a:endParaRPr>
          </a:p>
          <a:p>
            <a:pPr eaLnBrk="1" hangingPunct="1">
              <a:buFontTx/>
              <a:buChar char="•"/>
            </a:pPr>
            <a:endParaRPr lang="en-US" altLang="en-US" dirty="0"/>
          </a:p>
          <a:p>
            <a:pPr eaLnBrk="1" hangingPunct="1">
              <a:buFontTx/>
              <a:buChar char="•"/>
            </a:pPr>
            <a:r>
              <a:rPr lang="en-US" altLang="en-US" dirty="0"/>
              <a:t>An off-grid homes will have a higher carbon footprint per dollar invested than the same home on the grid.</a:t>
            </a:r>
            <a:endParaRPr lang="en-US" altLang="en-US" dirty="0">
              <a:latin typeface="Consolas" panose="020B0609020204030204" pitchFamily="49" charset="0"/>
              <a:cs typeface="Calibri" panose="020F0502020204030204" pitchFamily="34" charset="0"/>
            </a:endParaRPr>
          </a:p>
          <a:p>
            <a:pPr eaLnBrk="1" hangingPunct="1">
              <a:buFontTx/>
              <a:buChar char="•"/>
            </a:pPr>
            <a:endParaRPr lang="en-US" altLang="en-US" dirty="0"/>
          </a:p>
          <a:p>
            <a:pPr eaLnBrk="1" hangingPunct="1">
              <a:buFontTx/>
              <a:buChar char="•"/>
            </a:pPr>
            <a:r>
              <a:rPr lang="en-US" altLang="en-US" dirty="0"/>
              <a:t>Net-Zero Energy does not mean zero carbon footprint.</a:t>
            </a:r>
            <a:endParaRPr lang="en-US" altLang="en-US" dirty="0">
              <a:latin typeface="Consolas" panose="020B0609020204030204" pitchFamily="49" charset="0"/>
              <a:cs typeface="Calibri" panose="020F0502020204030204" pitchFamily="34" charset="0"/>
            </a:endParaRPr>
          </a:p>
          <a:p>
            <a:pPr eaLnBrk="1" hangingPunct="1">
              <a:buFontTx/>
              <a:buChar char="•"/>
            </a:pPr>
            <a:endParaRPr lang="en-US" altLang="en-US" dirty="0"/>
          </a:p>
          <a:p>
            <a:pPr eaLnBrk="1" hangingPunct="1">
              <a:buFontTx/>
              <a:buChar char="•"/>
            </a:pPr>
            <a:r>
              <a:rPr lang="en-US" altLang="en-US" dirty="0"/>
              <a:t>CLEP homes with whole-home batteries can have a negative carbon footprint.</a:t>
            </a:r>
            <a:endParaRPr lang="en-US" altLang="en-US" dirty="0">
              <a:latin typeface="Consolas" panose="020B0609020204030204" pitchFamily="49" charset="0"/>
              <a:cs typeface="Calibri" panose="020F0502020204030204" pitchFamily="34" charset="0"/>
            </a:endParaRPr>
          </a:p>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CF985A3-7B23-4A6E-A925-EEEED82F3D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56555A2-F260-4DA4-8212-4B1F4885F21D}" type="slidenum">
              <a:rPr lang="en-US" altLang="en-US" sz="1200" smtClean="0"/>
              <a:pPr/>
              <a:t>15</a:t>
            </a:fld>
            <a:endParaRPr lang="en-US" altLang="en-US" sz="1200"/>
          </a:p>
        </p:txBody>
      </p:sp>
      <p:sp>
        <p:nvSpPr>
          <p:cNvPr id="29699" name="Rectangle 2">
            <a:extLst>
              <a:ext uri="{FF2B5EF4-FFF2-40B4-BE49-F238E27FC236}">
                <a16:creationId xmlns:a16="http://schemas.microsoft.com/office/drawing/2014/main" id="{0654903D-7502-4E15-9A0F-89BAA19B837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73F526A-7D6C-4DB0-86FD-BA8AD6521E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1/2 Min</a:t>
            </a:r>
          </a:p>
          <a:p>
            <a:pPr eaLnBrk="1" hangingPunct="1"/>
            <a:r>
              <a:rPr lang="en-US" altLang="en-US" dirty="0"/>
              <a:t>Reference needed for federal plan costs cited above.</a:t>
            </a:r>
          </a:p>
          <a:p>
            <a:pPr eaLnBrk="1" hangingPunct="1"/>
            <a:r>
              <a:rPr lang="en-US" altLang="en-US" dirty="0">
                <a:hlinkClick r:id="rId3"/>
              </a:rPr>
              <a:t>https://www.youtube.com/watch?v=LGR0tlVXJkY</a:t>
            </a:r>
            <a:endParaRPr lang="en-US" altLang="en-US" dirty="0"/>
          </a:p>
          <a:p>
            <a:pPr eaLnBrk="1" hangingPunct="1"/>
            <a:endParaRPr lang="en-US" altLang="en-US" b="1" i="1" dirty="0">
              <a:cs typeface="Calibri" panose="020F0502020204030204" pitchFamily="34" charset="0"/>
            </a:endParaRPr>
          </a:p>
          <a:p>
            <a:pPr eaLnBrk="1" hangingPunct="1"/>
            <a:r>
              <a:rPr lang="en-US" altLang="en-US" b="1" i="1" dirty="0">
                <a:cs typeface="Calibri" panose="020F0502020204030204" pitchFamily="34" charset="0"/>
              </a:rPr>
              <a:t>These multi-trillion $ cost-estimates come from the Democratic Party’s Presidential Candidates and CNN’s Climate Change Town-Hall Style Meetings on Sept 4</a:t>
            </a:r>
            <a:r>
              <a:rPr lang="en-US" altLang="en-US" b="1" i="1" baseline="30000" dirty="0">
                <a:cs typeface="Calibri" panose="020F0502020204030204" pitchFamily="34" charset="0"/>
              </a:rPr>
              <a:t>th</a:t>
            </a:r>
            <a:r>
              <a:rPr lang="en-US" altLang="en-US" b="1" i="1" dirty="0">
                <a:cs typeface="Calibri" panose="020F0502020204030204" pitchFamily="34" charset="0"/>
              </a:rPr>
              <a:t>, 2019.</a:t>
            </a:r>
          </a:p>
          <a:p>
            <a:pPr eaLnBrk="1" hangingPunct="1"/>
            <a:endParaRPr lang="en-US" altLang="en-US" dirty="0"/>
          </a:p>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824EAD0-75BA-4EF6-955F-AB0AB12A04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5892EB5-D66B-496E-B599-858748FF14E6}" type="slidenum">
              <a:rPr lang="en-US" altLang="en-US" sz="1200" smtClean="0"/>
              <a:pPr/>
              <a:t>16</a:t>
            </a:fld>
            <a:endParaRPr lang="en-US" altLang="en-US" sz="1200"/>
          </a:p>
        </p:txBody>
      </p:sp>
      <p:sp>
        <p:nvSpPr>
          <p:cNvPr id="9219" name="Rectangle 2">
            <a:extLst>
              <a:ext uri="{FF2B5EF4-FFF2-40B4-BE49-F238E27FC236}">
                <a16:creationId xmlns:a16="http://schemas.microsoft.com/office/drawing/2014/main" id="{D11A96B7-EE0B-4901-9BED-8CD3729BC86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310AE41-5954-4C6A-B781-0A2E024986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2 Min</a:t>
            </a:r>
            <a:endParaRPr lang="en-US" altLang="en-US" b="1"/>
          </a:p>
          <a:p>
            <a:pPr eaLnBrk="1" hangingPunct="1"/>
            <a:r>
              <a:rPr lang="en-US" altLang="en-US"/>
              <a:t>*The pathway to prove CLEP goes through New Orleans where a formal utility rate case Orleans is poised to potentially put CLEP on the map.</a:t>
            </a:r>
          </a:p>
          <a:p>
            <a:pPr eaLnBrk="1" hangingPunct="1"/>
            <a:r>
              <a:rPr lang="en-US" altLang="en-US" u="sng">
                <a:hlinkClick r:id="rId3"/>
              </a:rPr>
              <a:t>* www.BuildingScienceInnovators.com/align-by-design.html</a:t>
            </a:r>
            <a:r>
              <a:rPr lang="en-US" altLang="en-US"/>
              <a:t> </a:t>
            </a:r>
          </a:p>
          <a:p>
            <a:pPr eaLnBrk="1" hangingPunct="1"/>
            <a:r>
              <a:rPr lang="en-US" altLang="en-US"/>
              <a:t>*We are near the end of a 5-year, very low-cost government action—which is already on track to align everyone’s economic interests: to establish and utilize the best in free-market electricity pricing—that, by no coincidence, is just as well competent and directed to improve reliability and sustainability.</a:t>
            </a:r>
          </a:p>
          <a:p>
            <a:pPr eaLnBrk="1" hangingPunct="1"/>
            <a:r>
              <a:rPr lang="en-US" altLang="en-US"/>
              <a:t>*** New Orleans team needs your help: </a:t>
            </a:r>
          </a:p>
          <a:p>
            <a:pPr eaLnBrk="1" hangingPunct="1"/>
            <a:r>
              <a:rPr lang="en-US" altLang="en-US"/>
              <a:t>-composing the “mini” rate case, docket enabling resolution</a:t>
            </a:r>
          </a:p>
          <a:p>
            <a:pPr eaLnBrk="1" hangingPunct="1"/>
            <a:r>
              <a:rPr lang="en-US" altLang="en-US"/>
              <a:t>-gathering intervenors to join that docket</a:t>
            </a:r>
          </a:p>
          <a:p>
            <a:pPr eaLnBrk="1" hangingPunct="1"/>
            <a:r>
              <a:rPr lang="en-US" altLang="en-US"/>
              <a:t>-volunteer, publicize, educate, &amp; litigate </a:t>
            </a:r>
          </a:p>
          <a:p>
            <a:pPr eaLnBrk="1" hangingPunct="1"/>
            <a:r>
              <a:rPr lang="en-US" altLang="en-US"/>
              <a:t>-young people already demonstrating world-wide for a better future.</a:t>
            </a:r>
          </a:p>
          <a:p>
            <a:pPr eaLnBrk="1" hangingPunct="1"/>
            <a:r>
              <a:rPr lang="en-US" altLang="en-US"/>
              <a:t>*** Who else can help?</a:t>
            </a:r>
          </a:p>
          <a:p>
            <a:pPr eaLnBrk="1" hangingPunct="1"/>
            <a:r>
              <a:rPr lang="en-US" altLang="en-US"/>
              <a:t>-Cities,  -Municipal utilities -Wind Power Associations -Battery &amp; AC Manufacturers </a:t>
            </a:r>
          </a:p>
          <a:p>
            <a:pPr eaLnBrk="1" hangingPunct="1"/>
            <a:r>
              <a:rPr lang="en-US" altLang="en-US"/>
              <a:t>-NGO: environmental, watchdog, etc.</a:t>
            </a:r>
          </a:p>
          <a:p>
            <a:pPr eaLnBrk="1" hangingPunct="1"/>
            <a:endParaRPr lang="en-US" altLang="en-US"/>
          </a:p>
        </p:txBody>
      </p:sp>
    </p:spTree>
    <p:extLst>
      <p:ext uri="{BB962C8B-B14F-4D97-AF65-F5344CB8AC3E}">
        <p14:creationId xmlns:p14="http://schemas.microsoft.com/office/powerpoint/2010/main" val="2523504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full and best explanation of these assertions are found in the evidentiary records and videos found at </a:t>
            </a:r>
            <a:r>
              <a:rPr lang="en-US" altLang="en-US" sz="1200" u="sng" dirty="0">
                <a:solidFill>
                  <a:srgbClr val="0000FF"/>
                </a:solidFill>
                <a:hlinkClick r:id="rId3">
                  <a:extLst>
                    <a:ext uri="{A12FA001-AC4F-418D-AE19-62706E023703}">
                      <ahyp:hlinkClr xmlns:ahyp="http://schemas.microsoft.com/office/drawing/2018/hyperlinkcolor" val="tx"/>
                    </a:ext>
                  </a:extLst>
                </a:hlinkClick>
              </a:rPr>
              <a:t>www.BuildingScienceInnovators.com/align-by-design.html</a:t>
            </a:r>
            <a:r>
              <a:rPr lang="en-US" altLang="en-US" sz="1200" dirty="0">
                <a:solidFill>
                  <a:srgbClr val="0000FF"/>
                </a:solidFill>
              </a:rPr>
              <a:t> as explained in the Speaker’s Notes of the first slide.</a:t>
            </a:r>
          </a:p>
          <a:p>
            <a:endParaRPr lang="en-US" dirty="0"/>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17</a:t>
            </a:fld>
            <a:endParaRPr lang="en-US" altLang="en-US"/>
          </a:p>
        </p:txBody>
      </p:sp>
    </p:spTree>
    <p:extLst>
      <p:ext uri="{BB962C8B-B14F-4D97-AF65-F5344CB8AC3E}">
        <p14:creationId xmlns:p14="http://schemas.microsoft.com/office/powerpoint/2010/main" val="979928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8889ECA-3280-46AC-B223-935564AE9C08}"/>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E762FBA1-C661-4D78-9C67-4531E5AB45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5 sec</a:t>
            </a:r>
          </a:p>
        </p:txBody>
      </p:sp>
      <p:sp>
        <p:nvSpPr>
          <p:cNvPr id="34820" name="Slide Number Placeholder 3">
            <a:extLst>
              <a:ext uri="{FF2B5EF4-FFF2-40B4-BE49-F238E27FC236}">
                <a16:creationId xmlns:a16="http://schemas.microsoft.com/office/drawing/2014/main" id="{E6BB4616-953A-4161-B343-EDBA68C508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B516940-3781-4EB0-86DB-8AFD5B91EE3D}" type="slidenum">
              <a:rPr lang="en-US" altLang="en-US" sz="1200" smtClean="0"/>
              <a:pPr/>
              <a:t>18</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E968ACA-25D4-460E-9686-1D8FFACEFDFF}"/>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529952BB-8471-4312-B393-B231E256C0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15 sec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full and best explanation of these assertions are found in the evidentiary records and videos found at </a:t>
            </a:r>
            <a:r>
              <a:rPr lang="en-US" altLang="en-US" sz="1200" u="sng" dirty="0">
                <a:solidFill>
                  <a:srgbClr val="0000FF"/>
                </a:solidFill>
                <a:hlinkClick r:id="rId3">
                  <a:extLst>
                    <a:ext uri="{A12FA001-AC4F-418D-AE19-62706E023703}">
                      <ahyp:hlinkClr xmlns:ahyp="http://schemas.microsoft.com/office/drawing/2018/hyperlinkcolor" val="tx"/>
                    </a:ext>
                  </a:extLst>
                </a:hlinkClick>
              </a:rPr>
              <a:t>www.BuildingScienceInnovators.com/align-by-design.html</a:t>
            </a:r>
            <a:r>
              <a:rPr lang="en-US" altLang="en-US" sz="1200" dirty="0">
                <a:solidFill>
                  <a:srgbClr val="0000FF"/>
                </a:solidFill>
              </a:rPr>
              <a:t> as explained in the Speaker’s Notes of the first slide.</a:t>
            </a:r>
          </a:p>
          <a:p>
            <a:r>
              <a:rPr lang="en-US" altLang="en-US" dirty="0"/>
              <a:t> Particularly: Watch and Listen to the 15 minutes of Video in </a:t>
            </a:r>
          </a:p>
          <a:p>
            <a:r>
              <a:rPr lang="en-US" altLang="en-US" dirty="0"/>
              <a:t>“Opening Statement to the Evidentiary Hearing” on that webpage.</a:t>
            </a:r>
          </a:p>
        </p:txBody>
      </p:sp>
      <p:sp>
        <p:nvSpPr>
          <p:cNvPr id="36868" name="Slide Number Placeholder 3">
            <a:extLst>
              <a:ext uri="{FF2B5EF4-FFF2-40B4-BE49-F238E27FC236}">
                <a16:creationId xmlns:a16="http://schemas.microsoft.com/office/drawing/2014/main" id="{ACB2FB26-59BD-4EDF-9D55-40DCB8FAD8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A933A97-7798-4717-AD26-4F7D0A02E233}" type="slidenum">
              <a:rPr lang="en-US" altLang="en-US" sz="1200" smtClean="0"/>
              <a:pPr/>
              <a:t>19</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F4FF5CB-FD03-4B89-B727-6ADE1C38F4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2D7DD8F-C49A-4C85-83FA-550D30B05583}" type="slidenum">
              <a:rPr lang="en-US" altLang="en-US" sz="1200" smtClean="0"/>
              <a:pPr/>
              <a:t>20</a:t>
            </a:fld>
            <a:endParaRPr lang="en-US" altLang="en-US" sz="1200"/>
          </a:p>
        </p:txBody>
      </p:sp>
      <p:sp>
        <p:nvSpPr>
          <p:cNvPr id="38915" name="Rectangle 2">
            <a:extLst>
              <a:ext uri="{FF2B5EF4-FFF2-40B4-BE49-F238E27FC236}">
                <a16:creationId xmlns:a16="http://schemas.microsoft.com/office/drawing/2014/main" id="{234DEF86-8DED-41C2-A70C-4F9DB146004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816B44F-ABE1-4770-A7FB-583A7ED7D9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Consolas" panose="020B0609020204030204" pitchFamily="49" charset="0"/>
                <a:cs typeface="Calibri" panose="020F0502020204030204" pitchFamily="34" charset="0"/>
              </a:rPr>
              <a:t>1 Min. A full description and definition is found at </a:t>
            </a:r>
            <a:r>
              <a:rPr lang="en-US" altLang="en-US" u="sng" dirty="0">
                <a:solidFill>
                  <a:srgbClr val="0033CC"/>
                </a:solidFill>
                <a:hlinkClick r:id="rId3">
                  <a:extLst>
                    <a:ext uri="{A12FA001-AC4F-418D-AE19-62706E023703}">
                      <ahyp:hlinkClr xmlns:ahyp="http://schemas.microsoft.com/office/drawing/2018/hyperlinkcolor" val="tx"/>
                    </a:ext>
                  </a:extLst>
                </a:hlinkClick>
              </a:rPr>
              <a:t>www.BuildingScienceInnovators.com/align-by-design.html</a:t>
            </a:r>
            <a:r>
              <a:rPr lang="en-US" altLang="en-US" dirty="0">
                <a:solidFill>
                  <a:srgbClr val="0033CC"/>
                </a:solidFill>
              </a:rPr>
              <a:t> </a:t>
            </a:r>
          </a:p>
          <a:p>
            <a:pPr eaLnBrk="1" hangingPunct="1">
              <a:buFontTx/>
              <a:buChar char="•"/>
            </a:pPr>
            <a:r>
              <a:rPr lang="en-US" altLang="en-US" dirty="0"/>
              <a:t>CLEP does not replace the time-independent, constant rate the utility charges; CLEP charges and payments are in addition.</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CLEP needs smart or comparable metering that can measure consumption at least every 15 minutes.</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CLEP charges for electricity and demand (i.e., power) using CLEP5 and CLEPm, respectively.</a:t>
            </a:r>
          </a:p>
          <a:p>
            <a:pPr eaLnBrk="1" hangingPunct="1">
              <a:buFontTx/>
              <a:buChar char="•"/>
            </a:pPr>
            <a:r>
              <a:rPr lang="en-US" altLang="en-US" dirty="0"/>
              <a:t>When the current wholesale price is higher than the utility’s monthly weighted average electricity price, CLEP5 charges for a kWh by approximately 95% * (current wholesale price minus that average price).</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CLEP5 uses the same approach to pay when the current wholesale price is lower than the average price.</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Using the same approach, CLEP5 also pays or charges customers for electricity purchases.</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CLEPm charges all CLEP customers for requesting power (in kW) during and only during the roughly 500 hours a year when the utility is likely (based upon last year’s data) to have its annual peak demand; these hours are assumed to be restricted to within 5 months.  The amount CLEPm charges annually is set to be essentially the same as non-CLEP commercial customers are currently charged—which is typically set at a fixed $/kW that does not vary from month to month.  Non-CLEP, commercial customers are most commonly charged based upon their peak demand during any 15-minutes of the last month.  However, CLEP customers are charged based upon average demand during the roughly 100, near-peak-demand hours of that month.</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Both CLEP5 and CLEPm can pay residential customers for “smart” sales and purchases.</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CLEP provides payment for Community Solar’s energy and power as before where both CLEPm and CLEP5 have effectively the same definitions.  As we will show, CLEP pays for Community Solar more than 10% better than Net Energy Metering.</a:t>
            </a:r>
            <a:endParaRPr lang="en-US" altLang="en-US" dirty="0">
              <a:latin typeface="Consolas" panose="020B0609020204030204" pitchFamily="49" charset="0"/>
              <a:cs typeface="Calibri" panose="020F0502020204030204" pitchFamily="34" charset="0"/>
            </a:endParaRPr>
          </a:p>
          <a:p>
            <a:pPr eaLnBrk="1" hangingPunct="1"/>
            <a:endParaRPr lang="en-US" altLang="en-US" dirty="0"/>
          </a:p>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053C532-43AD-43DD-8EF1-C6ACFF17F3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BF9A8B1-ADE8-4CCC-A350-4E9248717336}" type="slidenum">
              <a:rPr lang="en-US" altLang="en-US" sz="1200" smtClean="0"/>
              <a:pPr/>
              <a:t>21</a:t>
            </a:fld>
            <a:endParaRPr lang="en-US" altLang="en-US" sz="1200"/>
          </a:p>
        </p:txBody>
      </p:sp>
      <p:sp>
        <p:nvSpPr>
          <p:cNvPr id="40963" name="Rectangle 2">
            <a:extLst>
              <a:ext uri="{FF2B5EF4-FFF2-40B4-BE49-F238E27FC236}">
                <a16:creationId xmlns:a16="http://schemas.microsoft.com/office/drawing/2014/main" id="{E017BEB2-6FFB-43AE-9995-964C0FF9077B}"/>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1A0B857-5288-40B6-9FF4-CBDDE4D9011C}"/>
              </a:ext>
            </a:extLst>
          </p:cNvPr>
          <p:cNvSpPr>
            <a:spLocks noGrp="1" noChangeArrowheads="1"/>
          </p:cNvSpPr>
          <p:nvPr>
            <p:ph type="body" idx="1"/>
          </p:nvPr>
        </p:nvSpPr>
        <p:spPr/>
        <p:txBody>
          <a:bodyPr/>
          <a:lstStyle/>
          <a:p>
            <a:pPr eaLnBrk="1" hangingPunct="1">
              <a:defRPr/>
            </a:pPr>
            <a:r>
              <a:rPr lang="en-US" altLang="en-US" dirty="0"/>
              <a:t>1 Min  </a:t>
            </a:r>
          </a:p>
          <a:p>
            <a:pPr marL="171450" indent="-171450" eaLnBrk="1" hangingPunct="1">
              <a:buFont typeface="Arial" panose="020B0604020202020204" pitchFamily="34" charset="0"/>
              <a:buChar char="•"/>
              <a:defRPr/>
            </a:pPr>
            <a:r>
              <a:rPr lang="en-US" altLang="en-US" b="1" i="1" dirty="0"/>
              <a:t>Thousands of wind-powered electricity Generators, here in Iowa, can often only sell electricity @ minus 1 cent / kWh… We want to buy your electricity in NOLA. But without CLEP, New Orleans’ residents can’t get paid enough to afford to make those purchases.</a:t>
            </a:r>
          </a:p>
          <a:p>
            <a:pPr marL="171450" indent="-171450" eaLnBrk="1" hangingPunct="1">
              <a:buFont typeface="Arial" panose="020B0604020202020204" pitchFamily="34" charset="0"/>
              <a:buChar char="•"/>
              <a:defRPr/>
            </a:pPr>
            <a:r>
              <a:rPr lang="en-US" altLang="en-US" b="1" i="1" dirty="0">
                <a:latin typeface="Consolas" panose="020B0609020204030204" pitchFamily="49" charset="0"/>
                <a:cs typeface="Calibri" panose="020F0502020204030204" pitchFamily="34" charset="0"/>
              </a:rPr>
              <a:t>“Iowa generates more than 36% of its electricity from wind power, ranking first in the nation for wind energy as a share of total electricity generation.  It generates enough electricity to power more than 1.85 millions U.S. households.” </a:t>
            </a:r>
            <a:r>
              <a:rPr lang="en-US" altLang="en-US" dirty="0"/>
              <a:t>Source: American Wind Energy Association.</a:t>
            </a:r>
          </a:p>
          <a:p>
            <a:pPr eaLnBrk="1" hangingPunct="1">
              <a:defRPr/>
            </a:pPr>
            <a:endParaRPr lang="en-US" altLang="en-US" dirty="0">
              <a:latin typeface="Consolas" panose="020B0609020204030204" pitchFamily="49" charset="0"/>
              <a:cs typeface="Calibri" panose="020F0502020204030204" pitchFamily="34" charset="0"/>
            </a:endParaRPr>
          </a:p>
          <a:p>
            <a:pPr eaLnBrk="1" hangingPunct="1">
              <a:defRPr/>
            </a:pPr>
            <a:r>
              <a:rPr lang="en-US" dirty="0"/>
              <a:t>CLEP will enable NOLA to buy and use more inexpensive wind energy from anywhere in the MISO footprint.</a:t>
            </a:r>
            <a:endParaRPr lang="en-US" altLang="en-US" dirty="0"/>
          </a:p>
          <a:p>
            <a:pPr eaLnBrk="1" hangingPunct="1">
              <a:defRPr/>
            </a:pPr>
            <a:endParaRPr lang="en-US" altLang="en-US" dirty="0"/>
          </a:p>
          <a:p>
            <a:pPr eaLnBrk="1" hangingPunct="1">
              <a:defRPr/>
            </a:pPr>
            <a:r>
              <a:rPr lang="en-US" altLang="en-US" dirty="0">
                <a:cs typeface="Calibri" panose="020F0502020204030204" pitchFamily="34" charset="0"/>
              </a:rPr>
              <a:t>Note that: as more energy is consumed during off peak hours, the sales price at that time will naturally. Also, prices will decrease during peak periods and then optimally, the price for electricity will flatten out with fewer spikes and look more like a smoothed-out sine wave or even a nearly constant wholesale price for electricity.</a:t>
            </a:r>
            <a:r>
              <a:rPr lang="en-US" altLang="en-US" dirty="0"/>
              <a:t> The result will be Iowa wind farms will make more money and we’ll all be polluting our atmosphere more slowly; it’s a major part of what we need to be doing.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6010AD5-4DDD-4DE3-85EE-A355FF903A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0A8E752-6E68-4299-A803-ADC273EA1FFF}" type="slidenum">
              <a:rPr lang="en-US" altLang="en-US" sz="1200" smtClean="0"/>
              <a:pPr/>
              <a:t>3</a:t>
            </a:fld>
            <a:endParaRPr lang="en-US" altLang="en-US" sz="1200"/>
          </a:p>
        </p:txBody>
      </p:sp>
      <p:sp>
        <p:nvSpPr>
          <p:cNvPr id="7171" name="Rectangle 2">
            <a:extLst>
              <a:ext uri="{FF2B5EF4-FFF2-40B4-BE49-F238E27FC236}">
                <a16:creationId xmlns:a16="http://schemas.microsoft.com/office/drawing/2014/main" id="{B936D7D8-AB07-4F91-A133-36127278251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5335892-5DD9-445F-A928-9E00A1DAC8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Consolas" panose="020B0609020204030204" pitchFamily="49" charset="0"/>
              </a:rPr>
              <a:t>1 Min:  </a:t>
            </a:r>
          </a:p>
          <a:p>
            <a:pPr eaLnBrk="1" hangingPunct="1"/>
            <a:r>
              <a:rPr lang="en-US" altLang="en-US">
                <a:latin typeface="Consolas" panose="020B0609020204030204" pitchFamily="49" charset="0"/>
              </a:rPr>
              <a:t>*</a:t>
            </a:r>
            <a:r>
              <a:rPr lang="en-US" altLang="en-US"/>
              <a:t>Einstein once said: “If I had an hour to solve a problem and my life depended upon it, I would spend the first 55 minutes finding the right question to ask.”  </a:t>
            </a:r>
            <a:endParaRPr lang="en-US" altLang="en-US">
              <a:latin typeface="Consolas" panose="020B0609020204030204" pitchFamily="49" charset="0"/>
              <a:cs typeface="Calibri" panose="020F0502020204030204" pitchFamily="34" charset="0"/>
            </a:endParaRPr>
          </a:p>
          <a:p>
            <a:pPr eaLnBrk="1" hangingPunct="1"/>
            <a:r>
              <a:rPr lang="en-US" altLang="en-US"/>
              <a:t>* After spending 30 years trying to solve our climate-change problem, I finally found the right question: </a:t>
            </a:r>
          </a:p>
          <a:p>
            <a:pPr eaLnBrk="1" hangingPunct="1"/>
            <a:r>
              <a:rPr lang="en-US" altLang="en-US"/>
              <a:t>* “How can I engage the marketplace to stop Climate Change?" </a:t>
            </a:r>
          </a:p>
          <a:p>
            <a:pPr eaLnBrk="1" hangingPunct="1"/>
            <a:r>
              <a:rPr lang="en-US" altLang="en-US">
                <a:latin typeface="Consolas" panose="020B0609020204030204" pitchFamily="49" charset="0"/>
                <a:cs typeface="Calibri" panose="020F0502020204030204" pitchFamily="34" charset="0"/>
              </a:rPr>
              <a:t>* </a:t>
            </a:r>
            <a:r>
              <a:rPr lang="en-US" altLang="en-US"/>
              <a:t>And I found a great answer: Invent an electricity rate design that will rapidly reward people for making the most economic choices in their home... that; </a:t>
            </a:r>
            <a:endParaRPr lang="en-US" altLang="en-US">
              <a:latin typeface="Consolas" panose="020B0609020204030204" pitchFamily="49" charset="0"/>
              <a:cs typeface="Calibri" panose="020F0502020204030204" pitchFamily="34" charset="0"/>
            </a:endParaRPr>
          </a:p>
          <a:p>
            <a:pPr lvl="1" eaLnBrk="1" hangingPunct="1">
              <a:buFontTx/>
              <a:buChar char="•"/>
            </a:pPr>
            <a:r>
              <a:rPr lang="en-US" altLang="en-US"/>
              <a:t>#1 saves them much of their bills or even earns them a profit, and </a:t>
            </a:r>
            <a:endParaRPr lang="en-US" altLang="en-US">
              <a:latin typeface="Consolas" panose="020B0609020204030204" pitchFamily="49" charset="0"/>
              <a:cs typeface="Calibri" panose="020F0502020204030204" pitchFamily="34" charset="0"/>
            </a:endParaRPr>
          </a:p>
          <a:p>
            <a:pPr lvl="1" eaLnBrk="1" hangingPunct="1">
              <a:buFontTx/>
              <a:buChar char="•"/>
            </a:pPr>
            <a:r>
              <a:rPr lang="en-US" altLang="en-US"/>
              <a:t>#2 for most people, without any concern or knowledge, greatly and rapidly lowers his carbon footprint.  </a:t>
            </a:r>
            <a:endParaRPr lang="en-US" altLang="en-US">
              <a:latin typeface="Consolas" panose="020B0609020204030204" pitchFamily="49" charset="0"/>
              <a:cs typeface="Calibri" panose="020F0502020204030204" pitchFamily="34" charset="0"/>
            </a:endParaRPr>
          </a:p>
          <a:p>
            <a:pPr eaLnBrk="1" hangingPunct="1"/>
            <a:r>
              <a:rPr lang="en-US" altLang="en-US">
                <a:cs typeface="Calibri" panose="020F0502020204030204" pitchFamily="34" charset="0"/>
              </a:rPr>
              <a:t>*That answer is Customer Lowered Electricity Price or CLEP</a:t>
            </a:r>
            <a:r>
              <a:rPr lang="en-US" altLang="en-US"/>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29D642D-4413-4E5C-B4F1-6BA2FC79FD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199A441-BC6E-451B-897D-0384409EEBF1}" type="slidenum">
              <a:rPr lang="en-US" altLang="en-US" sz="1200" smtClean="0"/>
              <a:pPr/>
              <a:t>22</a:t>
            </a:fld>
            <a:endParaRPr lang="en-US" altLang="en-US" sz="1200"/>
          </a:p>
        </p:txBody>
      </p:sp>
      <p:sp>
        <p:nvSpPr>
          <p:cNvPr id="43011" name="Rectangle 2">
            <a:extLst>
              <a:ext uri="{FF2B5EF4-FFF2-40B4-BE49-F238E27FC236}">
                <a16:creationId xmlns:a16="http://schemas.microsoft.com/office/drawing/2014/main" id="{194E13F8-420B-4079-AE98-8597584430E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0087124-C625-45E9-A76D-A86EADBFDA17}"/>
              </a:ext>
            </a:extLst>
          </p:cNvPr>
          <p:cNvSpPr>
            <a:spLocks noGrp="1" noChangeArrowheads="1"/>
          </p:cNvSpPr>
          <p:nvPr>
            <p:ph type="body" idx="1"/>
          </p:nvPr>
        </p:nvSpPr>
        <p:spPr/>
        <p:txBody>
          <a:bodyPr/>
          <a:lstStyle/>
          <a:p>
            <a:pPr eaLnBrk="1" hangingPunct="1">
              <a:defRPr/>
            </a:pPr>
            <a:r>
              <a:rPr lang="en-US" altLang="en-US" dirty="0"/>
              <a:t>3 Min</a:t>
            </a:r>
          </a:p>
          <a:p>
            <a:pPr marL="171450" indent="-171450" eaLnBrk="1" hangingPunct="1">
              <a:buFont typeface="Arial" panose="020B0604020202020204" pitchFamily="34" charset="0"/>
              <a:buChar char="•"/>
              <a:defRPr/>
            </a:pPr>
            <a:r>
              <a:rPr lang="en-US" altLang="en-US" dirty="0"/>
              <a:t>Browse to </a:t>
            </a:r>
            <a:r>
              <a:rPr lang="en-US" dirty="0">
                <a:hlinkClick r:id="rId3"/>
              </a:rPr>
              <a:t>https://api.misoenergy.org/MISORTWD/lmpcontourmap.html</a:t>
            </a:r>
            <a:r>
              <a:rPr lang="en-US" dirty="0"/>
              <a:t>  </a:t>
            </a:r>
          </a:p>
          <a:p>
            <a:pPr marL="171450" indent="-171450" eaLnBrk="1" hangingPunct="1">
              <a:buFont typeface="Arial" panose="020B0604020202020204" pitchFamily="34" charset="0"/>
              <a:buChar char="•"/>
              <a:defRPr/>
            </a:pPr>
            <a:r>
              <a:rPr lang="en-US" dirty="0"/>
              <a:t>click PLAYBACK in top middle menu.</a:t>
            </a:r>
          </a:p>
          <a:p>
            <a:pPr marL="171450" indent="-171450" eaLnBrk="1" hangingPunct="1">
              <a:buFont typeface="Arial" panose="020B0604020202020204" pitchFamily="34" charset="0"/>
              <a:buChar char="•"/>
              <a:defRPr/>
            </a:pPr>
            <a:r>
              <a:rPr lang="en-US" dirty="0"/>
              <a:t>click the </a:t>
            </a:r>
            <a:r>
              <a:rPr lang="en-US" sz="4800" dirty="0">
                <a:solidFill>
                  <a:srgbClr val="FFC000"/>
                </a:solidFill>
              </a:rPr>
              <a:t>&gt; </a:t>
            </a:r>
            <a:r>
              <a:rPr lang="en-US" dirty="0"/>
              <a:t>button at the bottom left corner.</a:t>
            </a:r>
          </a:p>
          <a:p>
            <a:pPr marL="171450" indent="-171450" eaLnBrk="1" hangingPunct="1">
              <a:buFont typeface="Arial" panose="020B0604020202020204" pitchFamily="34" charset="0"/>
              <a:buChar char="•"/>
              <a:defRPr/>
            </a:pPr>
            <a:r>
              <a:rPr lang="en-US" dirty="0"/>
              <a:t>LMP means “Localized Marginal Price”,  Although the prices are given in $/MWH, dividing by 1000 gives $/kWh.</a:t>
            </a:r>
          </a:p>
          <a:p>
            <a:pPr marL="171450" indent="-171450" eaLnBrk="1" hangingPunct="1">
              <a:buFont typeface="Arial" panose="020B0604020202020204" pitchFamily="34" charset="0"/>
              <a:buChar char="•"/>
              <a:defRPr/>
            </a:pPr>
            <a:r>
              <a:rPr lang="en-US" altLang="en-US" dirty="0"/>
              <a:t>Most of what is discussed and highlighted during the time we’re watching the LMP video is listed as bullets in the next slide.</a:t>
            </a:r>
          </a:p>
          <a:p>
            <a:pPr marL="171450" indent="-171450" eaLnBrk="1" hangingPunct="1">
              <a:buFont typeface="Arial" panose="020B0604020202020204" pitchFamily="34" charset="0"/>
              <a:buChar char="•"/>
              <a:defRPr/>
            </a:pPr>
            <a:endParaRPr lang="en-US" altLang="en-US" dirty="0"/>
          </a:p>
          <a:p>
            <a:pPr marL="171450" indent="-171450" eaLnBrk="1" hangingPunct="1">
              <a:buFont typeface="Arial" panose="020B0604020202020204" pitchFamily="34" charset="0"/>
              <a:buChar char="•"/>
              <a:defRPr/>
            </a:pPr>
            <a:r>
              <a:rPr lang="en-US" altLang="en-US" dirty="0"/>
              <a:t>MISO’s Realtime LMP values</a:t>
            </a:r>
            <a:br>
              <a:rPr lang="en-US" altLang="en-US" dirty="0"/>
            </a:br>
            <a:r>
              <a:rPr lang="en-US" altLang="en-US" dirty="0"/>
              <a:t>tell us that $/kWh &amp; CO</a:t>
            </a:r>
            <a:r>
              <a:rPr lang="en-US" altLang="en-US" baseline="-25000" dirty="0"/>
              <a:t>2</a:t>
            </a:r>
            <a:r>
              <a:rPr lang="en-US" altLang="en-US" dirty="0"/>
              <a:t>/kWh are linked (strongly correlated) and highly location- and time- dependent</a:t>
            </a:r>
            <a:br>
              <a:rPr lang="en-US" altLang="en-US" sz="100" dirty="0"/>
            </a:br>
            <a:endParaRPr lang="en-US" altLang="en-US" dirty="0"/>
          </a:p>
          <a:p>
            <a:pPr>
              <a:defRPr/>
            </a:pPr>
            <a:r>
              <a:rPr lang="en-US" altLang="en-US" b="1" dirty="0"/>
              <a:t>CO</a:t>
            </a:r>
            <a:r>
              <a:rPr lang="en-US" altLang="en-US" b="1" baseline="-25000" dirty="0"/>
              <a:t>2</a:t>
            </a:r>
            <a:r>
              <a:rPr lang="en-US" altLang="en-US" b="1" dirty="0"/>
              <a:t> &amp; Price / kWh are highly time- and location-dependent, and</a:t>
            </a:r>
          </a:p>
          <a:p>
            <a:pPr eaLnBrk="1" hangingPunct="1">
              <a:defRPr/>
            </a:pPr>
            <a:r>
              <a:rPr lang="en-US" altLang="en-US" b="1" dirty="0"/>
              <a:t>Dirtier kWh’s are usually more expensive!</a:t>
            </a:r>
          </a:p>
          <a:p>
            <a:pPr algn="ctr" eaLnBrk="1" hangingPunct="1">
              <a:defRPr/>
            </a:pPr>
            <a:endParaRPr lang="en-US" altLang="en-US" b="1" dirty="0"/>
          </a:p>
          <a:p>
            <a:pPr eaLnBrk="1" hangingPunct="1">
              <a:defRPr/>
            </a:pPr>
            <a:r>
              <a:rPr lang="en-US" altLang="en-US" b="1" dirty="0"/>
              <a:t>Average U.S. residence adds 1 ton of CO</a:t>
            </a:r>
            <a:r>
              <a:rPr lang="en-US" altLang="en-US" b="1" baseline="-25000" dirty="0"/>
              <a:t>2 </a:t>
            </a:r>
            <a:r>
              <a:rPr lang="en-US" altLang="en-US" b="1" dirty="0"/>
              <a:t>/ y</a:t>
            </a:r>
            <a:r>
              <a:rPr lang="en-US" altLang="en-US" b="1" baseline="-25000" dirty="0"/>
              <a:t> </a:t>
            </a:r>
          </a:p>
          <a:p>
            <a:pPr eaLnBrk="1" hangingPunct="1">
              <a:defRPr/>
            </a:pPr>
            <a:r>
              <a:rPr lang="en-US" altLang="en-US" b="1" dirty="0"/>
              <a:t>Time-shifting improves everyone’s energy economics, reliability, and carbon footprint</a:t>
            </a:r>
          </a:p>
          <a:p>
            <a:pPr marL="171450" indent="-171450" eaLnBrk="1" hangingPunct="1">
              <a:buFont typeface="Arial" panose="020B0604020202020204" pitchFamily="34" charset="0"/>
              <a:buChar char="•"/>
              <a:defRPr/>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0099F9A-4F0D-4F20-984A-2F72952A6C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48FC1DA-0BC6-42AE-A91D-FD95F2DD8F4B}" type="slidenum">
              <a:rPr lang="en-US" altLang="en-US" sz="1200" smtClean="0"/>
              <a:pPr/>
              <a:t>23</a:t>
            </a:fld>
            <a:endParaRPr lang="en-US" altLang="en-US" sz="1200"/>
          </a:p>
        </p:txBody>
      </p:sp>
      <p:sp>
        <p:nvSpPr>
          <p:cNvPr id="45059" name="Rectangle 2">
            <a:extLst>
              <a:ext uri="{FF2B5EF4-FFF2-40B4-BE49-F238E27FC236}">
                <a16:creationId xmlns:a16="http://schemas.microsoft.com/office/drawing/2014/main" id="{4AE68F3D-1FF6-49A2-A47B-C9EEAD9763B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B3FCF573-EE71-4F9D-9ABD-D875CC09299C}"/>
              </a:ext>
            </a:extLst>
          </p:cNvPr>
          <p:cNvSpPr>
            <a:spLocks noGrp="1" noChangeArrowheads="1"/>
          </p:cNvSpPr>
          <p:nvPr>
            <p:ph type="body" idx="1"/>
          </p:nvPr>
        </p:nvSpPr>
        <p:spPr/>
        <p:txBody>
          <a:bodyPr/>
          <a:lstStyle/>
          <a:p>
            <a:pPr eaLnBrk="1" hangingPunct="1">
              <a:defRPr/>
            </a:pPr>
            <a:r>
              <a:rPr lang="en-US" altLang="en-US" dirty="0"/>
              <a:t>2 Min</a:t>
            </a:r>
          </a:p>
          <a:p>
            <a:pPr marL="171450" indent="-171450" eaLnBrk="1" hangingPunct="1">
              <a:buFont typeface="Arial" panose="020B0604020202020204" pitchFamily="34" charset="0"/>
              <a:buChar char="•"/>
              <a:defRPr/>
            </a:pPr>
            <a:r>
              <a:rPr lang="en-US" altLang="en-US" dirty="0">
                <a:cs typeface="Calibri" panose="020F0502020204030204" pitchFamily="34" charset="0"/>
              </a:rPr>
              <a:t>Government can be most effective if it will empower individuals to finance their own equipment and innovation by providing a rate that gives individuals access to the wholesale market and pay consumers for avoiding buying electricity when it is most expensive to deliver. Everyone wins and our US economy will meet the CLIMATE challenge when hundreds of millions of us BUY when the price is low and SELL when the price is high. Obviously, regulators must establish reasonable parameters for connecting to the grid, but this is largely done already via extant examples that work well. Now what’s needed is for regulators to require utilities to offer CLEP because most utilities are unduly afraid to do it themselves.</a:t>
            </a:r>
          </a:p>
          <a:p>
            <a:pPr marL="171450" indent="-171450" eaLnBrk="1" hangingPunct="1">
              <a:buFont typeface="Arial" panose="020B0604020202020204" pitchFamily="34" charset="0"/>
              <a:buChar char="•"/>
              <a:defRPr/>
            </a:pPr>
            <a:r>
              <a:rPr lang="en-US" altLang="en-US" dirty="0"/>
              <a:t>You, our audience, can help New Orleans' government take the minimal and cost-free decisions to empower NOLA citizens to try out and prove CLEP. Every new concept has start up challenges, and we have attempted to consider all of them and work through them in New Orleans. Once proven, CLEP can and should be exported around the US and throughout the industrialized world, and we’d appreciate your support.</a:t>
            </a:r>
          </a:p>
          <a:p>
            <a:pPr marL="171450" indent="-171450" eaLnBrk="1" hangingPunct="1">
              <a:buFont typeface="Arial" panose="020B0604020202020204" pitchFamily="34" charset="0"/>
              <a:buChar char="•"/>
              <a:defRPr/>
            </a:pPr>
            <a:r>
              <a:rPr lang="en-US" altLang="en-US" dirty="0"/>
              <a:t>An average US residential customer can be assumed to pay roughly $1000 to $2000 / year for electricity.  Since the average retail price of electricity here is not far from $0.10 / kWh, this means we each buy 10,000 to 20,000 kWh/year.  Because the average carbon footprint of a kWh is roughly 1 lb of CO</a:t>
            </a:r>
            <a:r>
              <a:rPr lang="en-US" altLang="en-US" baseline="-30000" dirty="0"/>
              <a:t>2</a:t>
            </a:r>
            <a:r>
              <a:rPr lang="en-US" altLang="en-US" dirty="0"/>
              <a:t> / kWh, this means that the average Residential Customer is indirectly responsible for generating about 1 ton of CO</a:t>
            </a:r>
            <a:r>
              <a:rPr lang="en-US" altLang="en-US" baseline="-30000" dirty="0"/>
              <a:t>2</a:t>
            </a:r>
            <a:r>
              <a:rPr lang="en-US" altLang="en-US" dirty="0"/>
              <a:t> / year. </a:t>
            </a:r>
            <a:r>
              <a:rPr lang="en-US" altLang="en-US" b="1" dirty="0">
                <a:cs typeface="Calibri" panose="020F0502020204030204" pitchFamily="34" charset="0"/>
              </a:rPr>
              <a:t>If the industrial world has 3 billion people who can save ½ ton per year, that equals 1.5 billion tons of reduced carbon. The annual total carbon emissions of humans is 37 billion metric tons per year. This results in a 5% reduction. </a:t>
            </a:r>
            <a:r>
              <a:rPr lang="en-US" altLang="en-US" dirty="0"/>
              <a:t> By merely changing purchasing or consumption times to those times when the average carbon footprint / kWh is 1/2 as big (say by heating water at night), then the carbon footprint drops accordingly.</a:t>
            </a:r>
          </a:p>
          <a:p>
            <a:pPr marL="171450" indent="-171450" eaLnBrk="1" hangingPunct="1">
              <a:buFont typeface="Arial" panose="020B0604020202020204" pitchFamily="34" charset="0"/>
              <a:buChar char="•"/>
              <a:defRPr/>
            </a:pPr>
            <a:r>
              <a:rPr lang="en-US" altLang="en-US" dirty="0"/>
              <a:t>However, by using a whole-home electric battery, one can “RECYCLE ELECTRICITY”, i.e., buy low carbon electricity (at low wholesale prices) and sell the same electricity on the same day when the wholesale price is near the highest and thereby create a negative carbon footprint.  When measured in dollars and financed by CLEP, </a:t>
            </a:r>
            <a:r>
              <a:rPr lang="en-US" altLang="en-US" b="1" dirty="0"/>
              <a:t>this can change your bill from an annual $1000 payment to the utility to a $500 payment from the utility to you.</a:t>
            </a:r>
            <a:endParaRPr lang="en-US" altLang="en-US" b="1" dirty="0">
              <a:latin typeface="Consolas" panose="020B0609020204030204" pitchFamily="49" charset="0"/>
              <a:cs typeface="Calibri" panose="020F0502020204030204" pitchFamily="34" charset="0"/>
            </a:endParaRPr>
          </a:p>
          <a:p>
            <a:pPr marL="171450" indent="-171450" eaLnBrk="1" hangingPunct="1">
              <a:buFont typeface="Arial" panose="020B0604020202020204" pitchFamily="34" charset="0"/>
              <a:buChar char="•"/>
              <a:defRPr/>
            </a:pPr>
            <a:r>
              <a:rPr lang="en-US" altLang="en-US" dirty="0"/>
              <a:t>Because they allow time-shifting of purchases in advance of consumption, all forms of energy storage contribute to both sustainability &amp; reliability.  But, a whole-home battery does even more, because it extends access to electricity throughout most power outages.</a:t>
            </a:r>
            <a:endParaRPr lang="en-US" altLang="en-US" dirty="0">
              <a:latin typeface="Consolas" panose="020B0609020204030204" pitchFamily="49" charset="0"/>
              <a:cs typeface="Calibri" panose="020F0502020204030204" pitchFamily="34" charset="0"/>
            </a:endParaRPr>
          </a:p>
          <a:p>
            <a:pPr marL="171450" indent="-171450" eaLnBrk="1" hangingPunct="1">
              <a:buFont typeface="Arial" panose="020B0604020202020204" pitchFamily="34" charset="0"/>
              <a:buChar char="•"/>
              <a:defRPr/>
            </a:pPr>
            <a:r>
              <a:rPr lang="en-US" altLang="en-US" dirty="0"/>
              <a:t>Notice that this (and variants of this) strategy: reduces FF use, increases RE production and EE—only requiring no cost government action which empowers financing and/or enticing actions by individuals who stimulate actions by corporation and innovators—everyone working in their private, economic self-interests.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FDC500F-D888-4BE1-86D6-95B9E952E0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1DD88B0-CAA0-4334-B05A-040E5D936097}" type="slidenum">
              <a:rPr lang="en-US" altLang="en-US" sz="1200" smtClean="0"/>
              <a:pPr/>
              <a:t>24</a:t>
            </a:fld>
            <a:endParaRPr lang="en-US" altLang="en-US" sz="1200"/>
          </a:p>
        </p:txBody>
      </p:sp>
      <p:sp>
        <p:nvSpPr>
          <p:cNvPr id="47107" name="Rectangle 2">
            <a:extLst>
              <a:ext uri="{FF2B5EF4-FFF2-40B4-BE49-F238E27FC236}">
                <a16:creationId xmlns:a16="http://schemas.microsoft.com/office/drawing/2014/main" id="{192ED1D4-6AE5-42AC-A17A-C79EBB69F22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E998C9F-A709-4CD6-AD35-BFA03BC4E37A}"/>
              </a:ext>
            </a:extLst>
          </p:cNvPr>
          <p:cNvSpPr>
            <a:spLocks noGrp="1" noChangeArrowheads="1"/>
          </p:cNvSpPr>
          <p:nvPr>
            <p:ph type="body" idx="1"/>
          </p:nvPr>
        </p:nvSpPr>
        <p:spPr/>
        <p:txBody>
          <a:bodyPr/>
          <a:lstStyle/>
          <a:p>
            <a:pPr eaLnBrk="1" hangingPunct="1">
              <a:defRPr/>
            </a:pPr>
            <a:r>
              <a:rPr lang="en-US" altLang="en-US" dirty="0"/>
              <a:t>1 Min   </a:t>
            </a:r>
            <a:r>
              <a:rPr lang="en-US" altLang="en-US" b="1" i="1" dirty="0"/>
              <a:t>CLEP :</a:t>
            </a:r>
            <a:endParaRPr lang="en-US" altLang="en-US" dirty="0"/>
          </a:p>
          <a:p>
            <a:pPr marL="171450" indent="-171450" eaLnBrk="1" hangingPunct="1">
              <a:buFont typeface="Arial" panose="020B0604020202020204" pitchFamily="34" charset="0"/>
              <a:buChar char="•"/>
              <a:defRPr/>
            </a:pPr>
            <a:r>
              <a:rPr lang="en-US" altLang="en-US" b="1" i="1" dirty="0"/>
              <a:t>unlocks the market, empowering small producers and consumers to save or make money while, for most of us, quite automatically and without special attention, substantially lowering our carbon footprints.</a:t>
            </a:r>
          </a:p>
          <a:p>
            <a:pPr marL="171450" indent="-171450" eaLnBrk="1" hangingPunct="1">
              <a:buFont typeface="Arial" panose="020B0604020202020204" pitchFamily="34" charset="0"/>
              <a:buChar char="•"/>
              <a:defRPr/>
            </a:pPr>
            <a:r>
              <a:rPr lang="en-US" altLang="en-US" dirty="0"/>
              <a:t>customers can enjoy big drops in utility bills and can achieve substantial monthly income instead of bills.  </a:t>
            </a:r>
            <a:endParaRPr lang="en-US" altLang="en-US" dirty="0">
              <a:latin typeface="Consolas" panose="020B0609020204030204" pitchFamily="49" charset="0"/>
              <a:cs typeface="Calibri" panose="020F0502020204030204" pitchFamily="34" charset="0"/>
            </a:endParaRPr>
          </a:p>
          <a:p>
            <a:pPr marL="171450" indent="-171450" eaLnBrk="1" hangingPunct="1">
              <a:buFont typeface="Arial" panose="020B0604020202020204" pitchFamily="34" charset="0"/>
              <a:buChar char="•"/>
              <a:defRPr/>
            </a:pPr>
            <a:r>
              <a:rPr lang="en-US" altLang="en-US" dirty="0"/>
              <a:t>meets the goals of no cost and no burden sharing. In fact it marginally lowers everyone electricity prices while increasing utility profit. </a:t>
            </a:r>
            <a:endParaRPr lang="en-US" altLang="en-US" dirty="0">
              <a:latin typeface="Consolas" panose="020B0609020204030204" pitchFamily="49" charset="0"/>
              <a:cs typeface="Calibri" panose="020F0502020204030204" pitchFamily="34" charset="0"/>
            </a:endParaRPr>
          </a:p>
          <a:p>
            <a:pPr marL="171450" indent="-171450" eaLnBrk="1" hangingPunct="1">
              <a:buFont typeface="Arial" panose="020B0604020202020204" pitchFamily="34" charset="0"/>
              <a:buChar char="•"/>
              <a:defRPr/>
            </a:pPr>
            <a:r>
              <a:rPr lang="en-US" altLang="en-US" dirty="0"/>
              <a:t>’s retail electricity pricing accurately tracks both wholesale electricity prices and the cost of delivering electricity when demand is highest. It provides instantaneous feedback to consumers. Much like the diver of a car can control his speed by stepping on the gas or throttling back.</a:t>
            </a:r>
            <a:endParaRPr lang="en-US" altLang="en-US" dirty="0">
              <a:latin typeface="Consolas" panose="020B0609020204030204" pitchFamily="49" charset="0"/>
              <a:cs typeface="Calibri" panose="020F0502020204030204" pitchFamily="34" charset="0"/>
            </a:endParaRPr>
          </a:p>
          <a:p>
            <a:pPr marL="171450" indent="-171450" eaLnBrk="1" hangingPunct="1">
              <a:buFont typeface="Arial" panose="020B0604020202020204" pitchFamily="34" charset="0"/>
              <a:buChar char="•"/>
              <a:defRPr/>
            </a:pPr>
            <a:r>
              <a:rPr lang="en-US" altLang="en-US" dirty="0"/>
              <a:t>’s full description and its evidentiary record can be found at   </a:t>
            </a:r>
            <a:r>
              <a:rPr lang="en-US" altLang="en-US" dirty="0">
                <a:hlinkClick r:id="rId3"/>
              </a:rPr>
              <a:t>www.BuildingScienceInnovators.com/align-by-design.html</a:t>
            </a:r>
            <a:r>
              <a:rPr lang="en-US" altLang="en-US" dirty="0"/>
              <a:t> ;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15B64CE-0AF6-4793-AB2E-79163FF927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D998262-A760-4333-A324-1781B217E366}" type="slidenum">
              <a:rPr lang="en-US" altLang="en-US" sz="1200" smtClean="0"/>
              <a:pPr/>
              <a:t>25</a:t>
            </a:fld>
            <a:endParaRPr lang="en-US" altLang="en-US" sz="1200"/>
          </a:p>
        </p:txBody>
      </p:sp>
      <p:sp>
        <p:nvSpPr>
          <p:cNvPr id="49155" name="Rectangle 2">
            <a:extLst>
              <a:ext uri="{FF2B5EF4-FFF2-40B4-BE49-F238E27FC236}">
                <a16:creationId xmlns:a16="http://schemas.microsoft.com/office/drawing/2014/main" id="{9C1535A1-4911-4F5F-B0FC-B5C76CC28D8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AEF5FD32-1301-4A2A-9B4A-1C81A3F457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1 Min.</a:t>
            </a:r>
          </a:p>
          <a:p>
            <a:pPr eaLnBrk="1" hangingPunct="1">
              <a:buFontTx/>
              <a:buChar char="•"/>
            </a:pPr>
            <a:r>
              <a:rPr lang="en-US" altLang="en-US"/>
              <a:t>CLEP’s retail electricity pricing accurately tracks both whole electricity prices and the cost of delivering electricity when demand is highest. </a:t>
            </a:r>
            <a:endParaRPr lang="en-US" altLang="en-US">
              <a:latin typeface="Consolas" panose="020B0609020204030204" pitchFamily="49" charset="0"/>
              <a:cs typeface="Calibri" panose="020F0502020204030204" pitchFamily="34" charset="0"/>
            </a:endParaRPr>
          </a:p>
          <a:p>
            <a:pPr eaLnBrk="1" hangingPunct="1">
              <a:buFontTx/>
              <a:buChar char="•"/>
            </a:pPr>
            <a:r>
              <a:rPr lang="en-US" altLang="en-US"/>
              <a:t>After modest familiarity with CLEP and how to exploit it, most CLEP customers will enjoy big drops in utility bills, but some will see substantial monthly income instead of bills.  </a:t>
            </a:r>
          </a:p>
          <a:p>
            <a:pPr eaLnBrk="1" hangingPunct="1">
              <a:buFontTx/>
              <a:buChar char="•"/>
            </a:pPr>
            <a:r>
              <a:rPr lang="en-US" altLang="en-US"/>
              <a:t>CLEP lowers everyone’s electricity prices even for Non-CLEP customers and also increases utility profits. </a:t>
            </a:r>
          </a:p>
          <a:p>
            <a:pPr eaLnBrk="1" hangingPunct="1">
              <a:buFontTx/>
              <a:buChar char="•"/>
            </a:pPr>
            <a:r>
              <a:rPr lang="en-US" altLang="en-US"/>
              <a:t>CLEP gives consumers direct access to the wholesale market as buyers </a:t>
            </a:r>
            <a:r>
              <a:rPr lang="en-US" altLang="en-US" i="1"/>
              <a:t>and sellers –“Prosumers”—</a:t>
            </a:r>
            <a:r>
              <a:rPr lang="en-US" altLang="en-US"/>
              <a:t>in a structured way that has the real potential to align the economic interests of utilities and their customers.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6BFB04F-40BC-441A-A518-39341DF5B3C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4EFBAC7-6272-4CE1-B3BF-79A0CFE19BEE}"/>
              </a:ext>
            </a:extLst>
          </p:cNvPr>
          <p:cNvSpPr>
            <a:spLocks noGrp="1"/>
          </p:cNvSpPr>
          <p:nvPr>
            <p:ph type="body" idx="1"/>
          </p:nvPr>
        </p:nvSpPr>
        <p:spPr/>
        <p:txBody>
          <a:bodyPr/>
          <a:lstStyle/>
          <a:p>
            <a:pPr>
              <a:defRPr/>
            </a:pPr>
            <a:r>
              <a:rPr lang="en-US" dirty="0"/>
              <a:t>30 sec</a:t>
            </a:r>
          </a:p>
          <a:p>
            <a:pPr marL="171450" indent="-171450" eaLnBrk="1" hangingPunct="1">
              <a:lnSpc>
                <a:spcPct val="90000"/>
              </a:lnSpc>
              <a:buFont typeface="Arial" panose="020B0604020202020204" pitchFamily="34" charset="0"/>
              <a:buChar char="•"/>
              <a:defRPr/>
            </a:pPr>
            <a:r>
              <a:rPr lang="en-US" altLang="en-US" dirty="0"/>
              <a:t>Our atmosphere is transparent to light but not heat</a:t>
            </a:r>
            <a:endParaRPr lang="en-US" altLang="en-US" sz="800" dirty="0"/>
          </a:p>
          <a:p>
            <a:pPr marL="171450" indent="-171450" eaLnBrk="1" hangingPunct="1">
              <a:lnSpc>
                <a:spcPct val="90000"/>
              </a:lnSpc>
              <a:buFont typeface="Arial" panose="020B0604020202020204" pitchFamily="34" charset="0"/>
              <a:buChar char="•"/>
              <a:defRPr/>
            </a:pPr>
            <a:r>
              <a:rPr lang="en-US" altLang="en-US" dirty="0"/>
              <a:t>We must balance in, versus, out-bound radiation</a:t>
            </a:r>
            <a:endParaRPr lang="en-US" altLang="en-US" sz="800" dirty="0"/>
          </a:p>
          <a:p>
            <a:pPr marL="171450" indent="-171450" eaLnBrk="1" hangingPunct="1">
              <a:lnSpc>
                <a:spcPct val="90000"/>
              </a:lnSpc>
              <a:buFont typeface="Arial" panose="020B0604020202020204" pitchFamily="34" charset="0"/>
              <a:buChar char="•"/>
              <a:defRPr/>
            </a:pPr>
            <a:r>
              <a:rPr lang="en-US" altLang="en-US" dirty="0"/>
              <a:t>We are changing that balance with molecules that are not transparent to heat, e.g., C O </a:t>
            </a:r>
            <a:r>
              <a:rPr lang="en-US" altLang="en-US" baseline="-25000" dirty="0"/>
              <a:t>2</a:t>
            </a:r>
            <a:endParaRPr lang="en-US" altLang="en-US" sz="800" dirty="0"/>
          </a:p>
          <a:p>
            <a:pPr marL="171450" indent="-171450" eaLnBrk="1" hangingPunct="1">
              <a:lnSpc>
                <a:spcPct val="90000"/>
              </a:lnSpc>
              <a:buFont typeface="Arial" panose="020B0604020202020204" pitchFamily="34" charset="0"/>
              <a:buChar char="•"/>
              <a:defRPr/>
            </a:pPr>
            <a:r>
              <a:rPr lang="en-US" altLang="en-US" dirty="0"/>
              <a:t>World Electricity generation releases ~28% of the </a:t>
            </a:r>
            <a:r>
              <a:rPr lang="en-US" altLang="en-US" dirty="0" err="1"/>
              <a:t>GHG</a:t>
            </a:r>
            <a:r>
              <a:rPr lang="en-US" altLang="en-US" dirty="0"/>
              <a:t> we’re adding to the atmosphere.</a:t>
            </a:r>
          </a:p>
          <a:p>
            <a:pPr marL="171450" indent="-171450" eaLnBrk="1" hangingPunct="1">
              <a:lnSpc>
                <a:spcPct val="90000"/>
              </a:lnSpc>
              <a:buFont typeface="Arial" panose="020B0604020202020204" pitchFamily="34" charset="0"/>
              <a:buChar char="•"/>
              <a:defRPr/>
            </a:pPr>
            <a:endParaRPr lang="en-US" altLang="en-US" dirty="0"/>
          </a:p>
          <a:p>
            <a:pPr marL="171450" indent="-171450" eaLnBrk="1" hangingPunct="1">
              <a:lnSpc>
                <a:spcPct val="90000"/>
              </a:lnSpc>
              <a:buFont typeface="Arial" panose="020B0604020202020204" pitchFamily="34" charset="0"/>
              <a:buChar char="•"/>
              <a:defRPr/>
            </a:pPr>
            <a:r>
              <a:rPr lang="en-US" dirty="0">
                <a:hlinkClick r:id="rId3"/>
              </a:rPr>
              <a:t>https://www.c2es.org/content/climate-basics-for-kids/</a:t>
            </a:r>
            <a:endParaRPr lang="en-US" altLang="en-US" dirty="0"/>
          </a:p>
          <a:p>
            <a:pPr>
              <a:defRPr/>
            </a:pPr>
            <a:endParaRPr lang="en-US" dirty="0"/>
          </a:p>
        </p:txBody>
      </p:sp>
      <p:sp>
        <p:nvSpPr>
          <p:cNvPr id="61444" name="Slide Number Placeholder 3">
            <a:extLst>
              <a:ext uri="{FF2B5EF4-FFF2-40B4-BE49-F238E27FC236}">
                <a16:creationId xmlns:a16="http://schemas.microsoft.com/office/drawing/2014/main" id="{2CAD6B93-E2D0-4CB0-9E8B-EB95944FD7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116212C-FB19-4B7B-ADD2-EA7D1CEEAC68}" type="slidenum">
              <a:rPr lang="en-US" altLang="en-US" sz="1200" smtClean="0"/>
              <a:pPr/>
              <a:t>27</a:t>
            </a:fld>
            <a:endParaRPr lang="en-US" altLang="en-US" sz="1200"/>
          </a:p>
        </p:txBody>
      </p:sp>
    </p:spTree>
    <p:extLst>
      <p:ext uri="{BB962C8B-B14F-4D97-AF65-F5344CB8AC3E}">
        <p14:creationId xmlns:p14="http://schemas.microsoft.com/office/powerpoint/2010/main" val="3755941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0A4AC6E-360D-471F-BF54-7133FDD66B5D}"/>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3EBDF355-479E-4272-9BFF-49C9A7C2EF82}"/>
              </a:ext>
            </a:extLst>
          </p:cNvPr>
          <p:cNvSpPr>
            <a:spLocks noGrp="1" noChangeArrowheads="1"/>
          </p:cNvSpPr>
          <p:nvPr>
            <p:ph type="body" idx="1"/>
          </p:nvPr>
        </p:nvSpPr>
        <p:spPr/>
        <p:txBody>
          <a:bodyPr/>
          <a:lstStyle/>
          <a:p>
            <a:pPr eaLnBrk="1" hangingPunct="1">
              <a:defRPr/>
            </a:pPr>
            <a:r>
              <a:rPr lang="en-US" altLang="en-US" dirty="0"/>
              <a:t>½ Min</a:t>
            </a:r>
          </a:p>
          <a:p>
            <a:pPr eaLnBrk="1" hangingPunct="1">
              <a:defRPr/>
            </a:pPr>
            <a:r>
              <a:rPr lang="en-US" b="1" dirty="0"/>
              <a:t>We Need More Electricity, Not Less!</a:t>
            </a:r>
            <a:endParaRPr lang="en-US" altLang="en-US" dirty="0"/>
          </a:p>
          <a:p>
            <a:pPr marL="457200" indent="-457200">
              <a:buFont typeface="Arial" panose="020B0604020202020204" pitchFamily="34" charset="0"/>
              <a:buChar char="•"/>
              <a:defRPr/>
            </a:pPr>
            <a:r>
              <a:rPr lang="en-US" b="1" dirty="0"/>
              <a:t>We must redefine Efficiency from energy service per “kWh” to per “ton of CO</a:t>
            </a:r>
            <a:r>
              <a:rPr lang="en-US" b="1" baseline="-25000" dirty="0"/>
              <a:t>2</a:t>
            </a:r>
            <a:r>
              <a:rPr lang="en-US" b="1" dirty="0"/>
              <a:t>eq”</a:t>
            </a:r>
          </a:p>
          <a:p>
            <a:pPr marL="457200" indent="-457200">
              <a:buFont typeface="Arial" panose="020B0604020202020204" pitchFamily="34" charset="0"/>
              <a:buChar char="•"/>
              <a:defRPr/>
            </a:pPr>
            <a:r>
              <a:rPr lang="en-US" b="1" dirty="0"/>
              <a:t>U.S. Residences are already more efficient and cheaper to operate without gas</a:t>
            </a:r>
          </a:p>
          <a:p>
            <a:pPr marL="457200" indent="-457200">
              <a:buFont typeface="Arial" panose="020B0604020202020204" pitchFamily="34" charset="0"/>
              <a:buChar char="•"/>
              <a:defRPr/>
            </a:pPr>
            <a:r>
              <a:rPr lang="en-US" b="1" dirty="0"/>
              <a:t>Transportation can also be totally electrified</a:t>
            </a:r>
          </a:p>
          <a:p>
            <a:pPr marL="457200" indent="-457200">
              <a:buFont typeface="Arial" panose="020B0604020202020204" pitchFamily="34" charset="0"/>
              <a:buChar char="•"/>
              <a:defRPr/>
            </a:pPr>
            <a:r>
              <a:rPr lang="en-US" b="1" dirty="0"/>
              <a:t>Most of the world’s economy can be electrified; the sooner the better</a:t>
            </a:r>
          </a:p>
          <a:p>
            <a:pPr eaLnBrk="1" hangingPunct="1">
              <a:defRPr/>
            </a:pPr>
            <a:endParaRPr lang="en-US" altLang="en-US" dirty="0"/>
          </a:p>
          <a:p>
            <a:pPr eaLnBrk="1" hangingPunct="1">
              <a:defRPr/>
            </a:pPr>
            <a:r>
              <a:rPr lang="en-US" altLang="en-US" dirty="0">
                <a:hlinkClick r:id="rId3"/>
              </a:rPr>
              <a:t>https://www.epa.gov/ghgemissions/sources-greenhouse-gas-emissions</a:t>
            </a:r>
            <a:endParaRPr lang="en-US" altLang="en-US" dirty="0"/>
          </a:p>
          <a:p>
            <a:pPr eaLnBrk="1" hangingPunct="1">
              <a:defRPr/>
            </a:pPr>
            <a:endParaRPr lang="en-US" altLang="en-US" dirty="0"/>
          </a:p>
          <a:p>
            <a:pPr eaLnBrk="1" hangingPunct="1">
              <a:defRPr/>
            </a:pPr>
            <a:r>
              <a:rPr lang="en-US" dirty="0">
                <a:hlinkClick r:id="rId4"/>
              </a:rPr>
              <a:t>http://euanmearns.com/the-bp-2018-statistical-review-electricity-and-co2-emissions/</a:t>
            </a:r>
            <a:endParaRPr lang="en-US" dirty="0"/>
          </a:p>
          <a:p>
            <a:pPr eaLnBrk="1" hangingPunct="1">
              <a:defRPr/>
            </a:pPr>
            <a:r>
              <a:rPr lang="en-US" altLang="en-US" dirty="0"/>
              <a:t>This BP-2018 paints an almost identical picture for the whole world. The Electricity Sector represents about 28 to 30% of </a:t>
            </a:r>
            <a:r>
              <a:rPr lang="en-US" altLang="en-US" dirty="0" err="1"/>
              <a:t>GHG</a:t>
            </a:r>
            <a:r>
              <a:rPr lang="en-US" altLang="en-US" dirty="0"/>
              <a:t> emissions for the world economies.  However, the percent of coal is much greater outside the US.  Largely because of China and then India.</a:t>
            </a:r>
          </a:p>
          <a:p>
            <a:pPr eaLnBrk="1" hangingPunct="1">
              <a:defRPr/>
            </a:pPr>
            <a:endParaRPr lang="en-US" altLang="en-US" dirty="0"/>
          </a:p>
          <a:p>
            <a:pPr>
              <a:defRPr/>
            </a:pPr>
            <a:r>
              <a:rPr lang="en-US" altLang="en-US" dirty="0"/>
              <a:t>Unlike what may be assumed in some views of our future, we don’t need less electricity we need more.</a:t>
            </a:r>
          </a:p>
        </p:txBody>
      </p:sp>
      <p:sp>
        <p:nvSpPr>
          <p:cNvPr id="52228" name="Slide Number Placeholder 3">
            <a:extLst>
              <a:ext uri="{FF2B5EF4-FFF2-40B4-BE49-F238E27FC236}">
                <a16:creationId xmlns:a16="http://schemas.microsoft.com/office/drawing/2014/main" id="{BC8BAF59-F55C-4D32-8371-7BED5D751A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0B6D891-2E6D-40C4-81AF-33ADB82DC53E}" type="slidenum">
              <a:rPr lang="en-US" altLang="en-US" sz="1200" smtClean="0"/>
              <a:pPr/>
              <a:t>28</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We Need More Electricity, Not Less!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Let our Electricity Pac-Man solve Climate Change!</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29</a:t>
            </a:fld>
            <a:endParaRPr lang="en-US" altLang="en-US"/>
          </a:p>
        </p:txBody>
      </p:sp>
    </p:spTree>
    <p:extLst>
      <p:ext uri="{BB962C8B-B14F-4D97-AF65-F5344CB8AC3E}">
        <p14:creationId xmlns:p14="http://schemas.microsoft.com/office/powerpoint/2010/main" val="182359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30</a:t>
            </a:fld>
            <a:endParaRPr lang="en-US" altLang="en-US"/>
          </a:p>
        </p:txBody>
      </p:sp>
    </p:spTree>
    <p:extLst>
      <p:ext uri="{BB962C8B-B14F-4D97-AF65-F5344CB8AC3E}">
        <p14:creationId xmlns:p14="http://schemas.microsoft.com/office/powerpoint/2010/main" val="4090686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having more of the </a:t>
            </a:r>
            <a:r>
              <a:rPr lang="en-US" dirty="0" err="1"/>
              <a:t>GHG</a:t>
            </a:r>
            <a:r>
              <a:rPr lang="en-US" dirty="0"/>
              <a:t> problem coming from the electricity sector is a good thing is explained in the next few slides.</a:t>
            </a:r>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31</a:t>
            </a:fld>
            <a:endParaRPr lang="en-US" altLang="en-US"/>
          </a:p>
        </p:txBody>
      </p:sp>
    </p:spTree>
    <p:extLst>
      <p:ext uri="{BB962C8B-B14F-4D97-AF65-F5344CB8AC3E}">
        <p14:creationId xmlns:p14="http://schemas.microsoft.com/office/powerpoint/2010/main" val="2383121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can see, lighting has become 10,000, i.e., 4 orders of magnitude more efficient in less than 2 centuries.</a:t>
            </a:r>
          </a:p>
          <a:p>
            <a:pPr marL="171450" indent="-171450">
              <a:buFont typeface="Arial" panose="020B0604020202020204" pitchFamily="34" charset="0"/>
              <a:buChar char="•"/>
            </a:pPr>
            <a:r>
              <a:rPr lang="en-US" dirty="0"/>
              <a:t>Please notice that becoming 100 more efficient came merely from switching to electricity from fossil fuels.</a:t>
            </a:r>
          </a:p>
          <a:p>
            <a:pPr marL="171450" indent="-171450">
              <a:buFont typeface="Arial" panose="020B0604020202020204" pitchFamily="34" charset="0"/>
              <a:buChar char="•"/>
            </a:pPr>
            <a:r>
              <a:rPr lang="en-US" dirty="0"/>
              <a:t>However, since electricity production was at first much less than the “30% efficiency of conversion” as is common today,</a:t>
            </a:r>
          </a:p>
          <a:p>
            <a:pPr marL="171450" indent="-171450">
              <a:buFont typeface="Arial" panose="020B0604020202020204" pitchFamily="34" charset="0"/>
              <a:buChar char="•"/>
            </a:pPr>
            <a:r>
              <a:rPr lang="en-US" dirty="0"/>
              <a:t>And that Edison’s invention was more like 10 lumens / watt , this 100 x improvement is quite a bit larger than real.</a:t>
            </a:r>
          </a:p>
          <a:p>
            <a:pPr marL="171450" indent="-171450">
              <a:buFont typeface="Arial" panose="020B0604020202020204" pitchFamily="34" charset="0"/>
              <a:buChar char="•"/>
            </a:pPr>
            <a:r>
              <a:rPr lang="en-US" dirty="0"/>
              <a:t>Taking these both into account changes the efficiency improvement from Gas Mantle to Incandescent to more like 10 times.</a:t>
            </a:r>
          </a:p>
          <a:p>
            <a:pPr marL="171450" indent="-171450">
              <a:buFont typeface="Arial" panose="020B0604020202020204" pitchFamily="34" charset="0"/>
              <a:buChar char="•"/>
            </a:pPr>
            <a:r>
              <a:rPr lang="en-US" dirty="0"/>
              <a:t>However, since electricity is rapidly becoming more and more carbon free, the end of the story is nearly as good as or better than 10,000 times.</a:t>
            </a:r>
          </a:p>
          <a:p>
            <a:pPr marL="171450" indent="-171450">
              <a:buFont typeface="Arial" panose="020B0604020202020204" pitchFamily="34" charset="0"/>
              <a:buChar char="•"/>
            </a:pPr>
            <a:r>
              <a:rPr lang="en-US" dirty="0"/>
              <a:t>Vehicles, Water Heaters, Computers, Air Conditioners, Batteries </a:t>
            </a:r>
            <a:r>
              <a:rPr lang="en-US" dirty="0" err="1"/>
              <a:t>etc</a:t>
            </a:r>
            <a:r>
              <a:rPr lang="en-US" dirty="0"/>
              <a:t> are on the same path.</a:t>
            </a:r>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32</a:t>
            </a:fld>
            <a:endParaRPr lang="en-US" altLang="en-US"/>
          </a:p>
        </p:txBody>
      </p:sp>
    </p:spTree>
    <p:extLst>
      <p:ext uri="{BB962C8B-B14F-4D97-AF65-F5344CB8AC3E}">
        <p14:creationId xmlns:p14="http://schemas.microsoft.com/office/powerpoint/2010/main" val="370412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824EAD0-75BA-4EF6-955F-AB0AB12A04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5892EB5-D66B-496E-B599-858748FF14E6}" type="slidenum">
              <a:rPr lang="en-US" altLang="en-US" sz="1200" smtClean="0"/>
              <a:pPr/>
              <a:t>4</a:t>
            </a:fld>
            <a:endParaRPr lang="en-US" altLang="en-US" sz="1200"/>
          </a:p>
        </p:txBody>
      </p:sp>
      <p:sp>
        <p:nvSpPr>
          <p:cNvPr id="9219" name="Rectangle 2">
            <a:extLst>
              <a:ext uri="{FF2B5EF4-FFF2-40B4-BE49-F238E27FC236}">
                <a16:creationId xmlns:a16="http://schemas.microsoft.com/office/drawing/2014/main" id="{D11A96B7-EE0B-4901-9BED-8CD3729BC86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310AE41-5954-4C6A-B781-0A2E024986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2 Min</a:t>
            </a:r>
            <a:endParaRPr lang="en-US" altLang="en-US" b="1" dirty="0"/>
          </a:p>
          <a:p>
            <a:pPr eaLnBrk="1" hangingPunct="1"/>
            <a:r>
              <a:rPr lang="en-US" altLang="en-US" dirty="0"/>
              <a:t>*The pathway to prove CLEP goes through New Orleans where a formal utility rate case Orleans is poised to potentially put CLEP on the map.</a:t>
            </a:r>
          </a:p>
          <a:p>
            <a:pPr eaLnBrk="1" hangingPunct="1"/>
            <a:r>
              <a:rPr lang="en-US" altLang="en-US" u="sng" dirty="0">
                <a:hlinkClick r:id="rId3"/>
              </a:rPr>
              <a:t>* www.BuildingScienceInnovators.com/align-by-design.html</a:t>
            </a:r>
            <a:r>
              <a:rPr lang="en-US" altLang="en-US" dirty="0"/>
              <a:t> </a:t>
            </a:r>
          </a:p>
          <a:p>
            <a:pPr eaLnBrk="1" hangingPunct="1"/>
            <a:r>
              <a:rPr lang="en-US" altLang="en-US" dirty="0"/>
              <a:t>*We are near the end of a 5-year, very low-cost government action—which is already on track to align everyone’s economic interests: to establish and utilize the best in free-market electricity pricing—that, by no coincidence, is just as well competent and directed to improve reliability and sustainability.</a:t>
            </a:r>
          </a:p>
          <a:p>
            <a:pPr eaLnBrk="1" hangingPunct="1"/>
            <a:r>
              <a:rPr lang="en-US" altLang="en-US" dirty="0"/>
              <a:t>*** New Orleans team needs your help: </a:t>
            </a:r>
          </a:p>
          <a:p>
            <a:pPr eaLnBrk="1" hangingPunct="1"/>
            <a:r>
              <a:rPr lang="en-US" altLang="en-US" dirty="0"/>
              <a:t>-composing the “mini” rate case, docket enabling resolution</a:t>
            </a:r>
          </a:p>
          <a:p>
            <a:pPr eaLnBrk="1" hangingPunct="1"/>
            <a:r>
              <a:rPr lang="en-US" altLang="en-US" dirty="0"/>
              <a:t>-gathering intervenors to join that docket</a:t>
            </a:r>
          </a:p>
          <a:p>
            <a:pPr eaLnBrk="1" hangingPunct="1"/>
            <a:r>
              <a:rPr lang="en-US" altLang="en-US" dirty="0"/>
              <a:t>-volunteer, publicize, educate, &amp; litigate </a:t>
            </a:r>
          </a:p>
          <a:p>
            <a:pPr eaLnBrk="1" hangingPunct="1"/>
            <a:r>
              <a:rPr lang="en-US" altLang="en-US" dirty="0"/>
              <a:t>-young people already demonstrating world-wide for a better future.</a:t>
            </a:r>
          </a:p>
          <a:p>
            <a:pPr eaLnBrk="1" hangingPunct="1"/>
            <a:r>
              <a:rPr lang="en-US" altLang="en-US" dirty="0"/>
              <a:t>*** Who else can help?</a:t>
            </a:r>
          </a:p>
          <a:p>
            <a:pPr eaLnBrk="1" hangingPunct="1"/>
            <a:r>
              <a:rPr lang="en-US" altLang="en-US" dirty="0"/>
              <a:t>-YOU</a:t>
            </a:r>
          </a:p>
          <a:p>
            <a:pPr eaLnBrk="1" hangingPunct="1"/>
            <a:r>
              <a:rPr lang="en-US" altLang="en-US" dirty="0"/>
              <a:t>-Cities,  -Municipal utilities -Wind Power Associations -Battery &amp; AC Manufacturers </a:t>
            </a:r>
          </a:p>
          <a:p>
            <a:pPr eaLnBrk="1" hangingPunct="1"/>
            <a:r>
              <a:rPr lang="en-US" altLang="en-US" dirty="0"/>
              <a:t>-NGO: environmental, watchdog, etc.</a:t>
            </a:r>
          </a:p>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C542847-394D-45DB-8190-B3102691D1F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B9E652C-8F59-4CDB-928A-86EEB9DBF0C4}"/>
              </a:ext>
            </a:extLst>
          </p:cNvPr>
          <p:cNvSpPr>
            <a:spLocks noGrp="1"/>
          </p:cNvSpPr>
          <p:nvPr>
            <p:ph type="body" idx="1"/>
          </p:nvPr>
        </p:nvSpPr>
        <p:spPr/>
        <p:txBody>
          <a:bodyPr/>
          <a:lstStyle/>
          <a:p>
            <a:pPr>
              <a:defRPr/>
            </a:pPr>
            <a:r>
              <a:rPr lang="en-US" dirty="0"/>
              <a:t>1 Min</a:t>
            </a:r>
          </a:p>
          <a:p>
            <a:pPr>
              <a:defRPr/>
            </a:pPr>
            <a:r>
              <a:rPr lang="en-US" b="1" dirty="0"/>
              <a:t>We Also Need Cleaner and Cheaper Electricity!</a:t>
            </a:r>
            <a:endParaRPr lang="en-US" dirty="0"/>
          </a:p>
          <a:p>
            <a:pPr>
              <a:defRPr/>
            </a:pPr>
            <a:r>
              <a:rPr lang="en-US" b="1" dirty="0"/>
              <a:t>*          Energy Efficiency is BY FAR the Cleanest, Cheapest and Fastest Resource</a:t>
            </a:r>
          </a:p>
          <a:p>
            <a:pPr marL="457200" indent="-457200">
              <a:buFont typeface="Arial" panose="020B0604020202020204" pitchFamily="34" charset="0"/>
              <a:buChar char="•"/>
              <a:defRPr/>
            </a:pPr>
            <a:r>
              <a:rPr lang="en-US" b="1" dirty="0"/>
              <a:t>Economics is many orders of magnitude bigger than Pollution.</a:t>
            </a:r>
          </a:p>
          <a:p>
            <a:pPr marL="457200" indent="-457200">
              <a:buFont typeface="Arial" panose="020B0604020202020204" pitchFamily="34" charset="0"/>
              <a:buChar char="•"/>
              <a:defRPr/>
            </a:pPr>
            <a:r>
              <a:rPr lang="en-US" b="1" dirty="0"/>
              <a:t>Pause decommissioning Nuclear?</a:t>
            </a:r>
          </a:p>
          <a:p>
            <a:pPr marL="457200" indent="-457200">
              <a:buFont typeface="Arial" panose="020B0604020202020204" pitchFamily="34" charset="0"/>
              <a:buChar char="•"/>
              <a:defRPr/>
            </a:pPr>
            <a:r>
              <a:rPr lang="en-US" b="1" dirty="0"/>
              <a:t>Wind is cheaper &amp; 3x cleaner than Solar</a:t>
            </a:r>
          </a:p>
          <a:p>
            <a:pPr marL="457200" indent="-457200">
              <a:buFont typeface="Arial" panose="020B0604020202020204" pitchFamily="34" charset="0"/>
              <a:buChar char="•"/>
              <a:defRPr/>
            </a:pPr>
            <a:r>
              <a:rPr lang="en-US" b="1" dirty="0"/>
              <a:t>But Solar deploys faster and is available everywhere</a:t>
            </a:r>
          </a:p>
          <a:p>
            <a:pPr marL="457200" indent="-457200">
              <a:buFont typeface="Arial" panose="020B0604020202020204" pitchFamily="34" charset="0"/>
              <a:buChar char="•"/>
              <a:defRPr/>
            </a:pPr>
            <a:r>
              <a:rPr lang="en-US" b="1" dirty="0"/>
              <a:t>     HOWEVER PLEASE MAKE A MAJOR NOTE THAT:</a:t>
            </a:r>
          </a:p>
          <a:p>
            <a:pPr marL="457200" indent="-457200">
              <a:buFont typeface="Arial" panose="020B0604020202020204" pitchFamily="34" charset="0"/>
              <a:buChar char="•"/>
              <a:defRPr/>
            </a:pPr>
            <a:r>
              <a:rPr lang="en-US" b="1" dirty="0">
                <a:solidFill>
                  <a:srgbClr val="00B050"/>
                </a:solidFill>
              </a:rPr>
              <a:t>Price </a:t>
            </a:r>
            <a:r>
              <a:rPr lang="en-US" b="1" dirty="0"/>
              <a:t>is a very good predictor of </a:t>
            </a:r>
            <a:r>
              <a:rPr lang="en-US" b="1" dirty="0">
                <a:solidFill>
                  <a:srgbClr val="00B050"/>
                </a:solidFill>
              </a:rPr>
              <a:t>clean</a:t>
            </a:r>
          </a:p>
          <a:p>
            <a:pPr marL="457200" indent="-457200">
              <a:buFont typeface="Arial" panose="020B0604020202020204" pitchFamily="34" charset="0"/>
              <a:buChar char="•"/>
              <a:defRPr/>
            </a:pPr>
            <a:r>
              <a:rPr lang="en-US" b="1" dirty="0">
                <a:solidFill>
                  <a:srgbClr val="00B050"/>
                </a:solidFill>
              </a:rPr>
              <a:t>    AND</a:t>
            </a:r>
            <a:endParaRPr lang="en-US" b="1" dirty="0"/>
          </a:p>
          <a:p>
            <a:pPr marL="457200" indent="-457200">
              <a:buFont typeface="Arial" panose="020B0604020202020204" pitchFamily="34" charset="0"/>
              <a:buChar char="•"/>
              <a:defRPr/>
            </a:pPr>
            <a:r>
              <a:rPr lang="en-US" b="1" dirty="0"/>
              <a:t>Our urgent Climate Change goals demand rapid &amp; vast investments in Energy Storage</a:t>
            </a:r>
          </a:p>
          <a:p>
            <a:pPr>
              <a:defRPr/>
            </a:pPr>
            <a:endParaRPr lang="en-US" dirty="0"/>
          </a:p>
          <a:p>
            <a:pPr>
              <a:defRPr/>
            </a:pPr>
            <a:r>
              <a:rPr lang="en-US" dirty="0"/>
              <a:t>Efficiency’s share of World Fuel Type is a “virtual” 60% because that’s roughly how much the world’s various economies have improved their efficiencies from some date like 1950.  If measured in GDP/BTU, Japan is over 200, the US is around 150, and the poorest nations are around 50.  Ignore the 60% and Add the rest of the numbers in that column and you’ll get 100%.</a:t>
            </a:r>
          </a:p>
          <a:p>
            <a:pPr>
              <a:defRPr/>
            </a:pPr>
            <a:endParaRPr lang="en-US" dirty="0"/>
          </a:p>
          <a:p>
            <a:pPr>
              <a:defRPr/>
            </a:pPr>
            <a:r>
              <a:rPr lang="en-US" dirty="0"/>
              <a:t>That’s why fossil fuels in Europe and Japan are so expensive.  These governments understand that we need to properly incentivize Efficiency… Those countries made their economies much more efficient using big pricing incentives. </a:t>
            </a:r>
          </a:p>
          <a:p>
            <a:pPr>
              <a:defRPr/>
            </a:pPr>
            <a:r>
              <a:rPr lang="en-US" dirty="0"/>
              <a:t>The US and the whole world needs to better incent Efficiency with prices. </a:t>
            </a:r>
          </a:p>
          <a:p>
            <a:pPr>
              <a:defRPr/>
            </a:pPr>
            <a:r>
              <a:rPr lang="en-US" dirty="0"/>
              <a:t>CLEP provides the needed incentives without subsidies or taxes.</a:t>
            </a:r>
          </a:p>
          <a:p>
            <a:pPr>
              <a:defRPr/>
            </a:pPr>
            <a:r>
              <a:rPr lang="en-US" dirty="0">
                <a:hlinkClick r:id="rId3"/>
              </a:rPr>
              <a:t>http://euanmearns.com/the-bp-2018-statistical-review-electricity-and-co2-emissions/</a:t>
            </a:r>
            <a:endParaRPr lang="en-US" dirty="0"/>
          </a:p>
          <a:p>
            <a:pPr>
              <a:defRPr/>
            </a:pPr>
            <a:endParaRPr lang="en-US" dirty="0"/>
          </a:p>
          <a:p>
            <a:pPr>
              <a:defRPr/>
            </a:pPr>
            <a:r>
              <a:rPr lang="en-US" dirty="0">
                <a:hlinkClick r:id="rId4"/>
              </a:rPr>
              <a:t>https://gridwatch.co.uk/co2-emissions</a:t>
            </a:r>
            <a:endParaRPr lang="en-US" dirty="0"/>
          </a:p>
          <a:p>
            <a:pPr>
              <a:defRPr/>
            </a:pPr>
            <a:r>
              <a:rPr lang="en-US" dirty="0">
                <a:hlinkClick r:id="rId5"/>
              </a:rPr>
              <a:t>https://aceee.org/topics/energy-efficiency-resource</a:t>
            </a:r>
            <a:endParaRPr lang="en-US" dirty="0"/>
          </a:p>
          <a:p>
            <a:pPr>
              <a:defRPr/>
            </a:pPr>
            <a:r>
              <a:rPr lang="en-US" dirty="0">
                <a:hlinkClick r:id="rId6"/>
              </a:rPr>
              <a:t>https://www.ase.org/sites/ase.org/files/resources/Media%20browser/ee_commission_history_report_2-1-13.pdf</a:t>
            </a:r>
            <a:endParaRPr lang="en-US" dirty="0"/>
          </a:p>
          <a:p>
            <a:pPr>
              <a:defRPr/>
            </a:pPr>
            <a:r>
              <a:rPr lang="en-US" dirty="0">
                <a:hlinkClick r:id="rId7"/>
              </a:rPr>
              <a:t>https://aceee.org/blog/2018/11/eia-reduced-electric-demand-has</a:t>
            </a:r>
            <a:endParaRPr lang="en-US" dirty="0"/>
          </a:p>
        </p:txBody>
      </p:sp>
      <p:sp>
        <p:nvSpPr>
          <p:cNvPr id="55300" name="Slide Number Placeholder 3">
            <a:extLst>
              <a:ext uri="{FF2B5EF4-FFF2-40B4-BE49-F238E27FC236}">
                <a16:creationId xmlns:a16="http://schemas.microsoft.com/office/drawing/2014/main" id="{008E3651-5FDA-484E-811F-30C992FE65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F200967-D451-4FD7-9439-1BBE56C166EB}" type="slidenum">
              <a:rPr lang="en-US" altLang="en-US" sz="1200" smtClean="0"/>
              <a:pPr/>
              <a:t>33</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really doesn’t matter how much CLEAN Electricity we use.  </a:t>
            </a:r>
          </a:p>
          <a:p>
            <a:r>
              <a:rPr lang="en-US" dirty="0"/>
              <a:t>As long as, we decrease our carbon footprint while we do it, using more electricity is fine.</a:t>
            </a:r>
          </a:p>
          <a:p>
            <a:r>
              <a:rPr lang="en-US" dirty="0"/>
              <a:t>See the Dishwasher Example; it is explained in the next few slides.  </a:t>
            </a:r>
          </a:p>
          <a:p>
            <a:r>
              <a:rPr lang="en-US" dirty="0"/>
              <a:t>The old view of Efficiency would say that this is not efficient to use the dishwasher that way because it uses more kWh’s </a:t>
            </a:r>
          </a:p>
          <a:p>
            <a:r>
              <a:rPr lang="en-US" dirty="0"/>
              <a:t>but if we use this</a:t>
            </a:r>
            <a:r>
              <a:rPr lang="en-US" b="1" i="1" dirty="0"/>
              <a:t> IMPROVED </a:t>
            </a:r>
            <a:r>
              <a:rPr lang="en-US" dirty="0"/>
              <a:t>definition of Efficiency, </a:t>
            </a:r>
          </a:p>
          <a:p>
            <a:r>
              <a:rPr lang="en-US" dirty="0"/>
              <a:t>the Dishwasher will create less CO2 even though it uses more kWh’s </a:t>
            </a:r>
          </a:p>
          <a:p>
            <a:r>
              <a:rPr lang="en-US" b="1" i="1" dirty="0"/>
              <a:t>This happens because</a:t>
            </a:r>
            <a:r>
              <a:rPr lang="en-US" dirty="0"/>
              <a:t> the kWh’s we’re consuming at night have much lower carbon footprints.</a:t>
            </a:r>
          </a:p>
          <a:p>
            <a:r>
              <a:rPr lang="en-US" dirty="0"/>
              <a:t>We can do that just by changing </a:t>
            </a:r>
            <a:r>
              <a:rPr lang="en-US" b="1" dirty="0"/>
              <a:t>WHEN</a:t>
            </a:r>
            <a:r>
              <a:rPr lang="en-US" dirty="0"/>
              <a:t> we buy … which is in effect the same time we use.</a:t>
            </a:r>
          </a:p>
          <a:p>
            <a:r>
              <a:rPr lang="en-US" dirty="0"/>
              <a:t>No electric battery is needed.</a:t>
            </a:r>
          </a:p>
          <a:p>
            <a:r>
              <a:rPr lang="en-US" dirty="0"/>
              <a:t>This far cheaper, </a:t>
            </a:r>
            <a:r>
              <a:rPr lang="en-US" b="1" i="1" dirty="0"/>
              <a:t>Thermal Battery</a:t>
            </a:r>
            <a:r>
              <a:rPr lang="en-US" dirty="0"/>
              <a:t>, is all we need to get a very big bang for the buck!</a:t>
            </a:r>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34</a:t>
            </a:fld>
            <a:endParaRPr lang="en-US" altLang="en-US"/>
          </a:p>
        </p:txBody>
      </p:sp>
    </p:spTree>
    <p:extLst>
      <p:ext uri="{BB962C8B-B14F-4D97-AF65-F5344CB8AC3E}">
        <p14:creationId xmlns:p14="http://schemas.microsoft.com/office/powerpoint/2010/main" val="2560180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3ABAD20-9B8D-421F-8898-167410C632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5C320EB-E60B-49FF-AC85-A89C2F5EEFB8}" type="slidenum">
              <a:rPr lang="en-US" altLang="en-US" sz="1200" smtClean="0"/>
              <a:pPr/>
              <a:t>35</a:t>
            </a:fld>
            <a:endParaRPr lang="en-US" altLang="en-US" sz="1200"/>
          </a:p>
        </p:txBody>
      </p:sp>
      <p:sp>
        <p:nvSpPr>
          <p:cNvPr id="57347" name="Rectangle 2">
            <a:extLst>
              <a:ext uri="{FF2B5EF4-FFF2-40B4-BE49-F238E27FC236}">
                <a16:creationId xmlns:a16="http://schemas.microsoft.com/office/drawing/2014/main" id="{E440F8CA-870C-463A-A932-2D32AFF23B6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26196C7-4796-4CED-B386-FF9649B400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This and next 3 slides: 15 Minutes.</a:t>
            </a:r>
          </a:p>
          <a:p>
            <a:pPr eaLnBrk="1" hangingPunct="1"/>
            <a:r>
              <a:rPr lang="en-US" altLang="en-US"/>
              <a:t>See Appendix: 2</a:t>
            </a:r>
            <a:r>
              <a:rPr lang="en-US" altLang="en-US" baseline="30000"/>
              <a:t>nd</a:t>
            </a:r>
            <a:r>
              <a:rPr lang="en-US" altLang="en-US"/>
              <a:t> to last slide.</a:t>
            </a:r>
          </a:p>
          <a:p>
            <a:pPr eaLnBrk="1" hangingPunct="1"/>
            <a:endParaRPr lang="en-US" altLang="en-US">
              <a:latin typeface="Consolas" panose="020B0609020204030204" pitchFamily="49" charset="0"/>
              <a:cs typeface="Calibri" panose="020F0502020204030204" pitchFamily="34" charset="0"/>
            </a:endParaRPr>
          </a:p>
          <a:p>
            <a:pPr eaLnBrk="1" hangingPunct="1"/>
            <a:r>
              <a:rPr lang="en-US" altLang="en-US">
                <a:latin typeface="Consolas" panose="020B0609020204030204" pitchFamily="49" charset="0"/>
                <a:cs typeface="Calibri" panose="020F0502020204030204" pitchFamily="34" charset="0"/>
              </a:rPr>
              <a:t>Estimated 2 Minute slide</a:t>
            </a:r>
          </a:p>
          <a:p>
            <a:pPr eaLnBrk="1" hangingPunct="1"/>
            <a:r>
              <a:rPr lang="en-US" altLang="en-US"/>
              <a:t>Describe function of each application and how it synergizes with CLEP for 15 -20 seconds per item.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Dishwasher “Retrofit”</a:t>
            </a:r>
          </a:p>
          <a:p>
            <a:r>
              <a:rPr lang="en-US" dirty="0"/>
              <a:t>No capital cost if you already have a programmable dishwasher.</a:t>
            </a:r>
          </a:p>
          <a:p>
            <a:r>
              <a:rPr lang="en-US" b="1" dirty="0"/>
              <a:t>$0 effect on ENO bill</a:t>
            </a:r>
            <a:r>
              <a:rPr lang="en-US" dirty="0"/>
              <a:t>.</a:t>
            </a:r>
          </a:p>
          <a:p>
            <a:r>
              <a:rPr lang="en-US" dirty="0"/>
              <a:t>Generates </a:t>
            </a:r>
            <a:r>
              <a:rPr lang="en-US" b="1" dirty="0"/>
              <a:t>$21 </a:t>
            </a:r>
            <a:r>
              <a:rPr lang="en-US" dirty="0"/>
              <a:t>/ y in </a:t>
            </a:r>
            <a:r>
              <a:rPr lang="en-US" b="1" dirty="0"/>
              <a:t>CLEPm</a:t>
            </a:r>
            <a:r>
              <a:rPr lang="en-US" dirty="0"/>
              <a:t> income from avoided demand or </a:t>
            </a:r>
            <a:r>
              <a:rPr lang="en-US" b="1" dirty="0"/>
              <a:t>Power</a:t>
            </a:r>
            <a:r>
              <a:rPr lang="en-US" dirty="0"/>
              <a:t> at Peak times.</a:t>
            </a:r>
          </a:p>
          <a:p>
            <a:r>
              <a:rPr lang="en-US" dirty="0"/>
              <a:t>Generates </a:t>
            </a:r>
            <a:r>
              <a:rPr lang="en-US" b="1" dirty="0"/>
              <a:t>$5 </a:t>
            </a:r>
            <a:r>
              <a:rPr lang="en-US" dirty="0"/>
              <a:t>/ y in </a:t>
            </a:r>
            <a:r>
              <a:rPr lang="en-US" b="1" dirty="0"/>
              <a:t>CLEP5</a:t>
            </a:r>
            <a:r>
              <a:rPr lang="en-US" dirty="0"/>
              <a:t> income from cheaper electricity purchases, i.e., </a:t>
            </a:r>
            <a:r>
              <a:rPr lang="en-US" b="1" dirty="0"/>
              <a:t>Energy</a:t>
            </a:r>
            <a:r>
              <a:rPr lang="en-US" dirty="0"/>
              <a:t> prices.</a:t>
            </a:r>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36</a:t>
            </a:fld>
            <a:endParaRPr lang="en-US" altLang="en-US"/>
          </a:p>
        </p:txBody>
      </p:sp>
    </p:spTree>
    <p:extLst>
      <p:ext uri="{BB962C8B-B14F-4D97-AF65-F5344CB8AC3E}">
        <p14:creationId xmlns:p14="http://schemas.microsoft.com/office/powerpoint/2010/main" val="3582829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Dishwasher “Retrofit”</a:t>
            </a:r>
          </a:p>
          <a:p>
            <a:r>
              <a:rPr lang="en-US" b="1" dirty="0"/>
              <a:t>$50 capital cost </a:t>
            </a:r>
            <a:r>
              <a:rPr lang="en-US" dirty="0"/>
              <a:t>for labor and materials to install a timer so it can only operate at night.</a:t>
            </a:r>
          </a:p>
          <a:p>
            <a:r>
              <a:rPr lang="en-US" dirty="0"/>
              <a:t>Normally, such a water heater consumes about 10 kWh per day.</a:t>
            </a:r>
          </a:p>
          <a:p>
            <a:r>
              <a:rPr lang="en-US" dirty="0"/>
              <a:t>Operating at night requires overcharging by 10% and adds about $40 / year in kWh purchases.</a:t>
            </a:r>
          </a:p>
          <a:p>
            <a:r>
              <a:rPr lang="en-US" b="1" dirty="0"/>
              <a:t>$40 </a:t>
            </a:r>
            <a:r>
              <a:rPr lang="en-US" dirty="0"/>
              <a:t>loss on ENO’s annual bill</a:t>
            </a:r>
          </a:p>
          <a:p>
            <a:r>
              <a:rPr lang="en-US" dirty="0"/>
              <a:t>Generates </a:t>
            </a:r>
            <a:r>
              <a:rPr lang="en-US" b="1" dirty="0"/>
              <a:t>$50 </a:t>
            </a:r>
            <a:r>
              <a:rPr lang="en-US" dirty="0"/>
              <a:t>/ y in </a:t>
            </a:r>
            <a:r>
              <a:rPr lang="en-US" b="1" dirty="0"/>
              <a:t>CLEPm</a:t>
            </a:r>
            <a:r>
              <a:rPr lang="en-US" dirty="0"/>
              <a:t> income from avoided demand or </a:t>
            </a:r>
            <a:r>
              <a:rPr lang="en-US" b="1" dirty="0"/>
              <a:t>Power</a:t>
            </a:r>
            <a:r>
              <a:rPr lang="en-US" dirty="0"/>
              <a:t> at Peak times.</a:t>
            </a:r>
          </a:p>
          <a:p>
            <a:r>
              <a:rPr lang="en-US" dirty="0"/>
              <a:t>Generates </a:t>
            </a:r>
            <a:r>
              <a:rPr lang="en-US" b="1" dirty="0"/>
              <a:t>$100 </a:t>
            </a:r>
            <a:r>
              <a:rPr lang="en-US" dirty="0"/>
              <a:t>/y  in </a:t>
            </a:r>
            <a:r>
              <a:rPr lang="en-US" b="1" dirty="0"/>
              <a:t>CLEP5</a:t>
            </a:r>
            <a:r>
              <a:rPr lang="en-US" dirty="0"/>
              <a:t> income from cheaper electricity purchases, i.e., </a:t>
            </a:r>
            <a:r>
              <a:rPr lang="en-US" b="1" dirty="0"/>
              <a:t>Energy</a:t>
            </a:r>
            <a:r>
              <a:rPr lang="en-US" dirty="0"/>
              <a:t> prices.</a:t>
            </a:r>
          </a:p>
          <a:p>
            <a:endParaRPr lang="en-US" dirty="0"/>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37</a:t>
            </a:fld>
            <a:endParaRPr lang="en-US" altLang="en-US"/>
          </a:p>
        </p:txBody>
      </p:sp>
    </p:spTree>
    <p:extLst>
      <p:ext uri="{BB962C8B-B14F-4D97-AF65-F5344CB8AC3E}">
        <p14:creationId xmlns:p14="http://schemas.microsoft.com/office/powerpoint/2010/main" val="403232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Heat Pump Water Heater “Retrofit”</a:t>
            </a:r>
          </a:p>
          <a:p>
            <a:r>
              <a:rPr lang="en-US" b="1" dirty="0"/>
              <a:t>$300 capital cost </a:t>
            </a:r>
            <a:r>
              <a:rPr lang="en-US" dirty="0"/>
              <a:t>net of Energy Smart Rebate.</a:t>
            </a:r>
          </a:p>
          <a:p>
            <a:r>
              <a:rPr lang="en-US" b="1" dirty="0"/>
              <a:t>$372 ENO savings</a:t>
            </a:r>
            <a:r>
              <a:rPr lang="en-US" dirty="0"/>
              <a:t>… This water heater is 4 x as efficient (in kWh’s consumed) as the Standard Type</a:t>
            </a:r>
          </a:p>
          <a:p>
            <a:r>
              <a:rPr lang="en-US" dirty="0"/>
              <a:t>Generates </a:t>
            </a:r>
            <a:r>
              <a:rPr lang="en-US" b="1" dirty="0"/>
              <a:t>$49 </a:t>
            </a:r>
            <a:r>
              <a:rPr lang="en-US" dirty="0"/>
              <a:t>/ y  in </a:t>
            </a:r>
            <a:r>
              <a:rPr lang="en-US" b="1" dirty="0"/>
              <a:t>CLEPm</a:t>
            </a:r>
            <a:r>
              <a:rPr lang="en-US" dirty="0"/>
              <a:t> income from avoided demand or </a:t>
            </a:r>
            <a:r>
              <a:rPr lang="en-US" b="1" dirty="0"/>
              <a:t>Power</a:t>
            </a:r>
            <a:r>
              <a:rPr lang="en-US" dirty="0"/>
              <a:t> at Peak times.</a:t>
            </a:r>
          </a:p>
          <a:p>
            <a:r>
              <a:rPr lang="en-US" dirty="0"/>
              <a:t>Generates </a:t>
            </a:r>
            <a:r>
              <a:rPr lang="en-US" b="1" dirty="0"/>
              <a:t>$31 </a:t>
            </a:r>
            <a:r>
              <a:rPr lang="en-US" dirty="0"/>
              <a:t>/ in </a:t>
            </a:r>
            <a:r>
              <a:rPr lang="en-US" b="1" dirty="0"/>
              <a:t>CLEP5</a:t>
            </a:r>
            <a:r>
              <a:rPr lang="en-US" dirty="0"/>
              <a:t> income from cheaper electricity purchases, i.e., </a:t>
            </a:r>
            <a:r>
              <a:rPr lang="en-US" b="1" dirty="0"/>
              <a:t>Energy</a:t>
            </a:r>
            <a:r>
              <a:rPr lang="en-US" dirty="0"/>
              <a:t> prices.</a:t>
            </a:r>
          </a:p>
          <a:p>
            <a:endParaRPr lang="en-US" dirty="0"/>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38</a:t>
            </a:fld>
            <a:endParaRPr lang="en-US" altLang="en-US"/>
          </a:p>
        </p:txBody>
      </p:sp>
    </p:spTree>
    <p:extLst>
      <p:ext uri="{BB962C8B-B14F-4D97-AF65-F5344CB8AC3E}">
        <p14:creationId xmlns:p14="http://schemas.microsoft.com/office/powerpoint/2010/main" val="3121874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Ice Making Air Conditioner “Retrofit”</a:t>
            </a:r>
          </a:p>
          <a:p>
            <a:r>
              <a:rPr lang="en-US" b="1" dirty="0"/>
              <a:t>$3000 capital cost </a:t>
            </a:r>
            <a:r>
              <a:rPr lang="en-US" dirty="0"/>
              <a:t>net of Utility Rebates found in southern California.</a:t>
            </a:r>
          </a:p>
          <a:p>
            <a:r>
              <a:rPr lang="en-US" b="1" dirty="0"/>
              <a:t>$330 ENO savings</a:t>
            </a:r>
            <a:r>
              <a:rPr lang="en-US" dirty="0"/>
              <a:t>… This air-conditioner is slightly more efficient in ENERGY than the Standard Type.  But it is 95% better at reducing power needs during the Utility’s Peak Demand times.  Reducing demand during peak times has far more economic value than the energy savings (in kwh) paradigm.</a:t>
            </a:r>
          </a:p>
          <a:p>
            <a:r>
              <a:rPr lang="en-US" dirty="0"/>
              <a:t>Generates </a:t>
            </a:r>
            <a:r>
              <a:rPr lang="en-US" b="1" dirty="0"/>
              <a:t>$800 </a:t>
            </a:r>
            <a:r>
              <a:rPr lang="en-US" dirty="0"/>
              <a:t>/ y  in </a:t>
            </a:r>
            <a:r>
              <a:rPr lang="en-US" b="1" dirty="0"/>
              <a:t>CLEPm</a:t>
            </a:r>
            <a:r>
              <a:rPr lang="en-US" dirty="0"/>
              <a:t> income from avoided demand or </a:t>
            </a:r>
            <a:r>
              <a:rPr lang="en-US" b="1" dirty="0"/>
              <a:t>Power</a:t>
            </a:r>
            <a:r>
              <a:rPr lang="en-US" dirty="0"/>
              <a:t> at Peak times.</a:t>
            </a:r>
          </a:p>
          <a:p>
            <a:r>
              <a:rPr lang="en-US" dirty="0"/>
              <a:t>Generates </a:t>
            </a:r>
            <a:r>
              <a:rPr lang="en-US" b="1" dirty="0"/>
              <a:t>$240 </a:t>
            </a:r>
            <a:r>
              <a:rPr lang="en-US" dirty="0"/>
              <a:t>/ y in </a:t>
            </a:r>
            <a:r>
              <a:rPr lang="en-US" b="1" dirty="0"/>
              <a:t>CLEP5</a:t>
            </a:r>
            <a:r>
              <a:rPr lang="en-US" dirty="0"/>
              <a:t> income from cheaper electricity purchases, i.e., </a:t>
            </a:r>
            <a:r>
              <a:rPr lang="en-US" b="1" dirty="0"/>
              <a:t>Energy</a:t>
            </a:r>
            <a:r>
              <a:rPr lang="en-US" dirty="0"/>
              <a:t> prices.</a:t>
            </a:r>
          </a:p>
          <a:p>
            <a:endParaRPr lang="en-US" dirty="0"/>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39</a:t>
            </a:fld>
            <a:endParaRPr lang="en-US" altLang="en-US"/>
          </a:p>
        </p:txBody>
      </p:sp>
    </p:spTree>
    <p:extLst>
      <p:ext uri="{BB962C8B-B14F-4D97-AF65-F5344CB8AC3E}">
        <p14:creationId xmlns:p14="http://schemas.microsoft.com/office/powerpoint/2010/main" val="2796822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Whole Home Battery (12 kWh) “Retrofit”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$10,000 capital cost</a:t>
            </a:r>
            <a:r>
              <a:rPr lang="en-US" dirty="0"/>
              <a:t>. No rebates so far?  However, Green Mountain Power and a Montana Utility have pilot programs.</a:t>
            </a:r>
          </a:p>
          <a:p>
            <a:r>
              <a:rPr lang="en-US" b="1" dirty="0"/>
              <a:t>$0 ENO savings</a:t>
            </a:r>
            <a:r>
              <a:rPr lang="en-US" dirty="0"/>
              <a:t>…  Generates </a:t>
            </a:r>
            <a:r>
              <a:rPr lang="en-US" b="1" dirty="0"/>
              <a:t>$600 </a:t>
            </a:r>
            <a:r>
              <a:rPr lang="en-US" dirty="0"/>
              <a:t>/ y  in </a:t>
            </a:r>
            <a:r>
              <a:rPr lang="en-US" b="1" dirty="0"/>
              <a:t>CLEPm</a:t>
            </a:r>
            <a:r>
              <a:rPr lang="en-US" dirty="0"/>
              <a:t> income from avoided demand or </a:t>
            </a:r>
            <a:r>
              <a:rPr lang="en-US" b="1" dirty="0"/>
              <a:t>Power</a:t>
            </a:r>
            <a:r>
              <a:rPr lang="en-US" dirty="0"/>
              <a:t> at Peak times.</a:t>
            </a:r>
          </a:p>
          <a:p>
            <a:r>
              <a:rPr lang="en-US" dirty="0"/>
              <a:t>Generates </a:t>
            </a:r>
            <a:r>
              <a:rPr lang="en-US" b="1" dirty="0"/>
              <a:t>$86 </a:t>
            </a:r>
            <a:r>
              <a:rPr lang="en-US" dirty="0"/>
              <a:t>/ y in </a:t>
            </a:r>
            <a:r>
              <a:rPr lang="en-US" b="1" dirty="0"/>
              <a:t>CLEP5</a:t>
            </a:r>
            <a:r>
              <a:rPr lang="en-US" dirty="0"/>
              <a:t> income from cheaper electricity purchases, i.e., </a:t>
            </a:r>
            <a:r>
              <a:rPr lang="en-US" b="1" dirty="0"/>
              <a:t>Energy</a:t>
            </a:r>
            <a:r>
              <a:rPr lang="en-US" dirty="0"/>
              <a:t> prices.</a:t>
            </a:r>
          </a:p>
          <a:p>
            <a:endParaRPr lang="en-US" dirty="0"/>
          </a:p>
          <a:p>
            <a:r>
              <a:rPr lang="en-US" dirty="0"/>
              <a:t>A </a:t>
            </a:r>
            <a:r>
              <a:rPr lang="en-US" b="1" dirty="0"/>
              <a:t>Whole Home Battery is sized to match the home so that:</a:t>
            </a:r>
          </a:p>
          <a:p>
            <a:r>
              <a:rPr lang="en-US" b="1" dirty="0"/>
              <a:t> it can be charged in four hours and then maintain the home’s electricity needs for 20 hours. </a:t>
            </a:r>
          </a:p>
          <a:p>
            <a:endParaRPr lang="en-US" b="1" dirty="0"/>
          </a:p>
          <a:p>
            <a:r>
              <a:rPr lang="en-US" b="1" dirty="0"/>
              <a:t>The prices for batteries of this type used in this talk were taken from the marketplace in 2016.  Tesla’s price and competitors in China are now selling such equipment at under $3000 or even less than half of that, but Sonnen, (pictured herein) has actually raised their prices since then.  So goes the marketplace… People often pay more because they will only buy the expensive stuff, because, otherwise they don’t trust the quality.  I also believe that Sonnen’s stuff is better… But probably not 10x better.</a:t>
            </a:r>
          </a:p>
          <a:p>
            <a:endParaRPr lang="en-US" b="1" dirty="0"/>
          </a:p>
          <a:p>
            <a:r>
              <a:rPr lang="en-US" dirty="0">
                <a:hlinkClick r:id="rId3"/>
              </a:rPr>
              <a:t>https://www.alibaba.com/product-detail/5KWh-7KWh-10KWh-Tesla-Power-Wall_62256556919.html?src=sem_ggl&amp;mark=google_shopping&amp;src=sem_ggl&amp;mark=shopping&amp;cmpgn=1674921560&amp;adgrp=64749141253&amp;locintrst=&amp;locphyscl=9025150&amp;ntwrk=g&amp;device=c&amp;dvcmdl=&amp;position=1o2&amp;pla_adtype=pla&amp;pla_mrctid=140076311&amp;pla_channel=online&amp;pla_prdid=62256556919&amp;pla_country=US&amp;pla_lang=en&amp;pla_group=293946777986&amp;pla_localcode=&amp;gclid=Cj0KCQjwrrXtBRCKARIsAMbU6bF8fBHnC6MNFVHGHirVLmx7h8PUfHuG4difpjMS2BrD8NYcjWvuSXEaAsL7EALw_wcB#shopping-ads</a:t>
            </a:r>
            <a:endParaRPr lang="en-US" dirty="0"/>
          </a:p>
          <a:p>
            <a:endParaRPr lang="en-US" dirty="0"/>
          </a:p>
          <a:p>
            <a:r>
              <a:rPr lang="en-US" dirty="0">
                <a:hlinkClick r:id="rId4"/>
              </a:rPr>
              <a:t>https://www.alibaba.com/product-detail/CNNTNY-home-energy-storage-battery-tesla_62225006792.html?spm=a2700.wholesale.shopads.13.373d7358zUkcC9&amp;s=p</a:t>
            </a:r>
            <a:endParaRPr lang="en-US" dirty="0"/>
          </a:p>
          <a:p>
            <a:endParaRPr lang="en-US" dirty="0"/>
          </a:p>
          <a:p>
            <a:r>
              <a:rPr lang="en-US" dirty="0">
                <a:hlinkClick r:id="rId5"/>
              </a:rPr>
              <a:t>https://www.usrenewablesolutions.com/sonnen-eco4-eco-lithium-battery-and-inverter-system-120-240-volt-ac-15-amp-4-kilowatt-hour-539557?gclid=Cj0KCQjwrrXtBRCKARIsAMbU6bFsQ3KpbTQvoQfaJBTKLuW_I7Qk77b_NsZSV4vxVwBc7BMuZnqiAAkaAjQVEALw_wcB</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40</a:t>
            </a:fld>
            <a:endParaRPr lang="en-US" altLang="en-US"/>
          </a:p>
        </p:txBody>
      </p:sp>
    </p:spTree>
    <p:extLst>
      <p:ext uri="{BB962C8B-B14F-4D97-AF65-F5344CB8AC3E}">
        <p14:creationId xmlns:p14="http://schemas.microsoft.com/office/powerpoint/2010/main" val="341744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Community Solar (5 KW) “Retrofit”</a:t>
            </a:r>
          </a:p>
          <a:p>
            <a:r>
              <a:rPr lang="en-US" b="1" dirty="0"/>
              <a:t>$0 capital</a:t>
            </a:r>
            <a:r>
              <a:rPr lang="en-US" dirty="0"/>
              <a:t>. Instead rent 5 KW at $84/ y for each KW for a total of $420 /y</a:t>
            </a:r>
          </a:p>
          <a:p>
            <a:r>
              <a:rPr lang="en-US" b="1" dirty="0"/>
              <a:t>$0 ENO savings</a:t>
            </a:r>
            <a:r>
              <a:rPr lang="en-US" dirty="0"/>
              <a:t>…</a:t>
            </a:r>
          </a:p>
          <a:p>
            <a:r>
              <a:rPr lang="en-US" dirty="0"/>
              <a:t>Generates </a:t>
            </a:r>
            <a:r>
              <a:rPr lang="en-US" b="1" dirty="0"/>
              <a:t>$623 </a:t>
            </a:r>
            <a:r>
              <a:rPr lang="en-US" dirty="0"/>
              <a:t>/ y  in </a:t>
            </a:r>
            <a:r>
              <a:rPr lang="en-US" b="1" dirty="0"/>
              <a:t>CLEPm</a:t>
            </a:r>
            <a:r>
              <a:rPr lang="en-US" dirty="0"/>
              <a:t> income from avoided demand or </a:t>
            </a:r>
            <a:r>
              <a:rPr lang="en-US" b="1" dirty="0"/>
              <a:t>Power</a:t>
            </a:r>
            <a:r>
              <a:rPr lang="en-US" dirty="0"/>
              <a:t> at Peak times.</a:t>
            </a:r>
          </a:p>
          <a:p>
            <a:r>
              <a:rPr lang="en-US" dirty="0"/>
              <a:t>Generates </a:t>
            </a:r>
            <a:r>
              <a:rPr lang="en-US" b="1" dirty="0"/>
              <a:t>$552 </a:t>
            </a:r>
            <a:r>
              <a:rPr lang="en-US" dirty="0"/>
              <a:t>/ y in </a:t>
            </a:r>
            <a:r>
              <a:rPr lang="en-US" b="1" dirty="0"/>
              <a:t>CLEP5</a:t>
            </a:r>
            <a:r>
              <a:rPr lang="en-US" dirty="0"/>
              <a:t> income from cheaper electricity purchases, i.e., </a:t>
            </a:r>
            <a:r>
              <a:rPr lang="en-US" b="1" dirty="0"/>
              <a:t>Energy</a:t>
            </a:r>
            <a:r>
              <a:rPr lang="en-US" dirty="0"/>
              <a:t> prices.</a:t>
            </a:r>
          </a:p>
          <a:p>
            <a:endParaRPr lang="en-US" dirty="0"/>
          </a:p>
          <a:p>
            <a:r>
              <a:rPr lang="en-US" dirty="0"/>
              <a:t>Louisiana’s Public Service Commission has just turned off Net Energy Metering, NEM… after a decade of great success.</a:t>
            </a:r>
          </a:p>
          <a:p>
            <a:r>
              <a:rPr lang="en-US" dirty="0"/>
              <a:t>New Orleans, on the other hand, is all in on NEM, rooftop solar and rolling out Community Solar, albeit with a poor means of paying for it.</a:t>
            </a:r>
          </a:p>
          <a:p>
            <a:r>
              <a:rPr lang="en-US" dirty="0"/>
              <a:t>Community Solar was a recommendation of the 2007 Energy Hawk, the compilation of 1.5 years of work of the New Orleans Energy Policy Task Force formed less than a year after Hurricane Katrina. This was perhaps the first written recommendation for Community Solar in the world. </a:t>
            </a:r>
            <a:r>
              <a:rPr lang="en-US" u="sng" dirty="0"/>
              <a:t>http://www.theregengroup.com/docs/EnergyHawk.doc </a:t>
            </a:r>
          </a:p>
        </p:txBody>
      </p:sp>
      <p:sp>
        <p:nvSpPr>
          <p:cNvPr id="4" name="Slide Number Placeholder 3"/>
          <p:cNvSpPr>
            <a:spLocks noGrp="1"/>
          </p:cNvSpPr>
          <p:nvPr>
            <p:ph type="sldNum" sz="quarter" idx="5"/>
          </p:nvPr>
        </p:nvSpPr>
        <p:spPr/>
        <p:txBody>
          <a:bodyPr/>
          <a:lstStyle/>
          <a:p>
            <a:pPr>
              <a:defRPr/>
            </a:pPr>
            <a:fld id="{800656E0-E93C-411A-8970-7494CA2660CD}" type="slidenum">
              <a:rPr lang="en-US" altLang="en-US" smtClean="0"/>
              <a:pPr>
                <a:defRPr/>
              </a:pPr>
              <a:t>41</a:t>
            </a:fld>
            <a:endParaRPr lang="en-US" altLang="en-US"/>
          </a:p>
        </p:txBody>
      </p:sp>
    </p:spTree>
    <p:extLst>
      <p:ext uri="{BB962C8B-B14F-4D97-AF65-F5344CB8AC3E}">
        <p14:creationId xmlns:p14="http://schemas.microsoft.com/office/powerpoint/2010/main" val="930610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8CE06A3-A964-4EDE-A8DE-A224294E80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F3F784E-C6BF-4104-8358-0299B72E2340}" type="slidenum">
              <a:rPr lang="en-US" altLang="en-US" sz="1200" smtClean="0"/>
              <a:pPr/>
              <a:t>42</a:t>
            </a:fld>
            <a:endParaRPr lang="en-US" altLang="en-US" sz="1200"/>
          </a:p>
        </p:txBody>
      </p:sp>
      <p:sp>
        <p:nvSpPr>
          <p:cNvPr id="59395" name="Rectangle 2">
            <a:extLst>
              <a:ext uri="{FF2B5EF4-FFF2-40B4-BE49-F238E27FC236}">
                <a16:creationId xmlns:a16="http://schemas.microsoft.com/office/drawing/2014/main" id="{05CC6A30-9178-4EDA-9DFE-76CF5909C52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985A24B-638C-4C80-BB28-8F825D5618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15 Minutes for this and the previous and next slides.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full and best explanation of these assertions are found in the evidentiary records and videos found at </a:t>
            </a:r>
            <a:r>
              <a:rPr lang="en-US" altLang="en-US" sz="1200" u="sng" dirty="0">
                <a:solidFill>
                  <a:srgbClr val="0000FF"/>
                </a:solidFill>
                <a:hlinkClick r:id="rId3">
                  <a:extLst>
                    <a:ext uri="{A12FA001-AC4F-418D-AE19-62706E023703}">
                      <ahyp:hlinkClr xmlns:ahyp="http://schemas.microsoft.com/office/drawing/2018/hyperlinkcolor" val="tx"/>
                    </a:ext>
                  </a:extLst>
                </a:hlinkClick>
              </a:rPr>
              <a:t>www.BuildingScienceInnovators.com/align-by-design.html</a:t>
            </a:r>
            <a:r>
              <a:rPr lang="en-US" altLang="en-US" sz="1200" dirty="0">
                <a:solidFill>
                  <a:srgbClr val="0000FF"/>
                </a:solidFill>
              </a:rPr>
              <a:t> as explained in the Speaker’s Notes of the first slide.</a:t>
            </a:r>
          </a:p>
          <a:p>
            <a:r>
              <a:rPr lang="en-US" altLang="en-US" dirty="0"/>
              <a:t> Particularly: Watch and Listen to the 15 minutes of Video in </a:t>
            </a:r>
          </a:p>
          <a:p>
            <a:r>
              <a:rPr lang="en-US" altLang="en-US" dirty="0"/>
              <a:t>“Opening Statement to the Evidentiary Hearing” on that webpage.</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b="1" dirty="0"/>
              <a:t>Discussion of Table-of-Retrofits, from Direct-Testimony Estimates,   Feb 1, 2019</a:t>
            </a:r>
            <a:endParaRPr lang="en-US" altLang="en-US" dirty="0">
              <a:solidFill>
                <a:srgbClr val="1F3763"/>
              </a:solidFill>
              <a:latin typeface="Calibri Light" panose="020F0302020204030204" pitchFamily="34" charset="0"/>
            </a:endParaRPr>
          </a:p>
          <a:p>
            <a:pPr eaLnBrk="1" hangingPunct="1"/>
            <a:r>
              <a:rPr lang="en-US" altLang="en-US" dirty="0"/>
              <a:t>Only the 2nd and 3</a:t>
            </a:r>
            <a:r>
              <a:rPr lang="en-US" altLang="en-US" baseline="30000" dirty="0"/>
              <a:t>rd</a:t>
            </a:r>
            <a:r>
              <a:rPr lang="en-US" altLang="en-US" dirty="0"/>
              <a:t> rows in this table, are energy efficiency retrofits, and 5 of 6, are almost completely financed by CLEP.  Before CLEP, none of these very important retrofits, could be financed by electricity bill savings, even though: relative to their investment costs, all cause: proportionately, very large, peak-demand savings.</a:t>
            </a:r>
            <a:endParaRPr lang="en-US" altLang="en-US" dirty="0">
              <a:latin typeface="Calibri" panose="020F0502020204030204" pitchFamily="34" charset="0"/>
              <a:cs typeface="Calibri" panose="020F0502020204030204" pitchFamily="34" charset="0"/>
            </a:endParaRPr>
          </a:p>
          <a:p>
            <a:pPr eaLnBrk="1" hangingPunct="1"/>
            <a:r>
              <a:rPr lang="en-US" altLang="en-US" b="1" dirty="0"/>
              <a:t>Programming a dishwasher.	    </a:t>
            </a:r>
            <a:r>
              <a:rPr lang="en-US" altLang="en-US" dirty="0">
                <a:latin typeface="Calibri Light" panose="020F0302020204030204" pitchFamily="34" charset="0"/>
              </a:rPr>
              <a:t>“</a:t>
            </a:r>
            <a:r>
              <a:rPr lang="en-US" altLang="en-US" dirty="0"/>
              <a:t>With a $0 investment in labor and materials, by setting a standard, programmable </a:t>
            </a:r>
            <a:r>
              <a:rPr lang="en-US" altLang="en-US" b="1" dirty="0"/>
              <a:t>dishwasher</a:t>
            </a:r>
            <a:r>
              <a:rPr lang="en-US" altLang="en-US" dirty="0"/>
              <a:t> to always operate very early in the morning, a </a:t>
            </a:r>
            <a:r>
              <a:rPr lang="en-US" altLang="en-US" dirty="0" err="1"/>
              <a:t>Clep</a:t>
            </a:r>
            <a:r>
              <a:rPr lang="en-US" altLang="en-US" dirty="0"/>
              <a:t> customer will earn $26 per year: $20 comes from </a:t>
            </a:r>
            <a:r>
              <a:rPr lang="en-US" altLang="en-US" dirty="0" err="1"/>
              <a:t>Clep</a:t>
            </a:r>
            <a:r>
              <a:rPr lang="en-US" altLang="en-US" dirty="0"/>
              <a:t>-m. Thus, 80% of </a:t>
            </a:r>
            <a:r>
              <a:rPr lang="en-US" altLang="en-US" dirty="0" err="1"/>
              <a:t>Clep</a:t>
            </a:r>
            <a:r>
              <a:rPr lang="en-US" altLang="en-US" dirty="0"/>
              <a:t> income, for this retrofit, is expected to come from negative demand charges. 1/5 kW peak demand saved for $0 invested.</a:t>
            </a:r>
            <a:endParaRPr lang="en-US" altLang="en-US" dirty="0">
              <a:solidFill>
                <a:srgbClr val="1F3763"/>
              </a:solidFill>
              <a:latin typeface="Calibri Light" panose="020F0302020204030204" pitchFamily="34" charset="0"/>
            </a:endParaRPr>
          </a:p>
          <a:p>
            <a:pPr eaLnBrk="1" hangingPunct="1"/>
            <a:r>
              <a:rPr lang="en-US" altLang="en-US" b="1" dirty="0"/>
              <a:t>Timed water heating.	     </a:t>
            </a:r>
            <a:r>
              <a:rPr lang="en-US" altLang="en-US" dirty="0">
                <a:latin typeface="Calibri Light" panose="020F0302020204030204" pitchFamily="34" charset="0"/>
              </a:rPr>
              <a:t>“</a:t>
            </a:r>
            <a:r>
              <a:rPr lang="en-US" altLang="en-US" dirty="0"/>
              <a:t>a $50 investment in labor and materials</a:t>
            </a:r>
            <a:r>
              <a:rPr lang="en-US" altLang="en-US" u="sng" dirty="0"/>
              <a:t>, for installing a timer</a:t>
            </a:r>
            <a:r>
              <a:rPr lang="en-US" altLang="en-US" dirty="0"/>
              <a:t>, a </a:t>
            </a:r>
            <a:r>
              <a:rPr lang="en-US" altLang="en-US" b="1" dirty="0"/>
              <a:t>standard electric water heater</a:t>
            </a:r>
            <a:r>
              <a:rPr lang="en-US" altLang="en-US" dirty="0"/>
              <a:t> with a tank, can be set to always heat water very early in the morning. A </a:t>
            </a:r>
            <a:r>
              <a:rPr lang="en-US" altLang="en-US" dirty="0" err="1"/>
              <a:t>Clep</a:t>
            </a:r>
            <a:r>
              <a:rPr lang="en-US" altLang="en-US" dirty="0"/>
              <a:t> customer can save $150 a year, where $50 comes from </a:t>
            </a:r>
            <a:r>
              <a:rPr lang="en-US" altLang="en-US" dirty="0" err="1"/>
              <a:t>Clep</a:t>
            </a:r>
            <a:r>
              <a:rPr lang="en-US" altLang="en-US" dirty="0"/>
              <a:t>-m. Thus, 1/3 of </a:t>
            </a:r>
            <a:r>
              <a:rPr lang="en-US" altLang="en-US" dirty="0" err="1"/>
              <a:t>Clep</a:t>
            </a:r>
            <a:r>
              <a:rPr lang="en-US" altLang="en-US" dirty="0"/>
              <a:t> income, is expected to come from negative demand charges. The payback is about 1/3 of a year. 4/5 kW of peak demand saved for $50 invested by customer. $0 by utility.</a:t>
            </a:r>
            <a:endParaRPr lang="en-US" altLang="en-US" dirty="0">
              <a:solidFill>
                <a:srgbClr val="1F3763"/>
              </a:solidFill>
              <a:latin typeface="Calibri Light" panose="020F0302020204030204" pitchFamily="34" charset="0"/>
            </a:endParaRPr>
          </a:p>
          <a:p>
            <a:pPr eaLnBrk="1" hangingPunct="1"/>
            <a:r>
              <a:rPr lang="en-US" altLang="en-US" b="1" dirty="0"/>
              <a:t>Heat pump water heater.	(</a:t>
            </a:r>
            <a:r>
              <a:rPr lang="en-US" altLang="en-US" dirty="0"/>
              <a:t>This super </a:t>
            </a:r>
            <a:r>
              <a:rPr lang="en-US" altLang="en-US" i="1" dirty="0"/>
              <a:t>energy efficiency</a:t>
            </a:r>
            <a:r>
              <a:rPr lang="en-US" altLang="en-US" dirty="0"/>
              <a:t> retrofit was expected to be 20% enhanced by </a:t>
            </a:r>
            <a:r>
              <a:rPr lang="en-US" altLang="en-US" dirty="0" err="1"/>
              <a:t>Clep</a:t>
            </a:r>
            <a:r>
              <a:rPr lang="en-US" altLang="en-US" dirty="0"/>
              <a:t>.)</a:t>
            </a:r>
            <a:endParaRPr lang="en-US" altLang="en-US" dirty="0">
              <a:solidFill>
                <a:srgbClr val="1F3763"/>
              </a:solidFill>
              <a:latin typeface="Calibri Light" panose="020F0302020204030204" pitchFamily="34" charset="0"/>
            </a:endParaRPr>
          </a:p>
          <a:p>
            <a:pPr eaLnBrk="1" hangingPunct="1"/>
            <a:r>
              <a:rPr lang="en-US" altLang="en-US" dirty="0"/>
              <a:t>a $300 investment (net of $400 in rebates) in labor and materials, that comes with an App-controlled timer, a customer can install and control a </a:t>
            </a:r>
            <a:r>
              <a:rPr lang="en-US" altLang="en-US" b="1" dirty="0"/>
              <a:t>heat pump water heater</a:t>
            </a:r>
            <a:r>
              <a:rPr lang="en-US" altLang="en-US" dirty="0"/>
              <a:t> with a tank, to always heat water very early in the morning.  The annual cashflows are expected to be 372 from Energy Efficiency and $80 from </a:t>
            </a:r>
            <a:r>
              <a:rPr lang="en-US" altLang="en-US" dirty="0" err="1"/>
              <a:t>Clep</a:t>
            </a:r>
            <a:r>
              <a:rPr lang="en-US" altLang="en-US" dirty="0"/>
              <a:t>: of which $50 comes from </a:t>
            </a:r>
            <a:r>
              <a:rPr lang="en-US" altLang="en-US" dirty="0" err="1"/>
              <a:t>Clep</a:t>
            </a:r>
            <a:r>
              <a:rPr lang="en-US" altLang="en-US" dirty="0"/>
              <a:t>-m. Thus, 60% of </a:t>
            </a:r>
            <a:r>
              <a:rPr lang="en-US" altLang="en-US" dirty="0" err="1"/>
              <a:t>Clep</a:t>
            </a:r>
            <a:r>
              <a:rPr lang="en-US" altLang="en-US" dirty="0"/>
              <a:t> income is expected to come from negative demand charges. Without </a:t>
            </a:r>
            <a:r>
              <a:rPr lang="en-US" altLang="en-US" dirty="0" err="1"/>
              <a:t>Clep</a:t>
            </a:r>
            <a:r>
              <a:rPr lang="en-US" altLang="en-US" dirty="0"/>
              <a:t>, the payback period is 0.8 years, but with </a:t>
            </a:r>
            <a:r>
              <a:rPr lang="en-US" altLang="en-US" dirty="0" err="1"/>
              <a:t>Clep</a:t>
            </a:r>
            <a:r>
              <a:rPr lang="en-US" altLang="en-US" dirty="0"/>
              <a:t>, the payback 2/3 years. 4/5 kW of peak demand saved for $300 invested by customer. $0 by utility.</a:t>
            </a:r>
            <a:endParaRPr lang="en-US" altLang="en-US" dirty="0">
              <a:cs typeface="Calibri" panose="020F0502020204030204" pitchFamily="34" charset="0"/>
            </a:endParaRPr>
          </a:p>
          <a:p>
            <a:pPr eaLnBrk="1" hangingPunct="1"/>
            <a:r>
              <a:rPr lang="en-US" altLang="en-US" b="1" dirty="0"/>
              <a:t>Ice-Making AC.		(</a:t>
            </a:r>
            <a:r>
              <a:rPr lang="en-US" altLang="en-US" dirty="0"/>
              <a:t>This poor </a:t>
            </a:r>
            <a:r>
              <a:rPr lang="en-US" altLang="en-US" i="1" dirty="0"/>
              <a:t>energy efficiency</a:t>
            </a:r>
            <a:r>
              <a:rPr lang="en-US" altLang="en-US" dirty="0"/>
              <a:t> retrofit was expected to be 300% enhanced by </a:t>
            </a:r>
            <a:r>
              <a:rPr lang="en-US" altLang="en-US" dirty="0" err="1"/>
              <a:t>Clep</a:t>
            </a:r>
            <a:r>
              <a:rPr lang="en-US" altLang="en-US" dirty="0"/>
              <a:t>.) With a $3000 investment in an ice-making AC, a customer can make ice very early in the morning. The annual </a:t>
            </a:r>
            <a:r>
              <a:rPr lang="en-US" altLang="en-US" dirty="0" err="1"/>
              <a:t>Clep</a:t>
            </a:r>
            <a:r>
              <a:rPr lang="en-US" altLang="en-US" dirty="0"/>
              <a:t> income was expected to be $1040, of which $800 comes from </a:t>
            </a:r>
            <a:r>
              <a:rPr lang="en-US" altLang="en-US" dirty="0" err="1"/>
              <a:t>Clep</a:t>
            </a:r>
            <a:r>
              <a:rPr lang="en-US" altLang="en-US" dirty="0"/>
              <a:t>-m. Thus, 77% of </a:t>
            </a:r>
            <a:r>
              <a:rPr lang="en-US" altLang="en-US" dirty="0" err="1"/>
              <a:t>Clep</a:t>
            </a:r>
            <a:r>
              <a:rPr lang="en-US" altLang="en-US" dirty="0"/>
              <a:t> income was expected to come from negative demand charges. Without </a:t>
            </a:r>
            <a:r>
              <a:rPr lang="en-US" altLang="en-US" dirty="0" err="1"/>
              <a:t>Clep</a:t>
            </a:r>
            <a:r>
              <a:rPr lang="en-US" altLang="en-US" dirty="0"/>
              <a:t>, Energy Efficiency pays $330 per year and requires a 9-year payback. But, with </a:t>
            </a:r>
            <a:r>
              <a:rPr lang="en-US" altLang="en-US" dirty="0" err="1"/>
              <a:t>Clep</a:t>
            </a:r>
            <a:r>
              <a:rPr lang="en-US" altLang="en-US" dirty="0"/>
              <a:t> and Energy Efficiency, the benefit is $1370 per year and pays back in less than 3 years. 4 kW of peak demand saved for $3000 invested by customer. $0 by utility.</a:t>
            </a:r>
            <a:endParaRPr lang="en-US" altLang="en-US" dirty="0">
              <a:solidFill>
                <a:srgbClr val="1F3763"/>
              </a:solidFill>
              <a:latin typeface="Calibri Light" panose="020F0302020204030204" pitchFamily="34" charset="0"/>
            </a:endParaRPr>
          </a:p>
          <a:p>
            <a:pPr eaLnBrk="1" hangingPunct="1"/>
            <a:r>
              <a:rPr lang="en-US" altLang="en-US" b="1" dirty="0"/>
              <a:t>Electric Battery.		</a:t>
            </a:r>
            <a:r>
              <a:rPr lang="en-US" altLang="en-US" dirty="0">
                <a:latin typeface="Calibri Light" panose="020F0302020204030204" pitchFamily="34" charset="0"/>
              </a:rPr>
              <a:t>“</a:t>
            </a:r>
            <a:r>
              <a:rPr lang="en-US" altLang="en-US" dirty="0"/>
              <a:t>(using 2016 prices) a $10,000 -investment in a 12-kWh whole-home battery, </a:t>
            </a:r>
            <a:r>
              <a:rPr lang="en-US" altLang="en-US" dirty="0" err="1"/>
              <a:t>Clep</a:t>
            </a:r>
            <a:r>
              <a:rPr lang="en-US" altLang="en-US" dirty="0"/>
              <a:t> provides $686 of which $600 comes from </a:t>
            </a:r>
            <a:r>
              <a:rPr lang="en-US" altLang="en-US" dirty="0" err="1"/>
              <a:t>Clep</a:t>
            </a:r>
            <a:r>
              <a:rPr lang="en-US" altLang="en-US" dirty="0"/>
              <a:t>-m. This estimate says that 87% of </a:t>
            </a:r>
            <a:r>
              <a:rPr lang="en-US" altLang="en-US" dirty="0" err="1"/>
              <a:t>Clep</a:t>
            </a:r>
            <a:r>
              <a:rPr lang="en-US" altLang="en-US" dirty="0"/>
              <a:t> income for this retrofit was expected to come from negative demand charges.  However, the payback period is too long, because 14.5 years is longer than the battery</a:t>
            </a:r>
            <a:r>
              <a:rPr lang="en-US" altLang="en-US" dirty="0">
                <a:latin typeface="Calibri Light" panose="020F0302020204030204" pitchFamily="34" charset="0"/>
              </a:rPr>
              <a:t>’</a:t>
            </a:r>
            <a:r>
              <a:rPr lang="en-US" altLang="en-US" dirty="0"/>
              <a:t>s 10-year warranty.  3 kW of peak demand saved for $10000 invested by customer. $0 by utility.</a:t>
            </a:r>
            <a:endParaRPr lang="en-US" altLang="en-US" dirty="0">
              <a:solidFill>
                <a:srgbClr val="1F3763"/>
              </a:solidFill>
              <a:latin typeface="Calibri Light" panose="020F0302020204030204" pitchFamily="34" charset="0"/>
            </a:endParaRPr>
          </a:p>
          <a:p>
            <a:pPr eaLnBrk="1" hangingPunct="1"/>
            <a:r>
              <a:rPr lang="en-US" altLang="en-US" dirty="0"/>
              <a:t>One way to finance the battery fast enough is displayed in the Dashboard, within the </a:t>
            </a:r>
            <a:r>
              <a:rPr lang="en-US" altLang="en-US" dirty="0">
                <a:latin typeface="Calibri" panose="020F0502020204030204" pitchFamily="34" charset="0"/>
              </a:rPr>
              <a:t>“</a:t>
            </a:r>
            <a:r>
              <a:rPr lang="en-US" altLang="en-US" dirty="0"/>
              <a:t>Combined Effect W/O CS</a:t>
            </a:r>
            <a:r>
              <a:rPr lang="en-US" altLang="en-US" dirty="0">
                <a:latin typeface="Calibri" panose="020F0502020204030204" pitchFamily="34" charset="0"/>
              </a:rPr>
              <a:t>”</a:t>
            </a:r>
            <a:r>
              <a:rPr lang="en-US" altLang="en-US" dirty="0"/>
              <a:t>, column, which can be set up, to aggregate the income and investments, of the Heat pump water heater, Ice-making AC, and the Whole-Home Battery.  However, adding all investments</a:t>
            </a:r>
            <a:r>
              <a:rPr lang="en-US" altLang="en-US" dirty="0">
                <a:latin typeface="Calibri" panose="020F0502020204030204" pitchFamily="34" charset="0"/>
              </a:rPr>
              <a:t>’</a:t>
            </a:r>
            <a:r>
              <a:rPr lang="en-US" altLang="en-US" dirty="0"/>
              <a:t> costs, ENO and the </a:t>
            </a:r>
            <a:r>
              <a:rPr lang="en-US" altLang="en-US" dirty="0" err="1"/>
              <a:t>Clep</a:t>
            </a:r>
            <a:r>
              <a:rPr lang="en-US" altLang="en-US" dirty="0"/>
              <a:t> cashflows, pays back the $13300 investment in less than 10 years.  And thus, finances the ensemble, thermal and electric storage investments before the battery warranty expires.</a:t>
            </a:r>
            <a:endParaRPr lang="en-US" altLang="en-US" dirty="0">
              <a:latin typeface="Calibri" panose="020F0502020204030204" pitchFamily="34" charset="0"/>
              <a:cs typeface="Calibri" panose="020F0502020204030204" pitchFamily="34" charset="0"/>
            </a:endParaRPr>
          </a:p>
          <a:p>
            <a:pPr eaLnBrk="1" hangingPunct="1"/>
            <a:r>
              <a:rPr lang="en-US" altLang="en-US" b="1" dirty="0"/>
              <a:t>Community Solar.	   (</a:t>
            </a:r>
            <a:r>
              <a:rPr lang="en-US" altLang="en-US" dirty="0">
                <a:latin typeface="Calibri Light" panose="020F0302020204030204" pitchFamily="34" charset="0"/>
              </a:rPr>
              <a:t>—</a:t>
            </a:r>
            <a:r>
              <a:rPr lang="en-US" altLang="en-US" dirty="0"/>
              <a:t> a critically needed, no subsidy replacement, for: Net Energy Metering.)</a:t>
            </a:r>
            <a:endParaRPr lang="en-US" altLang="en-US" dirty="0">
              <a:solidFill>
                <a:srgbClr val="1F3763"/>
              </a:solidFill>
              <a:latin typeface="Calibri Light" panose="020F0302020204030204" pitchFamily="34" charset="0"/>
            </a:endParaRPr>
          </a:p>
          <a:p>
            <a:pPr eaLnBrk="1" hangingPunct="1"/>
            <a:r>
              <a:rPr lang="en-US" altLang="en-US" dirty="0">
                <a:latin typeface="Calibri Light" panose="020F0302020204030204" pitchFamily="34" charset="0"/>
              </a:rPr>
              <a:t>“</a:t>
            </a:r>
            <a:r>
              <a:rPr lang="en-US" altLang="en-US" dirty="0"/>
              <a:t>Assuming a Community-Solar-Farm capital-investment of less than $1 per watt, is amortized over 20 years, a subscriber should be able to </a:t>
            </a:r>
            <a:r>
              <a:rPr lang="en-US" altLang="en-US" b="1" dirty="0"/>
              <a:t>rent 1 kW</a:t>
            </a:r>
            <a:r>
              <a:rPr lang="en-US" altLang="en-US" dirty="0"/>
              <a:t>, at roughly $7 per month. Thus, the subscriber will pay 7 times 12 = $84 per year, to </a:t>
            </a:r>
            <a:r>
              <a:rPr lang="en-US" altLang="en-US" b="1" dirty="0"/>
              <a:t>rent</a:t>
            </a:r>
            <a:r>
              <a:rPr lang="en-US" altLang="en-US" dirty="0"/>
              <a:t> 1 kW, for which </a:t>
            </a:r>
            <a:r>
              <a:rPr lang="en-US" altLang="en-US" dirty="0" err="1"/>
              <a:t>Clep</a:t>
            </a:r>
            <a:r>
              <a:rPr lang="en-US" altLang="en-US" dirty="0"/>
              <a:t> will pay $235, where $125 comes from </a:t>
            </a:r>
            <a:r>
              <a:rPr lang="en-US" altLang="en-US" dirty="0" err="1"/>
              <a:t>Clep</a:t>
            </a:r>
            <a:r>
              <a:rPr lang="en-US" altLang="en-US" dirty="0"/>
              <a:t>-m. This estimate says that 53% of </a:t>
            </a:r>
            <a:r>
              <a:rPr lang="en-US" altLang="en-US" dirty="0" err="1"/>
              <a:t>Clep</a:t>
            </a:r>
            <a:r>
              <a:rPr lang="en-US" altLang="en-US" dirty="0"/>
              <a:t> income for this retrofit comes from negative demand charges. Multiplying by 5 to match the assumption of 5 kW, found in the Dashboard, gives $1175 annual income</a:t>
            </a:r>
            <a:r>
              <a:rPr lang="en-US" altLang="en-US" dirty="0">
                <a:solidFill>
                  <a:srgbClr val="1F3763"/>
                </a:solidFill>
              </a:rPr>
              <a:t>.</a:t>
            </a:r>
            <a:r>
              <a:rPr lang="en-US" altLang="en-US" dirty="0"/>
              <a:t> Since $420 must be paid in rent</a:t>
            </a:r>
            <a:r>
              <a:rPr lang="en-US" altLang="en-US" dirty="0">
                <a:solidFill>
                  <a:srgbClr val="1F3763"/>
                </a:solidFill>
              </a:rPr>
              <a:t>,</a:t>
            </a:r>
            <a:r>
              <a:rPr lang="en-US" altLang="en-US" dirty="0"/>
              <a:t> this nets $755.</a:t>
            </a:r>
            <a:r>
              <a:rPr lang="en-US" altLang="en-US" dirty="0">
                <a:solidFill>
                  <a:srgbClr val="1F3763"/>
                </a:solidFill>
              </a:rPr>
              <a:t>  </a:t>
            </a:r>
            <a:r>
              <a:rPr lang="en-US" altLang="en-US" dirty="0"/>
              <a:t>2 kW of peak demand saved, for $0 invested by customer.  $0 by utility.</a:t>
            </a:r>
            <a:endParaRPr lang="en-US" altLang="en-US" dirty="0">
              <a:solidFill>
                <a:srgbClr val="1F3763"/>
              </a:solidFill>
              <a:latin typeface="Calibri Light" panose="020F0302020204030204" pitchFamily="34" charset="0"/>
            </a:endParaRPr>
          </a:p>
          <a:p>
            <a:pPr eaLnBrk="1" hangingPunct="1"/>
            <a:r>
              <a:rPr lang="en-US" altLang="en-US" dirty="0">
                <a:latin typeface="Calibri" panose="020F0502020204030204" pitchFamily="34" charset="0"/>
              </a:rPr>
              <a:t>In preparation for the cruise with the Dashboard, here is the summary data you will learn in the next video.</a:t>
            </a:r>
            <a:endParaRPr lang="en-US" altLang="en-US" dirty="0">
              <a:latin typeface="Calibri" panose="020F0502020204030204" pitchFamily="34" charset="0"/>
              <a:cs typeface="Calibri" panose="020F0502020204030204" pitchFamily="34" charset="0"/>
            </a:endParaRPr>
          </a:p>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6F2C2B2-C300-43BA-AD9F-46F137B794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7BE868F-73F0-494D-9D74-D45F089C5BA0}" type="slidenum">
              <a:rPr lang="en-US" altLang="en-US" sz="1200" smtClean="0"/>
              <a:pPr/>
              <a:t>6</a:t>
            </a:fld>
            <a:endParaRPr lang="en-US" altLang="en-US" sz="1200"/>
          </a:p>
        </p:txBody>
      </p:sp>
      <p:sp>
        <p:nvSpPr>
          <p:cNvPr id="12291" name="Rectangle 2">
            <a:extLst>
              <a:ext uri="{FF2B5EF4-FFF2-40B4-BE49-F238E27FC236}">
                <a16:creationId xmlns:a16="http://schemas.microsoft.com/office/drawing/2014/main" id="{AADAE8A7-8B70-4D30-BA66-D9F5B33D62B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EA9422B-FCF0-4503-985F-E947B5A76E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1 Min</a:t>
            </a:r>
          </a:p>
          <a:p>
            <a:pPr eaLnBrk="1" hangingPunct="1"/>
            <a:endParaRPr lang="en-US" altLang="en-US" b="1" i="1" dirty="0"/>
          </a:p>
          <a:p>
            <a:pPr eaLnBrk="1" hangingPunct="1"/>
            <a:r>
              <a:rPr lang="en-US" altLang="en-US" b="1" i="1" dirty="0"/>
              <a:t>This graphic provides a synopsis of the Intragovernmental Panel on Climate Change (IPCC) published opinion about who will do the work and what needs to be done to have the most important effects to ameliorate Climate Change.</a:t>
            </a:r>
            <a:r>
              <a:rPr lang="en-US" altLang="en-US" dirty="0"/>
              <a:t> </a:t>
            </a:r>
            <a:endParaRPr lang="en-US" altLang="en-US" dirty="0">
              <a:latin typeface="Consolas" panose="020B0609020204030204" pitchFamily="49" charset="0"/>
              <a:cs typeface="Calibri" panose="020F0502020204030204" pitchFamily="34" charset="0"/>
            </a:endParaRPr>
          </a:p>
          <a:p>
            <a:pPr marL="171450" indent="-171450" eaLnBrk="1" hangingPunct="1">
              <a:buFont typeface="Arial" panose="020B0604020202020204" pitchFamily="34" charset="0"/>
              <a:buChar char="•"/>
            </a:pPr>
            <a:r>
              <a:rPr lang="en-US" altLang="en-US" dirty="0"/>
              <a:t>IPCC’s picture implies BOTH that:</a:t>
            </a:r>
          </a:p>
          <a:p>
            <a:pPr marL="171450" indent="-171450" eaLnBrk="1" hangingPunct="1">
              <a:buFont typeface="Arial" panose="020B0604020202020204" pitchFamily="34" charset="0"/>
              <a:buChar char="•"/>
            </a:pPr>
            <a:r>
              <a:rPr lang="en-US" altLang="en-US" dirty="0"/>
              <a:t>it will cost many tens of trillions of governmental, corporate, individual and innovative dollars and </a:t>
            </a:r>
          </a:p>
          <a:p>
            <a:pPr marL="171450" indent="-171450" eaLnBrk="1" hangingPunct="1">
              <a:buFont typeface="Arial" panose="020B0604020202020204" pitchFamily="34" charset="0"/>
              <a:buChar char="•"/>
            </a:pPr>
            <a:r>
              <a:rPr lang="en-US" altLang="en-US" dirty="0"/>
              <a:t>These</a:t>
            </a:r>
            <a:r>
              <a:rPr lang="en-US" altLang="en-US" dirty="0">
                <a:latin typeface="Consolas" panose="020B0609020204030204" pitchFamily="49" charset="0"/>
                <a:cs typeface="Calibri" panose="020F0502020204030204" pitchFamily="34" charset="0"/>
              </a:rPr>
              <a:t> </a:t>
            </a:r>
            <a:r>
              <a:rPr lang="en-US" altLang="en-US" dirty="0"/>
              <a:t>opportunities seem to be largely out of individuals’ HANDS until those processes begin.  </a:t>
            </a:r>
            <a:endParaRPr lang="en-US" altLang="en-US" dirty="0">
              <a:latin typeface="Consolas" panose="020B0609020204030204" pitchFamily="49" charset="0"/>
              <a:cs typeface="Calibri" panose="020F0502020204030204" pitchFamily="34" charset="0"/>
            </a:endParaRPr>
          </a:p>
          <a:p>
            <a:pPr eaLnBrk="1" hangingPunct="1"/>
            <a:r>
              <a:rPr lang="en-US" altLang="en-US" b="1" i="1" dirty="0"/>
              <a:t>There are the </a:t>
            </a:r>
            <a:r>
              <a:rPr lang="en-US" altLang="en-US" b="1" u="sng" dirty="0"/>
              <a:t>top 6 Issues</a:t>
            </a:r>
            <a:r>
              <a:rPr lang="en-US" altLang="en-US" dirty="0"/>
              <a:t>:</a:t>
            </a:r>
          </a:p>
          <a:p>
            <a:pPr eaLnBrk="1" hangingPunct="1">
              <a:buFontTx/>
              <a:buChar char="•"/>
            </a:pPr>
            <a:r>
              <a:rPr lang="en-US" altLang="en-US" i="1" dirty="0"/>
              <a:t>Reduce Fossil Fuel</a:t>
            </a:r>
            <a:r>
              <a:rPr lang="en-US" altLang="en-US" dirty="0"/>
              <a:t> (FF) use</a:t>
            </a:r>
          </a:p>
          <a:p>
            <a:pPr eaLnBrk="1" hangingPunct="1">
              <a:buFontTx/>
              <a:buChar char="•"/>
            </a:pPr>
            <a:r>
              <a:rPr lang="en-US" altLang="en-US" i="1" dirty="0"/>
              <a:t>Increase Renewable Energy</a:t>
            </a:r>
            <a:r>
              <a:rPr lang="en-US" altLang="en-US" dirty="0"/>
              <a:t> (RE) production</a:t>
            </a:r>
          </a:p>
          <a:p>
            <a:pPr eaLnBrk="1" hangingPunct="1">
              <a:buFontTx/>
              <a:buChar char="•"/>
            </a:pPr>
            <a:r>
              <a:rPr lang="en-US" altLang="en-US" i="1" dirty="0"/>
              <a:t>Decrease phase out of Nuclear Power</a:t>
            </a:r>
            <a:endParaRPr lang="en-US" altLang="en-US" dirty="0"/>
          </a:p>
          <a:p>
            <a:pPr eaLnBrk="1" hangingPunct="1">
              <a:buFontTx/>
              <a:buChar char="•"/>
            </a:pPr>
            <a:r>
              <a:rPr lang="en-US" altLang="en-US" i="1" dirty="0"/>
              <a:t>Remove Carbon from Atmosphere</a:t>
            </a:r>
            <a:endParaRPr lang="en-US" altLang="en-US" dirty="0"/>
          </a:p>
          <a:p>
            <a:pPr eaLnBrk="1" hangingPunct="1">
              <a:buFontTx/>
              <a:buChar char="•"/>
            </a:pPr>
            <a:r>
              <a:rPr lang="en-US" altLang="en-US" i="1" dirty="0"/>
              <a:t>Reduce land needed to produce food</a:t>
            </a:r>
            <a:r>
              <a:rPr lang="en-US" altLang="en-US" dirty="0"/>
              <a:t>, and;</a:t>
            </a:r>
          </a:p>
          <a:p>
            <a:pPr eaLnBrk="1" hangingPunct="1">
              <a:buFontTx/>
              <a:buChar char="•"/>
            </a:pPr>
            <a:r>
              <a:rPr lang="en-US" altLang="en-US" i="1" dirty="0"/>
              <a:t>Improve Energy Efficiency</a:t>
            </a:r>
            <a:r>
              <a:rPr lang="en-US" altLang="en-US" dirty="0"/>
              <a:t> (EE).</a:t>
            </a:r>
          </a:p>
          <a:p>
            <a:pPr eaLnBrk="1" hangingPunct="1"/>
            <a:r>
              <a:rPr lang="en-US" altLang="en-US" b="1" i="1" dirty="0"/>
              <a:t>And they include the </a:t>
            </a:r>
            <a:r>
              <a:rPr lang="en-US" altLang="en-US" b="1" u="sng" dirty="0"/>
              <a:t>top 4 means </a:t>
            </a:r>
            <a:r>
              <a:rPr lang="en-US" altLang="en-US" b="1" i="1" dirty="0"/>
              <a:t>to address those issues</a:t>
            </a:r>
            <a:r>
              <a:rPr lang="en-US" altLang="en-US" dirty="0"/>
              <a:t>:</a:t>
            </a:r>
          </a:p>
          <a:p>
            <a:pPr eaLnBrk="1" hangingPunct="1">
              <a:buFontTx/>
              <a:buChar char="•"/>
            </a:pPr>
            <a:r>
              <a:rPr lang="en-US" altLang="en-US" i="1" dirty="0"/>
              <a:t>Government actions</a:t>
            </a:r>
            <a:endParaRPr lang="en-US" altLang="en-US" dirty="0"/>
          </a:p>
          <a:p>
            <a:pPr eaLnBrk="1" hangingPunct="1">
              <a:buFontTx/>
              <a:buChar char="•"/>
            </a:pPr>
            <a:r>
              <a:rPr lang="en-US" altLang="en-US" i="1" dirty="0"/>
              <a:t>Corporate Actions</a:t>
            </a:r>
            <a:endParaRPr lang="en-US" altLang="en-US" dirty="0"/>
          </a:p>
          <a:p>
            <a:pPr eaLnBrk="1" hangingPunct="1">
              <a:buFontTx/>
              <a:buChar char="•"/>
            </a:pPr>
            <a:r>
              <a:rPr lang="en-US" altLang="en-US" i="1" dirty="0"/>
              <a:t>Individual actions</a:t>
            </a:r>
            <a:r>
              <a:rPr lang="en-US" altLang="en-US" dirty="0"/>
              <a:t>, and;</a:t>
            </a:r>
          </a:p>
          <a:p>
            <a:pPr eaLnBrk="1" hangingPunct="1">
              <a:buFontTx/>
              <a:buChar char="•"/>
            </a:pPr>
            <a:r>
              <a:rPr lang="en-US" altLang="en-US" i="1" dirty="0"/>
              <a:t>Innovations</a:t>
            </a:r>
            <a:endParaRPr lang="en-US" altLang="en-US" dirty="0"/>
          </a:p>
          <a:p>
            <a:pPr eaLnBrk="1" hangingPunct="1"/>
            <a:endParaRPr lang="en-US" altLang="en-US" dirty="0"/>
          </a:p>
          <a:p>
            <a:r>
              <a:rPr lang="en-US" altLang="en-US" dirty="0"/>
              <a:t>The next link is to the whole Time Magazine, Sept 2019, Issue I mentioned during the Monday, October 7th, CLEP Core meeting see </a:t>
            </a:r>
            <a:r>
              <a:rPr lang="en-US" altLang="en-US" b="1" u="sng" dirty="0">
                <a:solidFill>
                  <a:srgbClr val="0000FF"/>
                </a:solidFill>
                <a:hlinkClick r:id="rId3">
                  <a:extLst>
                    <a:ext uri="{A12FA001-AC4F-418D-AE19-62706E023703}">
                      <ahyp:hlinkClr xmlns:ahyp="http://schemas.microsoft.com/office/drawing/2018/hyperlinkcolor" val="tx"/>
                    </a:ext>
                  </a:extLst>
                </a:hlinkClick>
              </a:rPr>
              <a:t>https://issuu.com/paulguarino710/docs/2019-09-23_time</a:t>
            </a:r>
            <a:r>
              <a:rPr lang="en-US" altLang="en-US" dirty="0"/>
              <a:t>.  I think that I mentioned that the 2nd to last page of that issue provides a snapshot / takeaway of the Intergovernmental Panel on Climate Change (IPCC) stated recommendations depicted in a single graphic. You can see for yourself and browse to that page at the above listed website (and indeed, read the whole issue!). The graphic of this slide is a snapshot of that page (I cut off the title) but was entitled </a:t>
            </a:r>
            <a:r>
              <a:rPr lang="en-US" altLang="en-US" b="1" i="1" dirty="0"/>
              <a:t>A 30-year to-do list</a:t>
            </a:r>
            <a:r>
              <a:rPr lang="en-US" altLang="en-US" dirty="0"/>
              <a:t> . Please look at the page before reading on.</a:t>
            </a:r>
          </a:p>
          <a:p>
            <a:r>
              <a:rPr lang="en-US" altLang="en-US" dirty="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1D45BCF-3B92-41A1-9BB3-7142DDBCAA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D6EA6EA-5F38-45DA-89AA-6DB7B2BD5C13}" type="slidenum">
              <a:rPr lang="en-US" altLang="en-US" sz="1200" smtClean="0"/>
              <a:pPr/>
              <a:t>43</a:t>
            </a:fld>
            <a:endParaRPr lang="en-US" altLang="en-US" sz="1200"/>
          </a:p>
        </p:txBody>
      </p:sp>
      <p:sp>
        <p:nvSpPr>
          <p:cNvPr id="65539" name="Rectangle 2">
            <a:extLst>
              <a:ext uri="{FF2B5EF4-FFF2-40B4-BE49-F238E27FC236}">
                <a16:creationId xmlns:a16="http://schemas.microsoft.com/office/drawing/2014/main" id="{5E0728CB-A6C2-4CC9-A384-8233443CD9B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35137A1-1D13-4F18-81C4-8F0C2361BE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15 Minutes, for this and the previous 2 slides.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full and best explanation of these assertions are found in the evidentiary records and videos found at </a:t>
            </a:r>
            <a:r>
              <a:rPr lang="en-US" altLang="en-US" sz="1200" u="sng" dirty="0">
                <a:solidFill>
                  <a:srgbClr val="0000FF"/>
                </a:solidFill>
                <a:hlinkClick r:id="rId3">
                  <a:extLst>
                    <a:ext uri="{A12FA001-AC4F-418D-AE19-62706E023703}">
                      <ahyp:hlinkClr xmlns:ahyp="http://schemas.microsoft.com/office/drawing/2018/hyperlinkcolor" val="tx"/>
                    </a:ext>
                  </a:extLst>
                </a:hlinkClick>
              </a:rPr>
              <a:t>www.BuildingScienceInnovators.com/align-by-design.html</a:t>
            </a:r>
            <a:r>
              <a:rPr lang="en-US" altLang="en-US" sz="1200" dirty="0">
                <a:solidFill>
                  <a:srgbClr val="0000FF"/>
                </a:solidFill>
              </a:rPr>
              <a:t> as explained in the Speaker’s Notes of the first slide.</a:t>
            </a:r>
          </a:p>
          <a:p>
            <a:r>
              <a:rPr lang="en-US" altLang="en-US" dirty="0"/>
              <a:t> Particularly: Watch and Listen to the 15 minutes of Video in </a:t>
            </a:r>
          </a:p>
          <a:p>
            <a:r>
              <a:rPr lang="en-US" altLang="en-US" dirty="0"/>
              <a:t>“Opening Statement to the Evidentiary Hearing” on that webpage.</a:t>
            </a:r>
          </a:p>
          <a:p>
            <a:pPr eaLnBrk="1" hangingPunct="1"/>
            <a:endParaRPr lang="en-US" altLang="en-US" dirty="0"/>
          </a:p>
          <a:p>
            <a:pPr eaLnBrk="1" hangingPunct="1"/>
            <a:endParaRPr lang="en-US" altLang="en-US" dirty="0"/>
          </a:p>
          <a:p>
            <a:pPr eaLnBrk="1" hangingPunct="1"/>
            <a:r>
              <a:rPr lang="en-US" altLang="en-US" dirty="0"/>
              <a:t>Live Demonstration of the CLEP Dashboard application will at least say the following:</a:t>
            </a:r>
          </a:p>
          <a:p>
            <a:pPr eaLnBrk="1" hangingPunct="1"/>
            <a:endParaRPr lang="en-US" altLang="en-US" dirty="0"/>
          </a:p>
          <a:p>
            <a:pPr eaLnBrk="1" hangingPunct="1"/>
            <a:r>
              <a:rPr lang="en-US" altLang="en-US" b="1" dirty="0"/>
              <a:t>Discussion of Table-of-Retrofits, using the </a:t>
            </a:r>
            <a:r>
              <a:rPr lang="en-US" altLang="en-US" b="1" dirty="0" err="1"/>
              <a:t>Clep</a:t>
            </a:r>
            <a:r>
              <a:rPr lang="en-US" altLang="en-US" b="1" dirty="0"/>
              <a:t> Dashboard simulator, version March 25, 2019</a:t>
            </a:r>
            <a:endParaRPr lang="en-US" altLang="en-US" dirty="0">
              <a:solidFill>
                <a:srgbClr val="1F3763"/>
              </a:solidFill>
              <a:latin typeface="Calibri Light" panose="020F0302020204030204" pitchFamily="34" charset="0"/>
            </a:endParaRPr>
          </a:p>
          <a:p>
            <a:pPr eaLnBrk="1" hangingPunct="1"/>
            <a:r>
              <a:rPr lang="en-US" altLang="en-US" b="1" dirty="0"/>
              <a:t>Timed water heating	.	</a:t>
            </a:r>
            <a:r>
              <a:rPr lang="en-US" altLang="en-US" dirty="0">
                <a:latin typeface="Calibri Light" panose="020F0302020204030204" pitchFamily="34" charset="0"/>
              </a:rPr>
              <a:t>“</a:t>
            </a:r>
            <a:r>
              <a:rPr lang="en-US" altLang="en-US" dirty="0"/>
              <a:t>With a $50 investment for installing a timer, a </a:t>
            </a:r>
            <a:r>
              <a:rPr lang="en-US" altLang="en-US" b="1" dirty="0"/>
              <a:t>standard electric water heater</a:t>
            </a:r>
            <a:r>
              <a:rPr lang="en-US" altLang="en-US" dirty="0"/>
              <a:t> with a tank, can be set to heat water very early in the morning. The fact that </a:t>
            </a:r>
            <a:r>
              <a:rPr lang="en-US" altLang="en-US" i="1" u="sng" dirty="0"/>
              <a:t>Cost-of-Energy reduced by</a:t>
            </a:r>
            <a:r>
              <a:rPr lang="en-US" altLang="en-US" dirty="0"/>
              <a:t> is $146, means that </a:t>
            </a:r>
            <a:r>
              <a:rPr lang="en-US" altLang="en-US" dirty="0" err="1"/>
              <a:t>Clep</a:t>
            </a:r>
            <a:r>
              <a:rPr lang="en-US" altLang="en-US" dirty="0"/>
              <a:t> income is $150. This is explained on page 5 of Exhibit 4.</a:t>
            </a:r>
            <a:endParaRPr lang="en-US" altLang="en-US" dirty="0">
              <a:solidFill>
                <a:srgbClr val="1F3763"/>
              </a:solidFill>
              <a:latin typeface="Calibri Light" panose="020F0302020204030204" pitchFamily="34" charset="0"/>
            </a:endParaRPr>
          </a:p>
          <a:p>
            <a:pPr eaLnBrk="1" hangingPunct="1"/>
            <a:r>
              <a:rPr lang="en-US" altLang="en-US" dirty="0"/>
              <a:t>Because heating water, 12 hours before it</a:t>
            </a:r>
            <a:r>
              <a:rPr lang="en-US" altLang="en-US" dirty="0">
                <a:latin typeface="Calibri Light" panose="020F0302020204030204" pitchFamily="34" charset="0"/>
              </a:rPr>
              <a:t>’</a:t>
            </a:r>
            <a:r>
              <a:rPr lang="en-US" altLang="en-US" dirty="0"/>
              <a:t>s used for a shower, may require preheating 10° higher, which uses an extra kWh daily, this adds 40 dollars extra cost per year. Thus, $110 is a better estimate of the </a:t>
            </a:r>
            <a:r>
              <a:rPr lang="en-US" altLang="en-US" dirty="0" err="1"/>
              <a:t>Clep</a:t>
            </a:r>
            <a:r>
              <a:rPr lang="en-US" altLang="en-US" dirty="0"/>
              <a:t> income, and the payback period is about 5 1/2 months.</a:t>
            </a:r>
            <a:endParaRPr lang="en-US" altLang="en-US" dirty="0">
              <a:solidFill>
                <a:srgbClr val="1F3763"/>
              </a:solidFill>
              <a:latin typeface="Calibri Light" panose="020F0302020204030204" pitchFamily="34" charset="0"/>
            </a:endParaRPr>
          </a:p>
          <a:p>
            <a:pPr eaLnBrk="1" hangingPunct="1"/>
            <a:r>
              <a:rPr lang="en-US" altLang="en-US" b="1" dirty="0"/>
              <a:t>Heat pump water heater.	</a:t>
            </a:r>
            <a:r>
              <a:rPr lang="en-US" altLang="en-US" dirty="0"/>
              <a:t>This super </a:t>
            </a:r>
            <a:r>
              <a:rPr lang="en-US" altLang="en-US" i="1" dirty="0"/>
              <a:t>energy efficiency</a:t>
            </a:r>
            <a:r>
              <a:rPr lang="en-US" altLang="en-US" dirty="0"/>
              <a:t> retrofit is 50% enhanced by </a:t>
            </a:r>
            <a:r>
              <a:rPr lang="en-US" altLang="en-US" dirty="0" err="1"/>
              <a:t>Clep</a:t>
            </a:r>
            <a:r>
              <a:rPr lang="en-US" altLang="en-US" dirty="0"/>
              <a:t>.) </a:t>
            </a:r>
            <a:r>
              <a:rPr lang="en-US" altLang="en-US" dirty="0">
                <a:latin typeface="Calibri Light" panose="020F0302020204030204" pitchFamily="34" charset="0"/>
              </a:rPr>
              <a:t>“</a:t>
            </a:r>
            <a:r>
              <a:rPr lang="en-US" altLang="en-US" dirty="0"/>
              <a:t>With a $300 investment (net of rebates).  The Dashboard shows at the bottom of that column: $241, with </a:t>
            </a:r>
            <a:r>
              <a:rPr lang="en-US" altLang="en-US" dirty="0" err="1"/>
              <a:t>Clep</a:t>
            </a:r>
            <a:r>
              <a:rPr lang="en-US" altLang="en-US" dirty="0"/>
              <a:t>: $378.  Thus, </a:t>
            </a:r>
            <a:r>
              <a:rPr lang="en-US" altLang="en-US" i="1" dirty="0"/>
              <a:t>energy efficiency</a:t>
            </a:r>
            <a:r>
              <a:rPr lang="en-US" altLang="en-US" dirty="0"/>
              <a:t> reduces consumption and the ENO bill by $241. </a:t>
            </a:r>
            <a:r>
              <a:rPr lang="en-US" altLang="en-US" dirty="0" err="1"/>
              <a:t>Clep</a:t>
            </a:r>
            <a:r>
              <a:rPr lang="en-US" altLang="en-US" dirty="0"/>
              <a:t> savings adds to that to get 378.  Thus, </a:t>
            </a:r>
            <a:r>
              <a:rPr lang="en-US" altLang="en-US" dirty="0">
                <a:latin typeface="Calibri Light" panose="020F0302020204030204" pitchFamily="34" charset="0"/>
              </a:rPr>
              <a:t>“</a:t>
            </a:r>
            <a:r>
              <a:rPr lang="en-US" altLang="en-US" dirty="0"/>
              <a:t>net</a:t>
            </a:r>
            <a:r>
              <a:rPr lang="en-US" altLang="en-US" dirty="0">
                <a:latin typeface="Calibri Light" panose="020F0302020204030204" pitchFamily="34" charset="0"/>
              </a:rPr>
              <a:t>”</a:t>
            </a:r>
            <a:r>
              <a:rPr lang="en-US" altLang="en-US" dirty="0"/>
              <a:t> </a:t>
            </a:r>
            <a:r>
              <a:rPr lang="en-US" altLang="en-US" dirty="0" err="1"/>
              <a:t>Clep</a:t>
            </a:r>
            <a:r>
              <a:rPr lang="en-US" altLang="en-US" dirty="0"/>
              <a:t> income is 137.  The, 378, pays back the $300 investment in 4/5 of a year, or 50% faster with </a:t>
            </a:r>
            <a:r>
              <a:rPr lang="en-US" altLang="en-US" dirty="0" err="1"/>
              <a:t>Clep</a:t>
            </a:r>
            <a:r>
              <a:rPr lang="en-US" altLang="en-US" dirty="0"/>
              <a:t>. </a:t>
            </a:r>
            <a:endParaRPr lang="en-US" altLang="en-US" dirty="0">
              <a:solidFill>
                <a:srgbClr val="1F3763"/>
              </a:solidFill>
              <a:latin typeface="Calibri Light" panose="020F0302020204030204" pitchFamily="34" charset="0"/>
            </a:endParaRPr>
          </a:p>
          <a:p>
            <a:pPr eaLnBrk="1" hangingPunct="1"/>
            <a:r>
              <a:rPr lang="en-US" altLang="en-US" b="1" dirty="0"/>
              <a:t>Ice-Making AC.		(</a:t>
            </a:r>
            <a:r>
              <a:rPr lang="en-US" altLang="en-US" dirty="0"/>
              <a:t>This poor </a:t>
            </a:r>
            <a:r>
              <a:rPr lang="en-US" altLang="en-US" i="1" dirty="0"/>
              <a:t>energy efficiency</a:t>
            </a:r>
            <a:r>
              <a:rPr lang="en-US" altLang="en-US" dirty="0"/>
              <a:t> retrofit is twelve hundred % enhanced by </a:t>
            </a:r>
            <a:r>
              <a:rPr lang="en-US" altLang="en-US" dirty="0" err="1"/>
              <a:t>Clep</a:t>
            </a:r>
            <a:r>
              <a:rPr lang="en-US" altLang="en-US" dirty="0"/>
              <a:t>.) </a:t>
            </a:r>
            <a:r>
              <a:rPr lang="en-US" altLang="en-US" dirty="0">
                <a:latin typeface="Calibri Light" panose="020F0302020204030204" pitchFamily="34" charset="0"/>
              </a:rPr>
              <a:t>“</a:t>
            </a:r>
            <a:r>
              <a:rPr lang="en-US" altLang="en-US" dirty="0"/>
              <a:t>With a $3000 investment in an ice-making AC, a customer can store energy at night to offset cooling needs in the afternoon. The Dashboard displays: at the bottom of that column: $49, with </a:t>
            </a:r>
            <a:r>
              <a:rPr lang="en-US" altLang="en-US" dirty="0" err="1"/>
              <a:t>Clep</a:t>
            </a:r>
            <a:r>
              <a:rPr lang="en-US" altLang="en-US" dirty="0"/>
              <a:t>: $626.  Thus, </a:t>
            </a:r>
            <a:r>
              <a:rPr lang="en-US" altLang="en-US" i="1" dirty="0"/>
              <a:t>energy efficiency</a:t>
            </a:r>
            <a:r>
              <a:rPr lang="en-US" altLang="en-US" dirty="0"/>
              <a:t> reduces kWh consumption and the ENO bill by </a:t>
            </a:r>
            <a:r>
              <a:rPr lang="en-US" altLang="en-US" i="1" dirty="0"/>
              <a:t>only</a:t>
            </a:r>
            <a:r>
              <a:rPr lang="en-US" altLang="en-US" dirty="0"/>
              <a:t> $49. And the net </a:t>
            </a:r>
            <a:r>
              <a:rPr lang="en-US" altLang="en-US" dirty="0" err="1"/>
              <a:t>Clep</a:t>
            </a:r>
            <a:r>
              <a:rPr lang="en-US" altLang="en-US" dirty="0"/>
              <a:t> savings is $577. With just Energy Efficiency, payback takes 62 years. With </a:t>
            </a:r>
            <a:r>
              <a:rPr lang="en-US" altLang="en-US" dirty="0" err="1"/>
              <a:t>Clep</a:t>
            </a:r>
            <a:r>
              <a:rPr lang="en-US" altLang="en-US" dirty="0"/>
              <a:t>, it takes less than 5 years, more than 12 times faster.</a:t>
            </a:r>
            <a:endParaRPr lang="en-US" altLang="en-US" dirty="0">
              <a:solidFill>
                <a:srgbClr val="1F3763"/>
              </a:solidFill>
              <a:latin typeface="Calibri Light" panose="020F0302020204030204" pitchFamily="34" charset="0"/>
            </a:endParaRPr>
          </a:p>
          <a:p>
            <a:pPr eaLnBrk="1" hangingPunct="1"/>
            <a:r>
              <a:rPr lang="en-US" altLang="en-US" b="1" dirty="0"/>
              <a:t>Electric Battery		</a:t>
            </a:r>
            <a:r>
              <a:rPr lang="en-US" altLang="en-US" dirty="0"/>
              <a:t> </a:t>
            </a:r>
            <a:r>
              <a:rPr lang="en-US" altLang="en-US" dirty="0">
                <a:latin typeface="Calibri Light" panose="020F0302020204030204" pitchFamily="34" charset="0"/>
              </a:rPr>
              <a:t>“</a:t>
            </a:r>
            <a:r>
              <a:rPr lang="en-US" altLang="en-US" dirty="0"/>
              <a:t>(using 2016 prices) With a 10,000-dollar investment in a 12-kWh whole-home battery, The Dashboard displays: at the bottom of that column: $0, with </a:t>
            </a:r>
            <a:r>
              <a:rPr lang="en-US" altLang="en-US" dirty="0" err="1"/>
              <a:t>Clep</a:t>
            </a:r>
            <a:r>
              <a:rPr lang="en-US" altLang="en-US" dirty="0"/>
              <a:t>: $495.  The 495 </a:t>
            </a:r>
            <a:r>
              <a:rPr lang="en-US" altLang="en-US" dirty="0" err="1"/>
              <a:t>Clep</a:t>
            </a:r>
            <a:r>
              <a:rPr lang="en-US" altLang="en-US" dirty="0"/>
              <a:t> cashflow, takes 20 years to pay back the 10,000-dollar investment, more than 2 times the warranted life of the battery; this is far too slow. Although this way to finance batteries doesn</a:t>
            </a:r>
            <a:r>
              <a:rPr lang="en-US" altLang="en-US" dirty="0">
                <a:latin typeface="Calibri Light" panose="020F0302020204030204" pitchFamily="34" charset="0"/>
              </a:rPr>
              <a:t>’</a:t>
            </a:r>
            <a:r>
              <a:rPr lang="en-US" altLang="en-US" dirty="0"/>
              <a:t>t work, the Direct Testimony provides four alternative ways that do.  See the answer to Question 13, starting on page 32.</a:t>
            </a:r>
            <a:endParaRPr lang="en-US" altLang="en-US" dirty="0">
              <a:solidFill>
                <a:srgbClr val="1F3763"/>
              </a:solidFill>
              <a:latin typeface="Calibri Light" panose="020F0302020204030204" pitchFamily="34" charset="0"/>
            </a:endParaRPr>
          </a:p>
          <a:p>
            <a:pPr eaLnBrk="1" hangingPunct="1"/>
            <a:r>
              <a:rPr lang="en-US" altLang="en-US" dirty="0"/>
              <a:t>One of those ways is displayed in the Dashboard, in the </a:t>
            </a:r>
            <a:r>
              <a:rPr lang="en-US" altLang="en-US" dirty="0">
                <a:latin typeface="Calibri Light" panose="020F0302020204030204" pitchFamily="34" charset="0"/>
              </a:rPr>
              <a:t>“</a:t>
            </a:r>
            <a:r>
              <a:rPr lang="en-US" altLang="en-US" dirty="0"/>
              <a:t>Combined Effect W/O CS</a:t>
            </a:r>
            <a:r>
              <a:rPr lang="en-US" altLang="en-US" dirty="0">
                <a:latin typeface="Calibri Light" panose="020F0302020204030204" pitchFamily="34" charset="0"/>
              </a:rPr>
              <a:t>”</a:t>
            </a:r>
            <a:r>
              <a:rPr lang="en-US" altLang="en-US" dirty="0"/>
              <a:t>, column, which I have already set up, to aggregate the income and investments, of the Heat pump water heater, Ice-making AC, and the Whole-Home Battery.  See the bottom of that column. $290, with </a:t>
            </a:r>
            <a:r>
              <a:rPr lang="en-US" altLang="en-US" dirty="0" err="1"/>
              <a:t>Clep</a:t>
            </a:r>
            <a:r>
              <a:rPr lang="en-US" altLang="en-US" dirty="0"/>
              <a:t>: $1499. Thus, $290 in Energy Efficiency retrofits would take 46 years to pay off the $13,300. If one includes the </a:t>
            </a:r>
            <a:r>
              <a:rPr lang="en-US" altLang="en-US" dirty="0" err="1"/>
              <a:t>Clep</a:t>
            </a:r>
            <a:r>
              <a:rPr lang="en-US" altLang="en-US" dirty="0"/>
              <a:t> cashflows, this pays back the $13,300 investment in 9 years.  And thus, finances the ensemble, thermal and electric storage investments in less than 10 years.</a:t>
            </a:r>
            <a:endParaRPr lang="en-US" altLang="en-US" dirty="0">
              <a:solidFill>
                <a:srgbClr val="1F3763"/>
              </a:solidFill>
              <a:latin typeface="Calibri Light" panose="020F0302020204030204" pitchFamily="34" charset="0"/>
            </a:endParaRPr>
          </a:p>
          <a:p>
            <a:pPr eaLnBrk="1" hangingPunct="1"/>
            <a:r>
              <a:rPr lang="en-US" altLang="en-US" b="1" dirty="0"/>
              <a:t>Community Solar.	   	</a:t>
            </a:r>
            <a:r>
              <a:rPr lang="en-US" altLang="en-US" dirty="0"/>
              <a:t>The Dashboard assumes 5 kW of a Community-Solar-Farm, is rented by a resident for $420 per year. The Dashboard displays at the bottom of that column: $0, with </a:t>
            </a:r>
            <a:r>
              <a:rPr lang="en-US" altLang="en-US" dirty="0" err="1"/>
              <a:t>Clep</a:t>
            </a:r>
            <a:r>
              <a:rPr lang="en-US" altLang="en-US" dirty="0"/>
              <a:t>: $1143.  Thus, the net cashflow to the customer, is $723 per year.  This annual benefit cuts the original residential customer</a:t>
            </a:r>
            <a:r>
              <a:rPr lang="en-US" altLang="en-US" dirty="0">
                <a:latin typeface="Calibri Light" panose="020F0302020204030204" pitchFamily="34" charset="0"/>
              </a:rPr>
              <a:t>’</a:t>
            </a:r>
            <a:r>
              <a:rPr lang="en-US" altLang="en-US" dirty="0"/>
              <a:t>s obligation to ENO, in half: from roughly 1400 per year, to $700 a year.</a:t>
            </a:r>
            <a:br>
              <a:rPr lang="en-US" altLang="en-US" b="1" dirty="0">
                <a:cs typeface="Calibri" panose="020F0502020204030204" pitchFamily="34" charset="0"/>
              </a:rPr>
            </a:br>
            <a:endParaRPr lang="en-US" altLang="en-US" dirty="0">
              <a:latin typeface="Calibri" panose="020F0502020204030204" pitchFamily="34" charset="0"/>
              <a:cs typeface="Calibri" panose="020F0502020204030204" pitchFamily="34" charset="0"/>
            </a:endParaRP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824EAD0-75BA-4EF6-955F-AB0AB12A04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5892EB5-D66B-496E-B599-858748FF14E6}" type="slidenum">
              <a:rPr lang="en-US" altLang="en-US" sz="1200" smtClean="0"/>
              <a:pPr/>
              <a:t>44</a:t>
            </a:fld>
            <a:endParaRPr lang="en-US" altLang="en-US" sz="1200"/>
          </a:p>
        </p:txBody>
      </p:sp>
      <p:sp>
        <p:nvSpPr>
          <p:cNvPr id="9219" name="Rectangle 2">
            <a:extLst>
              <a:ext uri="{FF2B5EF4-FFF2-40B4-BE49-F238E27FC236}">
                <a16:creationId xmlns:a16="http://schemas.microsoft.com/office/drawing/2014/main" id="{D11A96B7-EE0B-4901-9BED-8CD3729BC86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310AE41-5954-4C6A-B781-0A2E024986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2 Min</a:t>
            </a:r>
            <a:endParaRPr lang="en-US" altLang="en-US" b="1"/>
          </a:p>
          <a:p>
            <a:pPr eaLnBrk="1" hangingPunct="1"/>
            <a:r>
              <a:rPr lang="en-US" altLang="en-US"/>
              <a:t>*The pathway to prove CLEP goes through New Orleans where a formal utility rate case Orleans is poised to potentially put CLEP on the map.</a:t>
            </a:r>
          </a:p>
          <a:p>
            <a:pPr eaLnBrk="1" hangingPunct="1"/>
            <a:r>
              <a:rPr lang="en-US" altLang="en-US" u="sng">
                <a:hlinkClick r:id="rId3"/>
              </a:rPr>
              <a:t>* www.BuildingScienceInnovators.com/align-by-design.html</a:t>
            </a:r>
            <a:r>
              <a:rPr lang="en-US" altLang="en-US"/>
              <a:t> </a:t>
            </a:r>
          </a:p>
          <a:p>
            <a:pPr eaLnBrk="1" hangingPunct="1"/>
            <a:r>
              <a:rPr lang="en-US" altLang="en-US"/>
              <a:t>*We are near the end of a 5-year, very low-cost government action—which is already on track to align everyone’s economic interests: to establish and utilize the best in free-market electricity pricing—that, by no coincidence, is just as well competent and directed to improve reliability and sustainability.</a:t>
            </a:r>
          </a:p>
          <a:p>
            <a:pPr eaLnBrk="1" hangingPunct="1"/>
            <a:r>
              <a:rPr lang="en-US" altLang="en-US"/>
              <a:t>*** New Orleans team needs your help: </a:t>
            </a:r>
          </a:p>
          <a:p>
            <a:pPr eaLnBrk="1" hangingPunct="1"/>
            <a:r>
              <a:rPr lang="en-US" altLang="en-US"/>
              <a:t>-composing the “mini” rate case, docket enabling resolution</a:t>
            </a:r>
          </a:p>
          <a:p>
            <a:pPr eaLnBrk="1" hangingPunct="1"/>
            <a:r>
              <a:rPr lang="en-US" altLang="en-US"/>
              <a:t>-gathering intervenors to join that docket</a:t>
            </a:r>
          </a:p>
          <a:p>
            <a:pPr eaLnBrk="1" hangingPunct="1"/>
            <a:r>
              <a:rPr lang="en-US" altLang="en-US"/>
              <a:t>-volunteer, publicize, educate, &amp; litigate </a:t>
            </a:r>
          </a:p>
          <a:p>
            <a:pPr eaLnBrk="1" hangingPunct="1"/>
            <a:r>
              <a:rPr lang="en-US" altLang="en-US"/>
              <a:t>-young people already demonstrating world-wide for a better future.</a:t>
            </a:r>
          </a:p>
          <a:p>
            <a:pPr eaLnBrk="1" hangingPunct="1"/>
            <a:r>
              <a:rPr lang="en-US" altLang="en-US"/>
              <a:t>*** Who else can help?</a:t>
            </a:r>
          </a:p>
          <a:p>
            <a:pPr eaLnBrk="1" hangingPunct="1"/>
            <a:r>
              <a:rPr lang="en-US" altLang="en-US"/>
              <a:t>-Cities,  -Municipal utilities -Wind Power Associations -Battery &amp; AC Manufacturers </a:t>
            </a:r>
          </a:p>
          <a:p>
            <a:pPr eaLnBrk="1" hangingPunct="1"/>
            <a:r>
              <a:rPr lang="en-US" altLang="en-US"/>
              <a:t>-NGO: environmental, watchdog, etc.</a:t>
            </a:r>
          </a:p>
          <a:p>
            <a:pPr eaLnBrk="1" hangingPunct="1"/>
            <a:endParaRPr lang="en-US" altLang="en-US"/>
          </a:p>
        </p:txBody>
      </p:sp>
    </p:spTree>
    <p:extLst>
      <p:ext uri="{BB962C8B-B14F-4D97-AF65-F5344CB8AC3E}">
        <p14:creationId xmlns:p14="http://schemas.microsoft.com/office/powerpoint/2010/main" val="1462145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BEA81A6-889F-462A-92BF-096ABD132E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C08245EA-16B9-4540-B077-9619D21B7EA3}" type="slidenum">
              <a:rPr lang="en-US" altLang="en-US" sz="1200" smtClean="0"/>
              <a:pPr/>
              <a:t>45</a:t>
            </a:fld>
            <a:endParaRPr lang="en-US" altLang="en-US" sz="1200"/>
          </a:p>
        </p:txBody>
      </p:sp>
      <p:sp>
        <p:nvSpPr>
          <p:cNvPr id="69635" name="Rectangle 2">
            <a:extLst>
              <a:ext uri="{FF2B5EF4-FFF2-40B4-BE49-F238E27FC236}">
                <a16:creationId xmlns:a16="http://schemas.microsoft.com/office/drawing/2014/main" id="{4D8CD4B3-186D-4AC9-8875-A8734929EC7E}"/>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D445EF2-525D-459F-91A7-6A2837855662}"/>
              </a:ext>
            </a:extLst>
          </p:cNvPr>
          <p:cNvSpPr>
            <a:spLocks noGrp="1" noChangeArrowheads="1"/>
          </p:cNvSpPr>
          <p:nvPr>
            <p:ph type="body" idx="1"/>
          </p:nvPr>
        </p:nvSpPr>
        <p:spPr/>
        <p:txBody>
          <a:bodyPr/>
          <a:lstStyle/>
          <a:p>
            <a:pPr eaLnBrk="1" hangingPunct="1">
              <a:defRPr/>
            </a:pPr>
            <a:r>
              <a:rPr lang="en-US" altLang="en-US" dirty="0"/>
              <a:t>15 to 20 min. </a:t>
            </a:r>
          </a:p>
          <a:p>
            <a:pPr eaLnBrk="1" hangingPunct="1">
              <a:buFontTx/>
              <a:buNone/>
              <a:defRPr/>
            </a:pPr>
            <a:r>
              <a:rPr lang="en-US" altLang="en-US" dirty="0"/>
              <a:t>Please read the speaker’s notes to the Title Slide of this talk for the most complete source for the answers to your questions.</a:t>
            </a:r>
          </a:p>
          <a:p>
            <a:pPr eaLnBrk="1" hangingPunct="1">
              <a:buFontTx/>
              <a:buNone/>
              <a:defRPr/>
            </a:pPr>
            <a:r>
              <a:rPr lang="en-US" altLang="en-US" dirty="0"/>
              <a:t>And note that CLEP needs much more than cheer leaders… We need workers… as explained in the previous slide.</a:t>
            </a:r>
          </a:p>
          <a:p>
            <a:pPr eaLnBrk="1" hangingPunct="1">
              <a:buFontTx/>
              <a:buNone/>
              <a:defRPr/>
            </a:pPr>
            <a:r>
              <a:rPr lang="en-US" altLang="en-US" dirty="0"/>
              <a:t>Please contact us!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B6DACC2-3624-4C32-AE34-0EA0C631B7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C23DA617-2F89-470E-B73D-10A83AE14134}" type="slidenum">
              <a:rPr lang="en-US" altLang="en-US" sz="1200" smtClean="0"/>
              <a:pPr/>
              <a:t>46</a:t>
            </a:fld>
            <a:endParaRPr lang="en-US" altLang="en-US" sz="1200"/>
          </a:p>
        </p:txBody>
      </p:sp>
      <p:sp>
        <p:nvSpPr>
          <p:cNvPr id="71683" name="Rectangle 2">
            <a:extLst>
              <a:ext uri="{FF2B5EF4-FFF2-40B4-BE49-F238E27FC236}">
                <a16:creationId xmlns:a16="http://schemas.microsoft.com/office/drawing/2014/main" id="{D0D2A886-61EF-47A9-A0E3-374981AB405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B330221E-281F-4C61-81D0-B80425A9E5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i="1" dirty="0"/>
              <a:t>0 min </a:t>
            </a:r>
          </a:p>
          <a:p>
            <a:pPr eaLnBrk="1" hangingPunct="1"/>
            <a:r>
              <a:rPr lang="en-US" altLang="en-US" b="1" i="1" dirty="0"/>
              <a:t>The following is the text found in </a:t>
            </a:r>
            <a:r>
              <a:rPr lang="en-US" altLang="en-US" dirty="0">
                <a:cs typeface="Calibri" panose="020F0502020204030204" pitchFamily="34" charset="0"/>
              </a:rPr>
              <a:t>BSI’s </a:t>
            </a:r>
            <a:r>
              <a:rPr lang="en-US" altLang="en-US" b="1" i="1" dirty="0">
                <a:solidFill>
                  <a:srgbClr val="000000"/>
                </a:solidFill>
                <a:latin typeface="Arial" panose="020B0604020202020204" pitchFamily="34" charset="0"/>
                <a:cs typeface="Arial" panose="020B0604020202020204" pitchFamily="34" charset="0"/>
              </a:rPr>
              <a:t>​</a:t>
            </a:r>
            <a:r>
              <a:rPr lang="en-US" altLang="en-US" dirty="0">
                <a:hlinkClick r:id="rId3"/>
              </a:rPr>
              <a:t>Opening Statement to the Evidentiary Hearing</a:t>
            </a:r>
            <a:r>
              <a:rPr lang="en-US" altLang="en-US" i="1" dirty="0">
                <a:cs typeface="Calibri" panose="020F0502020204030204" pitchFamily="34" charset="0"/>
              </a:rPr>
              <a:t>, on Jun 17, 2019</a:t>
            </a:r>
            <a:r>
              <a:rPr lang="en-US" altLang="en-US" dirty="0"/>
              <a:t> </a:t>
            </a:r>
          </a:p>
          <a:p>
            <a:pPr eaLnBrk="1" hangingPunct="1"/>
            <a:endParaRPr lang="en-US" altLang="en-US" b="1" i="1" dirty="0"/>
          </a:p>
          <a:p>
            <a:pPr eaLnBrk="1" hangingPunct="1"/>
            <a:r>
              <a:rPr lang="en-US" altLang="en-US" b="1" i="1" dirty="0"/>
              <a:t>The Opening Statement by</a:t>
            </a:r>
            <a:br>
              <a:rPr lang="en-US" altLang="en-US" b="1" i="1" dirty="0"/>
            </a:br>
            <a:r>
              <a:rPr lang="en-US" altLang="en-US" b="1" i="1" dirty="0"/>
              <a:t>Building Science Innovators and Intervenor in Entergy New Orleans (ENO) rate case.</a:t>
            </a:r>
            <a:br>
              <a:rPr lang="en-US" altLang="en-US" b="1" i="1" dirty="0"/>
            </a:br>
            <a:r>
              <a:rPr lang="en-US" altLang="en-US" b="1" i="1" dirty="0"/>
              <a:t>by Myron Katz, PhD</a:t>
            </a:r>
            <a:endParaRPr lang="en-US" altLang="en-US" dirty="0">
              <a:latin typeface="Calibri" panose="020F0502020204030204" pitchFamily="34" charset="0"/>
              <a:cs typeface="Calibri" panose="020F0502020204030204" pitchFamily="34" charset="0"/>
            </a:endParaRPr>
          </a:p>
          <a:p>
            <a:pPr eaLnBrk="1" hangingPunct="1"/>
            <a:r>
              <a:rPr lang="en-US" altLang="en-US" b="1" i="1" dirty="0"/>
              <a:t>Entergy New Orleans Rate Case</a:t>
            </a:r>
            <a:endParaRPr lang="en-US" altLang="en-US" dirty="0">
              <a:latin typeface="Calibri" panose="020F0502020204030204" pitchFamily="34" charset="0"/>
              <a:cs typeface="Calibri" panose="020F0502020204030204" pitchFamily="34" charset="0"/>
            </a:endParaRPr>
          </a:p>
          <a:p>
            <a:pPr eaLnBrk="1" hangingPunct="1"/>
            <a:r>
              <a:rPr lang="en-US" altLang="en-US" b="1" i="1" dirty="0"/>
              <a:t>DOCKET NO. UD-18-07</a:t>
            </a:r>
            <a:endParaRPr lang="en-US" altLang="en-US" dirty="0">
              <a:latin typeface="Calibri" panose="020F0502020204030204" pitchFamily="34" charset="0"/>
              <a:cs typeface="Calibri" panose="020F0502020204030204" pitchFamily="34" charset="0"/>
            </a:endParaRPr>
          </a:p>
          <a:p>
            <a:pPr eaLnBrk="1" hangingPunct="1"/>
            <a:r>
              <a:rPr lang="en-US" altLang="en-US" b="1" i="1" dirty="0"/>
              <a:t>June 17, 2019  </a:t>
            </a:r>
            <a:endParaRPr lang="en-US" altLang="en-US" dirty="0">
              <a:latin typeface="Calibri" panose="020F0502020204030204" pitchFamily="34" charset="0"/>
              <a:cs typeface="Calibri" panose="020F0502020204030204" pitchFamily="34" charset="0"/>
            </a:endParaRPr>
          </a:p>
          <a:p>
            <a:pPr eaLnBrk="1" hangingPunct="1"/>
            <a:r>
              <a:rPr lang="en-US" altLang="en-US" b="1" i="1" dirty="0"/>
              <a:t>Evidentiary Hearing</a:t>
            </a:r>
          </a:p>
          <a:p>
            <a:pPr eaLnBrk="1" hangingPunct="1"/>
            <a:endParaRPr lang="en-US" altLang="en-US" dirty="0">
              <a:latin typeface="Calibri" panose="020F0502020204030204" pitchFamily="34" charset="0"/>
              <a:cs typeface="Calibri" panose="020F0502020204030204" pitchFamily="34" charset="0"/>
            </a:endParaRPr>
          </a:p>
          <a:p>
            <a:pPr eaLnBrk="1" hangingPunct="1"/>
            <a:r>
              <a:rPr lang="en-US" altLang="en-US" b="1" i="1" dirty="0"/>
              <a:t>The following is the text found in today</a:t>
            </a:r>
            <a:r>
              <a:rPr lang="en-US" altLang="en-US" b="1" i="1" dirty="0">
                <a:latin typeface="Calibri" panose="020F0502020204030204" pitchFamily="34" charset="0"/>
              </a:rPr>
              <a:t>’</a:t>
            </a:r>
            <a:r>
              <a:rPr lang="en-US" altLang="en-US" b="1" i="1" dirty="0"/>
              <a:t>s PowerPoint Presentation.</a:t>
            </a:r>
            <a:endParaRPr lang="en-US" altLang="en-US" dirty="0">
              <a:latin typeface="Calibri" panose="020F0502020204030204" pitchFamily="34" charset="0"/>
              <a:cs typeface="Calibri" panose="020F0502020204030204" pitchFamily="34" charset="0"/>
            </a:endParaRPr>
          </a:p>
          <a:p>
            <a:pPr eaLnBrk="1" hangingPunct="1"/>
            <a:r>
              <a:rPr lang="en-US" altLang="en-US" b="1" dirty="0" err="1"/>
              <a:t>Clep</a:t>
            </a:r>
            <a:r>
              <a:rPr lang="en-US" altLang="en-US" b="1" dirty="0"/>
              <a:t> Opening Comments</a:t>
            </a:r>
            <a:r>
              <a:rPr lang="en-US" altLang="en-US" dirty="0"/>
              <a:t> ENO Rate Case, 6/17 Evidentiary Hearing by Myron Katz, BSI</a:t>
            </a:r>
            <a:endParaRPr lang="en-US" altLang="en-US" dirty="0">
              <a:latin typeface="Calibri" panose="020F0502020204030204" pitchFamily="34" charset="0"/>
              <a:cs typeface="Calibri" panose="020F0502020204030204" pitchFamily="34" charset="0"/>
            </a:endParaRPr>
          </a:p>
          <a:p>
            <a:pPr eaLnBrk="1" hangingPunct="1"/>
            <a:r>
              <a:rPr lang="en-US" altLang="en-US" b="1" dirty="0" err="1"/>
              <a:t>Clep</a:t>
            </a:r>
            <a:r>
              <a:rPr lang="en-US" altLang="en-US" b="1" dirty="0"/>
              <a:t>, Customer Lowered Electricity Price</a:t>
            </a:r>
            <a:r>
              <a:rPr lang="en-US" altLang="en-US" dirty="0"/>
              <a:t>, is a market-based, utility rate-design, that pays customers to lower a utility</a:t>
            </a:r>
            <a:r>
              <a:rPr lang="en-US" altLang="en-US" dirty="0">
                <a:latin typeface="Calibri" panose="020F0502020204030204" pitchFamily="34" charset="0"/>
              </a:rPr>
              <a:t>’</a:t>
            </a:r>
            <a:r>
              <a:rPr lang="en-US" altLang="en-US" dirty="0"/>
              <a:t>s cost of energy, and power, by paying them: almost all the savings they cause. </a:t>
            </a:r>
            <a:r>
              <a:rPr lang="en-US" altLang="en-US" dirty="0" err="1"/>
              <a:t>Clep</a:t>
            </a:r>
            <a:r>
              <a:rPr lang="en-US" altLang="en-US" dirty="0"/>
              <a:t> is a voluntary, </a:t>
            </a:r>
            <a:r>
              <a:rPr lang="en-US" altLang="en-US" b="1" dirty="0"/>
              <a:t>OPT-IN</a:t>
            </a:r>
            <a:r>
              <a:rPr lang="en-US" altLang="en-US" dirty="0"/>
              <a:t> rate, configured to extinguish all subsidies.</a:t>
            </a:r>
            <a:endParaRPr lang="en-US" altLang="en-US" dirty="0">
              <a:latin typeface="Calibri" panose="020F0502020204030204" pitchFamily="34" charset="0"/>
              <a:cs typeface="Calibri" panose="020F0502020204030204" pitchFamily="34" charset="0"/>
            </a:endParaRPr>
          </a:p>
          <a:p>
            <a:pPr eaLnBrk="1" hangingPunct="1"/>
            <a:r>
              <a:rPr lang="en-US" altLang="en-US" b="1" i="1" dirty="0"/>
              <a:t>Far better than old-school time-of-use rates, that have no means to pay full negative demand charges,</a:t>
            </a:r>
            <a:r>
              <a:rPr lang="en-US" altLang="en-US" u="sng" dirty="0"/>
              <a:t> </a:t>
            </a:r>
            <a:endParaRPr lang="en-US" altLang="en-US" dirty="0">
              <a:latin typeface="Calibri" panose="020F0502020204030204" pitchFamily="34" charset="0"/>
              <a:cs typeface="Calibri" panose="020F0502020204030204" pitchFamily="34" charset="0"/>
            </a:endParaRPr>
          </a:p>
          <a:p>
            <a:pPr eaLnBrk="1" hangingPunct="1"/>
            <a:r>
              <a:rPr lang="en-US" altLang="en-US" b="1" i="1" dirty="0" err="1"/>
              <a:t>Clep</a:t>
            </a:r>
            <a:r>
              <a:rPr lang="en-US" altLang="en-US" b="1" i="1" dirty="0"/>
              <a:t> addresses: reliability issues outstandingly, with strategies that finance thermal and electric storage, </a:t>
            </a:r>
            <a:endParaRPr lang="en-US" altLang="en-US" dirty="0">
              <a:latin typeface="Calibri" panose="020F0502020204030204" pitchFamily="34" charset="0"/>
              <a:cs typeface="Calibri" panose="020F0502020204030204" pitchFamily="34" charset="0"/>
            </a:endParaRPr>
          </a:p>
          <a:p>
            <a:pPr eaLnBrk="1" hangingPunct="1"/>
            <a:r>
              <a:rPr lang="en-US" altLang="en-US" b="1" i="1" dirty="0"/>
              <a:t>helps make utility services more affordable, for low- and middle-income consumers,</a:t>
            </a:r>
            <a:endParaRPr lang="en-US" altLang="en-US" dirty="0">
              <a:latin typeface="Calibri" panose="020F0502020204030204" pitchFamily="34" charset="0"/>
              <a:cs typeface="Calibri" panose="020F0502020204030204" pitchFamily="34" charset="0"/>
            </a:endParaRPr>
          </a:p>
          <a:p>
            <a:pPr eaLnBrk="1" hangingPunct="1"/>
            <a:r>
              <a:rPr lang="en-US" altLang="en-US" b="1" i="1" dirty="0"/>
              <a:t>produces market-transformation by financing a wide variety of low-tech energy-performance equipment not otherwise financeable, </a:t>
            </a:r>
            <a:endParaRPr lang="en-US" altLang="en-US" dirty="0">
              <a:latin typeface="Calibri" panose="020F0502020204030204" pitchFamily="34" charset="0"/>
              <a:cs typeface="Calibri" panose="020F0502020204030204" pitchFamily="34" charset="0"/>
            </a:endParaRPr>
          </a:p>
          <a:p>
            <a:pPr eaLnBrk="1" hangingPunct="1"/>
            <a:r>
              <a:rPr lang="en-US" altLang="en-US" b="1" i="1" dirty="0"/>
              <a:t>and in the process, stimulates waves of new clean-energy jobs. </a:t>
            </a:r>
            <a:endParaRPr lang="en-US" altLang="en-US" dirty="0">
              <a:latin typeface="Calibri" panose="020F0502020204030204" pitchFamily="34" charset="0"/>
              <a:cs typeface="Calibri" panose="020F0502020204030204" pitchFamily="34" charset="0"/>
            </a:endParaRPr>
          </a:p>
          <a:p>
            <a:pPr eaLnBrk="1" hangingPunct="1"/>
            <a:r>
              <a:rPr lang="en-US" altLang="en-US" dirty="0">
                <a:latin typeface="Calibri" panose="020F0502020204030204" pitchFamily="34" charset="0"/>
              </a:rPr>
              <a:t>The time allotted me today will be spent explaining how </a:t>
            </a:r>
            <a:r>
              <a:rPr lang="en-US" altLang="en-US" b="1" i="1" dirty="0" err="1"/>
              <a:t>Clep</a:t>
            </a:r>
            <a:r>
              <a:rPr lang="en-US" altLang="en-US" b="1" i="1" dirty="0"/>
              <a:t> </a:t>
            </a:r>
            <a:r>
              <a:rPr lang="en-US" altLang="en-US" dirty="0">
                <a:latin typeface="Calibri" panose="020F0502020204030204" pitchFamily="34" charset="0"/>
              </a:rPr>
              <a:t>functions with various energy retrofits, while comparing it to standard energy efficiency methods, first by using the data from the Direct Testimony and then the data obtained from our </a:t>
            </a:r>
            <a:r>
              <a:rPr lang="en-US" altLang="en-US" dirty="0" err="1">
                <a:latin typeface="Calibri" panose="020F0502020204030204" pitchFamily="34" charset="0"/>
              </a:rPr>
              <a:t>Clep</a:t>
            </a:r>
            <a:r>
              <a:rPr lang="en-US" altLang="en-US" dirty="0">
                <a:latin typeface="Calibri" panose="020F0502020204030204" pitchFamily="34" charset="0"/>
              </a:rPr>
              <a:t> simulation software called the “</a:t>
            </a:r>
            <a:r>
              <a:rPr lang="en-US" altLang="en-US" b="1" i="1" dirty="0" err="1"/>
              <a:t>Clep</a:t>
            </a:r>
            <a:r>
              <a:rPr lang="en-US" altLang="en-US" b="1" i="1" dirty="0"/>
              <a:t> </a:t>
            </a:r>
            <a:r>
              <a:rPr lang="en-US" altLang="en-US" dirty="0">
                <a:latin typeface="Calibri" panose="020F0502020204030204" pitchFamily="34" charset="0"/>
              </a:rPr>
              <a:t>Dashboard”. </a:t>
            </a:r>
            <a:endParaRPr lang="en-US" altLang="en-US" dirty="0">
              <a:latin typeface="Calibri" panose="020F0502020204030204" pitchFamily="34" charset="0"/>
              <a:cs typeface="Calibri" panose="020F0502020204030204" pitchFamily="34" charset="0"/>
            </a:endParaRPr>
          </a:p>
          <a:p>
            <a:pPr eaLnBrk="1" hangingPunct="1"/>
            <a:r>
              <a:rPr lang="en-US" altLang="en-US" dirty="0">
                <a:latin typeface="Calibri" panose="020F0502020204030204" pitchFamily="34" charset="0"/>
              </a:rPr>
              <a:t>Demonstrating and explaining most of the entries in the next two tables, is a goal of this 15-minute presentation.</a:t>
            </a:r>
            <a:endParaRPr lang="en-US" altLang="en-US" dirty="0">
              <a:latin typeface="Calibri" panose="020F0502020204030204" pitchFamily="34" charset="0"/>
              <a:cs typeface="Calibri" panose="020F0502020204030204" pitchFamily="34" charset="0"/>
            </a:endParaRPr>
          </a:p>
          <a:p>
            <a:pPr eaLnBrk="1" hangingPunct="1"/>
            <a:br>
              <a:rPr lang="en-US" altLang="en-US" b="1" dirty="0">
                <a:cs typeface="Calibri" panose="020F0502020204030204" pitchFamily="34" charset="0"/>
              </a:rPr>
            </a:br>
            <a:endParaRPr lang="en-US" altLang="en-US" dirty="0">
              <a:latin typeface="Calibri" panose="020F0502020204030204" pitchFamily="34" charset="0"/>
              <a:cs typeface="Calibri" panose="020F0502020204030204" pitchFamily="34" charset="0"/>
            </a:endParaRPr>
          </a:p>
          <a:p>
            <a:pPr eaLnBrk="1" hangingPunct="1"/>
            <a:r>
              <a:rPr lang="en-US" altLang="en-US" b="1" dirty="0"/>
              <a:t>Discussion of Table-of-Retrofits, from Direct-Testimony Estimates,   Feb 1, 2019</a:t>
            </a:r>
            <a:endParaRPr lang="en-US" altLang="en-US" dirty="0">
              <a:solidFill>
                <a:srgbClr val="1F3763"/>
              </a:solidFill>
              <a:latin typeface="Calibri Light" panose="020F0302020204030204" pitchFamily="34" charset="0"/>
            </a:endParaRPr>
          </a:p>
          <a:p>
            <a:pPr eaLnBrk="1" hangingPunct="1"/>
            <a:r>
              <a:rPr lang="en-US" altLang="en-US" dirty="0"/>
              <a:t>Only the 2nd and 3rd in this table, are energy efficiency retrofits, and 5 of 6, are almost completely financed by </a:t>
            </a:r>
            <a:r>
              <a:rPr lang="en-US" altLang="en-US" dirty="0" err="1"/>
              <a:t>Clep</a:t>
            </a:r>
            <a:r>
              <a:rPr lang="en-US" altLang="en-US" dirty="0"/>
              <a:t>.  Before </a:t>
            </a:r>
            <a:r>
              <a:rPr lang="en-US" altLang="en-US" dirty="0" err="1"/>
              <a:t>Clep</a:t>
            </a:r>
            <a:r>
              <a:rPr lang="en-US" altLang="en-US" dirty="0"/>
              <a:t>, none of these very important retrofits, could be financed by electricity bill savings, even though: relative to their investment costs, all cause: proportionately, very large, peak-demand savings.</a:t>
            </a:r>
            <a:endParaRPr lang="en-US" altLang="en-US" dirty="0">
              <a:latin typeface="Calibri" panose="020F0502020204030204" pitchFamily="34" charset="0"/>
              <a:cs typeface="Calibri" panose="020F0502020204030204" pitchFamily="34" charset="0"/>
            </a:endParaRPr>
          </a:p>
          <a:p>
            <a:pPr eaLnBrk="1" hangingPunct="1"/>
            <a:r>
              <a:rPr lang="en-US" altLang="en-US" b="1" dirty="0"/>
              <a:t>Programming a dishwasher.	    </a:t>
            </a:r>
            <a:r>
              <a:rPr lang="en-US" altLang="en-US" dirty="0">
                <a:latin typeface="Calibri Light" panose="020F0302020204030204" pitchFamily="34" charset="0"/>
              </a:rPr>
              <a:t>“</a:t>
            </a:r>
            <a:r>
              <a:rPr lang="en-US" altLang="en-US" dirty="0"/>
              <a:t>With a $0 investment in labor and materials, by setting a standard, programmable </a:t>
            </a:r>
            <a:r>
              <a:rPr lang="en-US" altLang="en-US" b="1" dirty="0"/>
              <a:t>dishwasher</a:t>
            </a:r>
            <a:r>
              <a:rPr lang="en-US" altLang="en-US" dirty="0"/>
              <a:t> to always operate very early in the morning, a </a:t>
            </a:r>
            <a:r>
              <a:rPr lang="en-US" altLang="en-US" dirty="0" err="1"/>
              <a:t>Clep</a:t>
            </a:r>
            <a:r>
              <a:rPr lang="en-US" altLang="en-US" dirty="0"/>
              <a:t> customer will earn $26 per year: $20 comes from </a:t>
            </a:r>
            <a:r>
              <a:rPr lang="en-US" altLang="en-US" dirty="0" err="1"/>
              <a:t>Clep</a:t>
            </a:r>
            <a:r>
              <a:rPr lang="en-US" altLang="en-US" dirty="0"/>
              <a:t>-m. Thus, 80% of </a:t>
            </a:r>
            <a:r>
              <a:rPr lang="en-US" altLang="en-US" dirty="0" err="1"/>
              <a:t>Clep</a:t>
            </a:r>
            <a:r>
              <a:rPr lang="en-US" altLang="en-US" dirty="0"/>
              <a:t> income, for this retrofit, is expected to come from negative demand charges. 1/5 kW peak demand saved for $0 invested.</a:t>
            </a:r>
            <a:endParaRPr lang="en-US" altLang="en-US" dirty="0">
              <a:solidFill>
                <a:srgbClr val="1F3763"/>
              </a:solidFill>
              <a:latin typeface="Calibri Light" panose="020F0302020204030204" pitchFamily="34" charset="0"/>
            </a:endParaRPr>
          </a:p>
          <a:p>
            <a:pPr eaLnBrk="1" hangingPunct="1"/>
            <a:r>
              <a:rPr lang="en-US" altLang="en-US" b="1" dirty="0"/>
              <a:t>Timed water heating.	     </a:t>
            </a:r>
            <a:r>
              <a:rPr lang="en-US" altLang="en-US" dirty="0">
                <a:latin typeface="Calibri Light" panose="020F0302020204030204" pitchFamily="34" charset="0"/>
              </a:rPr>
              <a:t>“</a:t>
            </a:r>
            <a:r>
              <a:rPr lang="en-US" altLang="en-US" dirty="0"/>
              <a:t>a $50 investment in labor and materials</a:t>
            </a:r>
            <a:r>
              <a:rPr lang="en-US" altLang="en-US" u="sng" dirty="0"/>
              <a:t>, for installing a timer</a:t>
            </a:r>
            <a:r>
              <a:rPr lang="en-US" altLang="en-US" dirty="0"/>
              <a:t>, a </a:t>
            </a:r>
            <a:r>
              <a:rPr lang="en-US" altLang="en-US" b="1" dirty="0"/>
              <a:t>standard electric water heater</a:t>
            </a:r>
            <a:r>
              <a:rPr lang="en-US" altLang="en-US" dirty="0"/>
              <a:t> with a tank, can be set to always heat water very early in the morning. A </a:t>
            </a:r>
            <a:r>
              <a:rPr lang="en-US" altLang="en-US" dirty="0" err="1"/>
              <a:t>Clep</a:t>
            </a:r>
            <a:r>
              <a:rPr lang="en-US" altLang="en-US" dirty="0"/>
              <a:t> customer can save $150 a year, where $50 comes from </a:t>
            </a:r>
            <a:r>
              <a:rPr lang="en-US" altLang="en-US" dirty="0" err="1"/>
              <a:t>Clep</a:t>
            </a:r>
            <a:r>
              <a:rPr lang="en-US" altLang="en-US" dirty="0"/>
              <a:t>-m. Thus, 1/3 of </a:t>
            </a:r>
            <a:r>
              <a:rPr lang="en-US" altLang="en-US" dirty="0" err="1"/>
              <a:t>Clep</a:t>
            </a:r>
            <a:r>
              <a:rPr lang="en-US" altLang="en-US" dirty="0"/>
              <a:t> income, is expected to come from negative demand charges. The payback is about 1/3 of a year. 4/5 kW of peak demand saved for $50 invested by customer. $0 by utility.</a:t>
            </a:r>
            <a:endParaRPr lang="en-US" altLang="en-US" dirty="0">
              <a:solidFill>
                <a:srgbClr val="1F3763"/>
              </a:solidFill>
              <a:latin typeface="Calibri Light" panose="020F0302020204030204" pitchFamily="34" charset="0"/>
            </a:endParaRPr>
          </a:p>
          <a:p>
            <a:pPr eaLnBrk="1" hangingPunct="1"/>
            <a:r>
              <a:rPr lang="en-US" altLang="en-US" b="1" dirty="0"/>
              <a:t>Heat pump water heater.	(</a:t>
            </a:r>
            <a:r>
              <a:rPr lang="en-US" altLang="en-US" dirty="0"/>
              <a:t>This super </a:t>
            </a:r>
            <a:r>
              <a:rPr lang="en-US" altLang="en-US" i="1" dirty="0"/>
              <a:t>energy efficiency</a:t>
            </a:r>
            <a:r>
              <a:rPr lang="en-US" altLang="en-US" dirty="0"/>
              <a:t> retrofit was expected to be 20% enhanced by </a:t>
            </a:r>
            <a:r>
              <a:rPr lang="en-US" altLang="en-US" dirty="0" err="1"/>
              <a:t>Clep</a:t>
            </a:r>
            <a:r>
              <a:rPr lang="en-US" altLang="en-US" dirty="0"/>
              <a:t>.)</a:t>
            </a:r>
            <a:endParaRPr lang="en-US" altLang="en-US" dirty="0">
              <a:solidFill>
                <a:srgbClr val="1F3763"/>
              </a:solidFill>
              <a:latin typeface="Calibri Light" panose="020F0302020204030204" pitchFamily="34" charset="0"/>
            </a:endParaRPr>
          </a:p>
          <a:p>
            <a:pPr eaLnBrk="1" hangingPunct="1"/>
            <a:r>
              <a:rPr lang="en-US" altLang="en-US" dirty="0"/>
              <a:t>a $300 investment (net of $400 in rebates) in labor and materials, that comes with an App-controlled timer, a customer can install and control a </a:t>
            </a:r>
            <a:r>
              <a:rPr lang="en-US" altLang="en-US" b="1" dirty="0"/>
              <a:t>heat pump water heater</a:t>
            </a:r>
            <a:r>
              <a:rPr lang="en-US" altLang="en-US" dirty="0"/>
              <a:t> with a tank, to always heat water very early in the morning.  The annual cashflows are expected to be 372 from Energy Efficiency and $80 from </a:t>
            </a:r>
            <a:r>
              <a:rPr lang="en-US" altLang="en-US" dirty="0" err="1"/>
              <a:t>Clep</a:t>
            </a:r>
            <a:r>
              <a:rPr lang="en-US" altLang="en-US" dirty="0"/>
              <a:t>: of which $50 comes from </a:t>
            </a:r>
            <a:r>
              <a:rPr lang="en-US" altLang="en-US" dirty="0" err="1"/>
              <a:t>Clep</a:t>
            </a:r>
            <a:r>
              <a:rPr lang="en-US" altLang="en-US" dirty="0"/>
              <a:t>-m. Thus, 60% of </a:t>
            </a:r>
            <a:r>
              <a:rPr lang="en-US" altLang="en-US" dirty="0" err="1"/>
              <a:t>Clep</a:t>
            </a:r>
            <a:r>
              <a:rPr lang="en-US" altLang="en-US" dirty="0"/>
              <a:t> income is expected to come from negative demand charges. Without </a:t>
            </a:r>
            <a:r>
              <a:rPr lang="en-US" altLang="en-US" dirty="0" err="1"/>
              <a:t>Clep</a:t>
            </a:r>
            <a:r>
              <a:rPr lang="en-US" altLang="en-US" dirty="0"/>
              <a:t>, the payback period is 0.8 years, but with </a:t>
            </a:r>
            <a:r>
              <a:rPr lang="en-US" altLang="en-US" dirty="0" err="1"/>
              <a:t>Clep</a:t>
            </a:r>
            <a:r>
              <a:rPr lang="en-US" altLang="en-US" dirty="0"/>
              <a:t>, the payback 2/3 years. 4/5 kW of peak demand saved for $300 invested by customer. $0 by utility.</a:t>
            </a:r>
            <a:endParaRPr lang="en-US" altLang="en-US" dirty="0">
              <a:cs typeface="Calibri" panose="020F0502020204030204" pitchFamily="34" charset="0"/>
            </a:endParaRPr>
          </a:p>
          <a:p>
            <a:pPr eaLnBrk="1" hangingPunct="1"/>
            <a:r>
              <a:rPr lang="en-US" altLang="en-US" b="1" dirty="0"/>
              <a:t>Ice-Making AC.		(</a:t>
            </a:r>
            <a:r>
              <a:rPr lang="en-US" altLang="en-US" dirty="0"/>
              <a:t>This poor </a:t>
            </a:r>
            <a:r>
              <a:rPr lang="en-US" altLang="en-US" i="1" dirty="0"/>
              <a:t>energy efficiency</a:t>
            </a:r>
            <a:r>
              <a:rPr lang="en-US" altLang="en-US" dirty="0"/>
              <a:t> retrofit was expected to be 300% enhanced by </a:t>
            </a:r>
            <a:r>
              <a:rPr lang="en-US" altLang="en-US" dirty="0" err="1"/>
              <a:t>Clep</a:t>
            </a:r>
            <a:r>
              <a:rPr lang="en-US" altLang="en-US" dirty="0"/>
              <a:t>.) With a $3000 investment in an ice-making AC, a customer can make ice very early in the morning. The annual </a:t>
            </a:r>
            <a:r>
              <a:rPr lang="en-US" altLang="en-US" dirty="0" err="1"/>
              <a:t>Clep</a:t>
            </a:r>
            <a:r>
              <a:rPr lang="en-US" altLang="en-US" dirty="0"/>
              <a:t> income was expected to be $1040, of which $800 comes from </a:t>
            </a:r>
            <a:r>
              <a:rPr lang="en-US" altLang="en-US" dirty="0" err="1"/>
              <a:t>Clep</a:t>
            </a:r>
            <a:r>
              <a:rPr lang="en-US" altLang="en-US" dirty="0"/>
              <a:t>-m. Thus, 77% of </a:t>
            </a:r>
            <a:r>
              <a:rPr lang="en-US" altLang="en-US" dirty="0" err="1"/>
              <a:t>Clep</a:t>
            </a:r>
            <a:r>
              <a:rPr lang="en-US" altLang="en-US" dirty="0"/>
              <a:t> income was expected to come from negative demand charges. Without </a:t>
            </a:r>
            <a:r>
              <a:rPr lang="en-US" altLang="en-US" dirty="0" err="1"/>
              <a:t>Clep</a:t>
            </a:r>
            <a:r>
              <a:rPr lang="en-US" altLang="en-US" dirty="0"/>
              <a:t>, Energy Efficiency pays $330 per year and requires a 9-year payback. But, with </a:t>
            </a:r>
            <a:r>
              <a:rPr lang="en-US" altLang="en-US" dirty="0" err="1"/>
              <a:t>Clep</a:t>
            </a:r>
            <a:r>
              <a:rPr lang="en-US" altLang="en-US" dirty="0"/>
              <a:t> and Energy Efficiency, the benefit is $1370 per year and pays back in less than 3 years. 4 kW of peak demand saved for $3000 invested by customer. $0 by utility.</a:t>
            </a:r>
            <a:endParaRPr lang="en-US" altLang="en-US" dirty="0">
              <a:solidFill>
                <a:srgbClr val="1F3763"/>
              </a:solidFill>
              <a:latin typeface="Calibri Light" panose="020F0302020204030204" pitchFamily="34" charset="0"/>
            </a:endParaRPr>
          </a:p>
          <a:p>
            <a:pPr eaLnBrk="1" hangingPunct="1"/>
            <a:r>
              <a:rPr lang="en-US" altLang="en-US" b="1" dirty="0"/>
              <a:t>Electric Battery.		</a:t>
            </a:r>
            <a:r>
              <a:rPr lang="en-US" altLang="en-US" dirty="0">
                <a:latin typeface="Calibri Light" panose="020F0302020204030204" pitchFamily="34" charset="0"/>
              </a:rPr>
              <a:t>“</a:t>
            </a:r>
            <a:r>
              <a:rPr lang="en-US" altLang="en-US" dirty="0"/>
              <a:t>(using 2016 prices) a $10,000 -investment in a 12-kWh whole-home battery, </a:t>
            </a:r>
            <a:r>
              <a:rPr lang="en-US" altLang="en-US" dirty="0" err="1"/>
              <a:t>Clep</a:t>
            </a:r>
            <a:r>
              <a:rPr lang="en-US" altLang="en-US" dirty="0"/>
              <a:t> provides $686 of which $600 comes from </a:t>
            </a:r>
            <a:r>
              <a:rPr lang="en-US" altLang="en-US" dirty="0" err="1"/>
              <a:t>Clep</a:t>
            </a:r>
            <a:r>
              <a:rPr lang="en-US" altLang="en-US" dirty="0"/>
              <a:t>-m. This estimate says that 87% of </a:t>
            </a:r>
            <a:r>
              <a:rPr lang="en-US" altLang="en-US" dirty="0" err="1"/>
              <a:t>Clep</a:t>
            </a:r>
            <a:r>
              <a:rPr lang="en-US" altLang="en-US" dirty="0"/>
              <a:t> income for this retrofit was expected to come from negative demand charges.  However, the payback period is too long, because 14.5 years is longer than the battery</a:t>
            </a:r>
            <a:r>
              <a:rPr lang="en-US" altLang="en-US" dirty="0">
                <a:latin typeface="Calibri Light" panose="020F0302020204030204" pitchFamily="34" charset="0"/>
              </a:rPr>
              <a:t>’</a:t>
            </a:r>
            <a:r>
              <a:rPr lang="en-US" altLang="en-US" dirty="0"/>
              <a:t>s 10-year warranty.  3 kW of peak demand saved for $10000 invested by customer. $0 by utility.</a:t>
            </a:r>
            <a:endParaRPr lang="en-US" altLang="en-US" dirty="0">
              <a:solidFill>
                <a:srgbClr val="1F3763"/>
              </a:solidFill>
              <a:latin typeface="Calibri Light" panose="020F0302020204030204" pitchFamily="34" charset="0"/>
            </a:endParaRPr>
          </a:p>
          <a:p>
            <a:pPr eaLnBrk="1" hangingPunct="1"/>
            <a:r>
              <a:rPr lang="en-US" altLang="en-US" dirty="0"/>
              <a:t>One way to finance the battery fast enough is displayed in the Dashboard, within the </a:t>
            </a:r>
            <a:r>
              <a:rPr lang="en-US" altLang="en-US" dirty="0">
                <a:latin typeface="Calibri" panose="020F0502020204030204" pitchFamily="34" charset="0"/>
              </a:rPr>
              <a:t>“</a:t>
            </a:r>
            <a:r>
              <a:rPr lang="en-US" altLang="en-US" dirty="0"/>
              <a:t>Combined Effect W/O CS</a:t>
            </a:r>
            <a:r>
              <a:rPr lang="en-US" altLang="en-US" dirty="0">
                <a:latin typeface="Calibri" panose="020F0502020204030204" pitchFamily="34" charset="0"/>
              </a:rPr>
              <a:t>”</a:t>
            </a:r>
            <a:r>
              <a:rPr lang="en-US" altLang="en-US" dirty="0"/>
              <a:t>, column, which can be set up, to aggregate the income and investments, of the Heat pump water heater, Ice-making AC, and the Whole-Home Battery.  However, adding all investments</a:t>
            </a:r>
            <a:r>
              <a:rPr lang="en-US" altLang="en-US" dirty="0">
                <a:latin typeface="Calibri" panose="020F0502020204030204" pitchFamily="34" charset="0"/>
              </a:rPr>
              <a:t>’</a:t>
            </a:r>
            <a:r>
              <a:rPr lang="en-US" altLang="en-US" dirty="0"/>
              <a:t> costs, ENO and the </a:t>
            </a:r>
            <a:r>
              <a:rPr lang="en-US" altLang="en-US" dirty="0" err="1"/>
              <a:t>Clep</a:t>
            </a:r>
            <a:r>
              <a:rPr lang="en-US" altLang="en-US" dirty="0"/>
              <a:t> cashflows, pays back the $13300 investment in less than 10 years.  And thus, finances the ensemble, thermal and electric storage investments before the battery warranty expires.</a:t>
            </a:r>
            <a:endParaRPr lang="en-US" altLang="en-US" dirty="0">
              <a:latin typeface="Calibri" panose="020F0502020204030204" pitchFamily="34" charset="0"/>
              <a:cs typeface="Calibri" panose="020F0502020204030204" pitchFamily="34" charset="0"/>
            </a:endParaRPr>
          </a:p>
          <a:p>
            <a:pPr eaLnBrk="1" hangingPunct="1"/>
            <a:r>
              <a:rPr lang="en-US" altLang="en-US" b="1" dirty="0"/>
              <a:t>Community Solar.	   (</a:t>
            </a:r>
            <a:r>
              <a:rPr lang="en-US" altLang="en-US" dirty="0">
                <a:latin typeface="Calibri Light" panose="020F0302020204030204" pitchFamily="34" charset="0"/>
              </a:rPr>
              <a:t>—</a:t>
            </a:r>
            <a:r>
              <a:rPr lang="en-US" altLang="en-US" dirty="0"/>
              <a:t> a critically needed, no subsidy replacement, for: Net Energy Metering.)</a:t>
            </a:r>
            <a:endParaRPr lang="en-US" altLang="en-US" dirty="0">
              <a:solidFill>
                <a:srgbClr val="1F3763"/>
              </a:solidFill>
              <a:latin typeface="Calibri Light" panose="020F0302020204030204" pitchFamily="34" charset="0"/>
            </a:endParaRPr>
          </a:p>
          <a:p>
            <a:pPr eaLnBrk="1" hangingPunct="1"/>
            <a:r>
              <a:rPr lang="en-US" altLang="en-US" dirty="0">
                <a:latin typeface="Calibri Light" panose="020F0302020204030204" pitchFamily="34" charset="0"/>
              </a:rPr>
              <a:t>“</a:t>
            </a:r>
            <a:r>
              <a:rPr lang="en-US" altLang="en-US" dirty="0"/>
              <a:t>Assuming a Community-Solar-Farm capital-investment of less than $1 per watt, is amortized over 20 years, a subscriber should be able to </a:t>
            </a:r>
            <a:r>
              <a:rPr lang="en-US" altLang="en-US" b="1" dirty="0"/>
              <a:t>rent 1 kW</a:t>
            </a:r>
            <a:r>
              <a:rPr lang="en-US" altLang="en-US" dirty="0"/>
              <a:t>, at roughly $7 per month. Thus, the subscriber will pay 7 times 12 = $84 per year, to </a:t>
            </a:r>
            <a:r>
              <a:rPr lang="en-US" altLang="en-US" b="1" dirty="0"/>
              <a:t>rent</a:t>
            </a:r>
            <a:r>
              <a:rPr lang="en-US" altLang="en-US" dirty="0"/>
              <a:t> 1 kW, for which </a:t>
            </a:r>
            <a:r>
              <a:rPr lang="en-US" altLang="en-US" dirty="0" err="1"/>
              <a:t>Clep</a:t>
            </a:r>
            <a:r>
              <a:rPr lang="en-US" altLang="en-US" dirty="0"/>
              <a:t> will pay $235, where $125 comes from </a:t>
            </a:r>
            <a:r>
              <a:rPr lang="en-US" altLang="en-US" dirty="0" err="1"/>
              <a:t>Clep</a:t>
            </a:r>
            <a:r>
              <a:rPr lang="en-US" altLang="en-US" dirty="0"/>
              <a:t>-m. This estimate says that 53% of </a:t>
            </a:r>
            <a:r>
              <a:rPr lang="en-US" altLang="en-US" dirty="0" err="1"/>
              <a:t>Clep</a:t>
            </a:r>
            <a:r>
              <a:rPr lang="en-US" altLang="en-US" dirty="0"/>
              <a:t> income for this retrofit comes from negative demand charges. Multiplying by 5 to match the assumption of 5 kW, found in the Dashboard, gives $1175 annual income</a:t>
            </a:r>
            <a:r>
              <a:rPr lang="en-US" altLang="en-US" dirty="0">
                <a:solidFill>
                  <a:srgbClr val="1F3763"/>
                </a:solidFill>
              </a:rPr>
              <a:t>.</a:t>
            </a:r>
            <a:r>
              <a:rPr lang="en-US" altLang="en-US" dirty="0"/>
              <a:t> Since $420 must be paid in rent</a:t>
            </a:r>
            <a:r>
              <a:rPr lang="en-US" altLang="en-US" dirty="0">
                <a:solidFill>
                  <a:srgbClr val="1F3763"/>
                </a:solidFill>
              </a:rPr>
              <a:t>,</a:t>
            </a:r>
            <a:r>
              <a:rPr lang="en-US" altLang="en-US" dirty="0"/>
              <a:t> this nets $755.</a:t>
            </a:r>
            <a:r>
              <a:rPr lang="en-US" altLang="en-US" dirty="0">
                <a:solidFill>
                  <a:srgbClr val="1F3763"/>
                </a:solidFill>
              </a:rPr>
              <a:t>  </a:t>
            </a:r>
            <a:r>
              <a:rPr lang="en-US" altLang="en-US" dirty="0"/>
              <a:t>2 kW of peak demand saved, for $0 invested by customer.  $0 by utility.</a:t>
            </a:r>
            <a:endParaRPr lang="en-US" altLang="en-US" dirty="0">
              <a:solidFill>
                <a:srgbClr val="1F3763"/>
              </a:solidFill>
              <a:latin typeface="Calibri Light" panose="020F0302020204030204" pitchFamily="34" charset="0"/>
            </a:endParaRPr>
          </a:p>
          <a:p>
            <a:pPr eaLnBrk="1" hangingPunct="1"/>
            <a:r>
              <a:rPr lang="en-US" altLang="en-US" dirty="0">
                <a:latin typeface="Calibri" panose="020F0502020204030204" pitchFamily="34" charset="0"/>
              </a:rPr>
              <a:t>In preparation for the cruise with the Dashboard, here is the summary data you will learn in the next video.</a:t>
            </a:r>
          </a:p>
          <a:p>
            <a:pPr eaLnBrk="1" hangingPunct="1"/>
            <a:endParaRPr lang="en-US" altLang="en-US" dirty="0">
              <a:latin typeface="Calibri" panose="020F0502020204030204" pitchFamily="34" charset="0"/>
              <a:cs typeface="Calibri" panose="020F0502020204030204" pitchFamily="34" charset="0"/>
            </a:endParaRPr>
          </a:p>
          <a:p>
            <a:pPr eaLnBrk="1" hangingPunct="1"/>
            <a:r>
              <a:rPr lang="en-US" altLang="en-US" b="1" dirty="0"/>
              <a:t>Discussion of Table-of-Retrofits, using the </a:t>
            </a:r>
            <a:r>
              <a:rPr lang="en-US" altLang="en-US" b="1" dirty="0" err="1"/>
              <a:t>Clep</a:t>
            </a:r>
            <a:r>
              <a:rPr lang="en-US" altLang="en-US" b="1" dirty="0"/>
              <a:t> Dashboard simulator, version March 25, 2019</a:t>
            </a:r>
            <a:endParaRPr lang="en-US" altLang="en-US" dirty="0">
              <a:solidFill>
                <a:srgbClr val="1F3763"/>
              </a:solidFill>
              <a:latin typeface="Calibri Light" panose="020F0302020204030204" pitchFamily="34" charset="0"/>
            </a:endParaRPr>
          </a:p>
          <a:p>
            <a:pPr eaLnBrk="1" hangingPunct="1"/>
            <a:r>
              <a:rPr lang="en-US" altLang="en-US" b="1" dirty="0"/>
              <a:t>Timed water heating	.	</a:t>
            </a:r>
            <a:r>
              <a:rPr lang="en-US" altLang="en-US" dirty="0">
                <a:latin typeface="Calibri Light" panose="020F0302020204030204" pitchFamily="34" charset="0"/>
              </a:rPr>
              <a:t>“</a:t>
            </a:r>
            <a:r>
              <a:rPr lang="en-US" altLang="en-US" dirty="0"/>
              <a:t>With a $50 investment for installing a timer, a </a:t>
            </a:r>
            <a:r>
              <a:rPr lang="en-US" altLang="en-US" b="1" dirty="0"/>
              <a:t>standard electric water heater</a:t>
            </a:r>
            <a:r>
              <a:rPr lang="en-US" altLang="en-US" dirty="0"/>
              <a:t> with a tank, can be set to heat water very early in the morning. The fact that </a:t>
            </a:r>
            <a:r>
              <a:rPr lang="en-US" altLang="en-US" i="1" u="sng" dirty="0"/>
              <a:t>Cost-of-Energy reduced by</a:t>
            </a:r>
            <a:r>
              <a:rPr lang="en-US" altLang="en-US" dirty="0"/>
              <a:t> is $146, means that </a:t>
            </a:r>
            <a:r>
              <a:rPr lang="en-US" altLang="en-US" dirty="0" err="1"/>
              <a:t>Clep</a:t>
            </a:r>
            <a:r>
              <a:rPr lang="en-US" altLang="en-US" dirty="0"/>
              <a:t> income is $150. This is explained on page 5 of Exhibit 4.</a:t>
            </a:r>
            <a:endParaRPr lang="en-US" altLang="en-US" dirty="0">
              <a:solidFill>
                <a:srgbClr val="1F3763"/>
              </a:solidFill>
              <a:latin typeface="Calibri Light" panose="020F0302020204030204" pitchFamily="34" charset="0"/>
            </a:endParaRPr>
          </a:p>
          <a:p>
            <a:pPr eaLnBrk="1" hangingPunct="1"/>
            <a:r>
              <a:rPr lang="en-US" altLang="en-US" dirty="0"/>
              <a:t>Because heating water, 12 hours before it</a:t>
            </a:r>
            <a:r>
              <a:rPr lang="en-US" altLang="en-US" dirty="0">
                <a:latin typeface="Calibri Light" panose="020F0302020204030204" pitchFamily="34" charset="0"/>
              </a:rPr>
              <a:t>’</a:t>
            </a:r>
            <a:r>
              <a:rPr lang="en-US" altLang="en-US" dirty="0"/>
              <a:t>s used for a shower, may require preheating 10° higher, which uses an extra kWh daily, this adds 40 dollars extra cost per year. Thus, $110 is a better estimate of the </a:t>
            </a:r>
            <a:r>
              <a:rPr lang="en-US" altLang="en-US" dirty="0" err="1"/>
              <a:t>Clep</a:t>
            </a:r>
            <a:r>
              <a:rPr lang="en-US" altLang="en-US" dirty="0"/>
              <a:t> income, and the payback period is about 5 1/2 months.</a:t>
            </a:r>
            <a:endParaRPr lang="en-US" altLang="en-US" dirty="0">
              <a:solidFill>
                <a:srgbClr val="1F3763"/>
              </a:solidFill>
              <a:latin typeface="Calibri Light" panose="020F0302020204030204" pitchFamily="34" charset="0"/>
            </a:endParaRPr>
          </a:p>
          <a:p>
            <a:pPr eaLnBrk="1" hangingPunct="1"/>
            <a:r>
              <a:rPr lang="en-US" altLang="en-US" b="1" dirty="0"/>
              <a:t>Heat pump water heater.	</a:t>
            </a:r>
            <a:r>
              <a:rPr lang="en-US" altLang="en-US" dirty="0"/>
              <a:t>This super </a:t>
            </a:r>
            <a:r>
              <a:rPr lang="en-US" altLang="en-US" i="1" dirty="0"/>
              <a:t>energy efficiency</a:t>
            </a:r>
            <a:r>
              <a:rPr lang="en-US" altLang="en-US" dirty="0"/>
              <a:t> retrofit is 50% enhanced by </a:t>
            </a:r>
            <a:r>
              <a:rPr lang="en-US" altLang="en-US" dirty="0" err="1"/>
              <a:t>Clep</a:t>
            </a:r>
            <a:r>
              <a:rPr lang="en-US" altLang="en-US" dirty="0"/>
              <a:t>.) </a:t>
            </a:r>
            <a:r>
              <a:rPr lang="en-US" altLang="en-US" dirty="0">
                <a:latin typeface="Calibri Light" panose="020F0302020204030204" pitchFamily="34" charset="0"/>
              </a:rPr>
              <a:t>“</a:t>
            </a:r>
            <a:r>
              <a:rPr lang="en-US" altLang="en-US" dirty="0"/>
              <a:t>With a $300 investment (net of rebates).  The Dashboard shows at the bottom of that column: $241, with </a:t>
            </a:r>
            <a:r>
              <a:rPr lang="en-US" altLang="en-US" dirty="0" err="1"/>
              <a:t>Clep</a:t>
            </a:r>
            <a:r>
              <a:rPr lang="en-US" altLang="en-US" dirty="0"/>
              <a:t>: $378.  Thus, </a:t>
            </a:r>
            <a:r>
              <a:rPr lang="en-US" altLang="en-US" i="1" dirty="0"/>
              <a:t>energy efficiency</a:t>
            </a:r>
            <a:r>
              <a:rPr lang="en-US" altLang="en-US" dirty="0"/>
              <a:t> reduces consumption and the ENO bill by $241. </a:t>
            </a:r>
            <a:r>
              <a:rPr lang="en-US" altLang="en-US" dirty="0" err="1"/>
              <a:t>Clep</a:t>
            </a:r>
            <a:r>
              <a:rPr lang="en-US" altLang="en-US" dirty="0"/>
              <a:t> savings adds to that to get 378.  Thus, </a:t>
            </a:r>
            <a:r>
              <a:rPr lang="en-US" altLang="en-US" dirty="0">
                <a:latin typeface="Calibri Light" panose="020F0302020204030204" pitchFamily="34" charset="0"/>
              </a:rPr>
              <a:t>“</a:t>
            </a:r>
            <a:r>
              <a:rPr lang="en-US" altLang="en-US" dirty="0"/>
              <a:t>net</a:t>
            </a:r>
            <a:r>
              <a:rPr lang="en-US" altLang="en-US" dirty="0">
                <a:latin typeface="Calibri Light" panose="020F0302020204030204" pitchFamily="34" charset="0"/>
              </a:rPr>
              <a:t>”</a:t>
            </a:r>
            <a:r>
              <a:rPr lang="en-US" altLang="en-US" dirty="0"/>
              <a:t> </a:t>
            </a:r>
            <a:r>
              <a:rPr lang="en-US" altLang="en-US" dirty="0" err="1"/>
              <a:t>Clep</a:t>
            </a:r>
            <a:r>
              <a:rPr lang="en-US" altLang="en-US" dirty="0"/>
              <a:t> income is 137.  The, 378, pays back the $300 investment in 4/5 of a year, or 50% faster with </a:t>
            </a:r>
            <a:r>
              <a:rPr lang="en-US" altLang="en-US" dirty="0" err="1"/>
              <a:t>Clep</a:t>
            </a:r>
            <a:r>
              <a:rPr lang="en-US" altLang="en-US" dirty="0"/>
              <a:t>. </a:t>
            </a:r>
            <a:endParaRPr lang="en-US" altLang="en-US" dirty="0">
              <a:solidFill>
                <a:srgbClr val="1F3763"/>
              </a:solidFill>
              <a:latin typeface="Calibri Light" panose="020F0302020204030204" pitchFamily="34" charset="0"/>
            </a:endParaRPr>
          </a:p>
          <a:p>
            <a:pPr eaLnBrk="1" hangingPunct="1"/>
            <a:r>
              <a:rPr lang="en-US" altLang="en-US" b="1" dirty="0"/>
              <a:t>Ice-Making AC.		(</a:t>
            </a:r>
            <a:r>
              <a:rPr lang="en-US" altLang="en-US" dirty="0"/>
              <a:t>This poor </a:t>
            </a:r>
            <a:r>
              <a:rPr lang="en-US" altLang="en-US" i="1" dirty="0"/>
              <a:t>energy efficiency</a:t>
            </a:r>
            <a:r>
              <a:rPr lang="en-US" altLang="en-US" dirty="0"/>
              <a:t> retrofit is twelve hundred % enhanced by </a:t>
            </a:r>
            <a:r>
              <a:rPr lang="en-US" altLang="en-US" dirty="0" err="1"/>
              <a:t>Clep</a:t>
            </a:r>
            <a:r>
              <a:rPr lang="en-US" altLang="en-US" dirty="0"/>
              <a:t>.) </a:t>
            </a:r>
            <a:r>
              <a:rPr lang="en-US" altLang="en-US" dirty="0">
                <a:latin typeface="Calibri Light" panose="020F0302020204030204" pitchFamily="34" charset="0"/>
              </a:rPr>
              <a:t>“</a:t>
            </a:r>
            <a:r>
              <a:rPr lang="en-US" altLang="en-US" dirty="0"/>
              <a:t>With a $3000 investment in an ice-making AC, a customer can store energy at night to offset cooling needs in the afternoon. The Dashboard displays: at the bottom of that column: $49, with </a:t>
            </a:r>
            <a:r>
              <a:rPr lang="en-US" altLang="en-US" dirty="0" err="1"/>
              <a:t>Clep</a:t>
            </a:r>
            <a:r>
              <a:rPr lang="en-US" altLang="en-US" dirty="0"/>
              <a:t>: $626.  Thus, </a:t>
            </a:r>
            <a:r>
              <a:rPr lang="en-US" altLang="en-US" i="1" dirty="0"/>
              <a:t>energy efficiency</a:t>
            </a:r>
            <a:r>
              <a:rPr lang="en-US" altLang="en-US" dirty="0"/>
              <a:t> reduces kWh consumption and the ENO bill by </a:t>
            </a:r>
            <a:r>
              <a:rPr lang="en-US" altLang="en-US" i="1" dirty="0"/>
              <a:t>only</a:t>
            </a:r>
            <a:r>
              <a:rPr lang="en-US" altLang="en-US" dirty="0"/>
              <a:t> $49. And the net </a:t>
            </a:r>
            <a:r>
              <a:rPr lang="en-US" altLang="en-US" dirty="0" err="1"/>
              <a:t>Clep</a:t>
            </a:r>
            <a:r>
              <a:rPr lang="en-US" altLang="en-US" dirty="0"/>
              <a:t> savings is $577. With just Energy Efficiency, payback takes 62 years. With </a:t>
            </a:r>
            <a:r>
              <a:rPr lang="en-US" altLang="en-US" dirty="0" err="1"/>
              <a:t>Clep</a:t>
            </a:r>
            <a:r>
              <a:rPr lang="en-US" altLang="en-US" dirty="0"/>
              <a:t>, it takes less than 5 years, more than 12 times faster.</a:t>
            </a:r>
            <a:endParaRPr lang="en-US" altLang="en-US" dirty="0">
              <a:solidFill>
                <a:srgbClr val="1F3763"/>
              </a:solidFill>
              <a:latin typeface="Calibri Light" panose="020F0302020204030204" pitchFamily="34" charset="0"/>
            </a:endParaRPr>
          </a:p>
          <a:p>
            <a:pPr eaLnBrk="1" hangingPunct="1"/>
            <a:r>
              <a:rPr lang="en-US" altLang="en-US" b="1" dirty="0"/>
              <a:t>Electric Battery		</a:t>
            </a:r>
            <a:r>
              <a:rPr lang="en-US" altLang="en-US" dirty="0"/>
              <a:t> </a:t>
            </a:r>
            <a:r>
              <a:rPr lang="en-US" altLang="en-US" dirty="0">
                <a:latin typeface="Calibri Light" panose="020F0302020204030204" pitchFamily="34" charset="0"/>
              </a:rPr>
              <a:t>“</a:t>
            </a:r>
            <a:r>
              <a:rPr lang="en-US" altLang="en-US" dirty="0"/>
              <a:t>(using 2016 prices) With a 10,000-dollar investment in a 12-kWh whole-home battery, The Dashboard displays: at the bottom of that column: $0, with </a:t>
            </a:r>
            <a:r>
              <a:rPr lang="en-US" altLang="en-US" dirty="0" err="1"/>
              <a:t>Clep</a:t>
            </a:r>
            <a:r>
              <a:rPr lang="en-US" altLang="en-US" dirty="0"/>
              <a:t>: $495.  The 495 </a:t>
            </a:r>
            <a:r>
              <a:rPr lang="en-US" altLang="en-US" dirty="0" err="1"/>
              <a:t>Clep</a:t>
            </a:r>
            <a:r>
              <a:rPr lang="en-US" altLang="en-US" dirty="0"/>
              <a:t> cashflow, takes 20 years to pay back the 10,000-dollar investment, more than 2 times the warranted life of the battery; this is far too slow. Although this way to finance batteries doesn</a:t>
            </a:r>
            <a:r>
              <a:rPr lang="en-US" altLang="en-US" dirty="0">
                <a:latin typeface="Calibri Light" panose="020F0302020204030204" pitchFamily="34" charset="0"/>
              </a:rPr>
              <a:t>’</a:t>
            </a:r>
            <a:r>
              <a:rPr lang="en-US" altLang="en-US" dirty="0"/>
              <a:t>t work, the Direct Testimony provides four alternative ways that do.  See the answer to Question 13, starting on page 32.</a:t>
            </a:r>
            <a:endParaRPr lang="en-US" altLang="en-US" dirty="0">
              <a:solidFill>
                <a:srgbClr val="1F3763"/>
              </a:solidFill>
              <a:latin typeface="Calibri Light" panose="020F0302020204030204" pitchFamily="34" charset="0"/>
            </a:endParaRPr>
          </a:p>
          <a:p>
            <a:pPr eaLnBrk="1" hangingPunct="1"/>
            <a:r>
              <a:rPr lang="en-US" altLang="en-US" dirty="0"/>
              <a:t>One of those ways is displayed in the Dashboard, in the </a:t>
            </a:r>
            <a:r>
              <a:rPr lang="en-US" altLang="en-US" dirty="0">
                <a:latin typeface="Calibri Light" panose="020F0302020204030204" pitchFamily="34" charset="0"/>
              </a:rPr>
              <a:t>“</a:t>
            </a:r>
            <a:r>
              <a:rPr lang="en-US" altLang="en-US" dirty="0"/>
              <a:t>Combined Effect W/O CS</a:t>
            </a:r>
            <a:r>
              <a:rPr lang="en-US" altLang="en-US" dirty="0">
                <a:latin typeface="Calibri Light" panose="020F0302020204030204" pitchFamily="34" charset="0"/>
              </a:rPr>
              <a:t>”</a:t>
            </a:r>
            <a:r>
              <a:rPr lang="en-US" altLang="en-US" dirty="0"/>
              <a:t>, column, which I have already set up, to aggregate the income and investments, of the Heat pump water heater, Ice-making AC, and the Whole-Home Battery.  See the bottom of that column. $290, with </a:t>
            </a:r>
            <a:r>
              <a:rPr lang="en-US" altLang="en-US" dirty="0" err="1"/>
              <a:t>Clep</a:t>
            </a:r>
            <a:r>
              <a:rPr lang="en-US" altLang="en-US" dirty="0"/>
              <a:t>: $1499. Thus, $290 in Energy Efficiency retrofits would take 46 years to pay off the $13,300. If one includes the </a:t>
            </a:r>
            <a:r>
              <a:rPr lang="en-US" altLang="en-US" dirty="0" err="1"/>
              <a:t>Clep</a:t>
            </a:r>
            <a:r>
              <a:rPr lang="en-US" altLang="en-US" dirty="0"/>
              <a:t> cashflows, this pays back the $13,300 investment in 9 years.  And thus, finances the ensemble, thermal and electric storage investments in less than 10 years.</a:t>
            </a:r>
            <a:endParaRPr lang="en-US" altLang="en-US" dirty="0">
              <a:solidFill>
                <a:srgbClr val="1F3763"/>
              </a:solidFill>
              <a:latin typeface="Calibri Light" panose="020F0302020204030204" pitchFamily="34" charset="0"/>
            </a:endParaRPr>
          </a:p>
          <a:p>
            <a:pPr eaLnBrk="1" hangingPunct="1"/>
            <a:r>
              <a:rPr lang="en-US" altLang="en-US" b="1" dirty="0"/>
              <a:t>Community Solar.	   	</a:t>
            </a:r>
            <a:r>
              <a:rPr lang="en-US" altLang="en-US" dirty="0"/>
              <a:t>The Dashboard assumes 5 kW of a Community-Solar-Farm, is rented by a resident for $420 per year. The Dashboard displays at the bottom of that column: $0, with </a:t>
            </a:r>
            <a:r>
              <a:rPr lang="en-US" altLang="en-US" dirty="0" err="1"/>
              <a:t>Clep</a:t>
            </a:r>
            <a:r>
              <a:rPr lang="en-US" altLang="en-US" dirty="0"/>
              <a:t>: $1143.  Thus, the net cashflow to the customer, is $723 per year.  This annual benefit cuts the original residential customer</a:t>
            </a:r>
            <a:r>
              <a:rPr lang="en-US" altLang="en-US" dirty="0">
                <a:latin typeface="Calibri Light" panose="020F0302020204030204" pitchFamily="34" charset="0"/>
              </a:rPr>
              <a:t>’</a:t>
            </a:r>
            <a:r>
              <a:rPr lang="en-US" altLang="en-US" dirty="0"/>
              <a:t>s obligation to ENO, in half: from roughly 1400 per year, to $700 a year.</a:t>
            </a:r>
            <a:br>
              <a:rPr lang="en-US" altLang="en-US" b="1" dirty="0">
                <a:cs typeface="Calibri" panose="020F0502020204030204" pitchFamily="34" charset="0"/>
              </a:rPr>
            </a:br>
            <a:endParaRPr lang="en-US" altLang="en-US" dirty="0">
              <a:latin typeface="Calibri" panose="020F0502020204030204" pitchFamily="34" charset="0"/>
              <a:cs typeface="Calibri" panose="020F0502020204030204" pitchFamily="34" charset="0"/>
            </a:endParaRPr>
          </a:p>
          <a:p>
            <a:pPr eaLnBrk="1" hangingPunct="1"/>
            <a:r>
              <a:rPr lang="en-US" altLang="en-US" b="1" dirty="0"/>
              <a:t>Electric Battery	part 2</a:t>
            </a:r>
            <a:endParaRPr lang="en-US" altLang="en-US" dirty="0">
              <a:latin typeface="Calibri" panose="020F0502020204030204" pitchFamily="34" charset="0"/>
              <a:cs typeface="Calibri" panose="020F0502020204030204" pitchFamily="34" charset="0"/>
            </a:endParaRPr>
          </a:p>
          <a:p>
            <a:pPr eaLnBrk="1" hangingPunct="1"/>
            <a:r>
              <a:rPr lang="en-US" altLang="en-US" dirty="0"/>
              <a:t>Note that Question 13 in the Direct Testimony was: </a:t>
            </a:r>
            <a:r>
              <a:rPr lang="en-US" altLang="en-US" i="1" dirty="0"/>
              <a:t>How can </a:t>
            </a:r>
            <a:r>
              <a:rPr lang="en-US" altLang="en-US" i="1" dirty="0" err="1"/>
              <a:t>Clep</a:t>
            </a:r>
            <a:r>
              <a:rPr lang="en-US" altLang="en-US" i="1" dirty="0"/>
              <a:t> increase reliability and resilience at a negative cost?</a:t>
            </a:r>
            <a:r>
              <a:rPr lang="en-US" altLang="en-US" dirty="0"/>
              <a:t>  I will not repeat the answer here but take its conclusions from the Hurricane Sandy story.  The economic and life-saving benefits of customer-side sited batteries far exceed most other economic benefits elsewhere discussed in this and other testimony.  This is sited within BSI</a:t>
            </a:r>
            <a:r>
              <a:rPr lang="en-US" altLang="en-US" dirty="0">
                <a:latin typeface="Calibri" panose="020F0502020204030204" pitchFamily="34" charset="0"/>
              </a:rPr>
              <a:t>’</a:t>
            </a:r>
            <a:r>
              <a:rPr lang="en-US" altLang="en-US" dirty="0"/>
              <a:t>s response to ENO</a:t>
            </a:r>
            <a:r>
              <a:rPr lang="en-US" altLang="en-US" dirty="0">
                <a:latin typeface="Calibri" panose="020F0502020204030204" pitchFamily="34" charset="0"/>
              </a:rPr>
              <a:t>’</a:t>
            </a:r>
            <a:r>
              <a:rPr lang="en-US" altLang="en-US" dirty="0"/>
              <a:t>s 1</a:t>
            </a:r>
            <a:r>
              <a:rPr lang="en-US" altLang="en-US" baseline="30000" dirty="0"/>
              <a:t>st</a:t>
            </a:r>
            <a:r>
              <a:rPr lang="en-US" altLang="en-US" dirty="0"/>
              <a:t> Interrogatory.  Hundreds of solar-powered microgrids in Manhattan continued to provide electricity in the aftermath of that hurricane.  This saved lives.</a:t>
            </a:r>
          </a:p>
          <a:p>
            <a:pPr eaLnBrk="1" hangingPunct="1"/>
            <a:endParaRPr lang="en-US" altLang="en-US" dirty="0">
              <a:latin typeface="Calibri" panose="020F0502020204030204" pitchFamily="34" charset="0"/>
              <a:cs typeface="Calibri" panose="020F0502020204030204" pitchFamily="34" charset="0"/>
            </a:endParaRPr>
          </a:p>
          <a:p>
            <a:pPr eaLnBrk="1" hangingPunct="1"/>
            <a:r>
              <a:rPr lang="en-US" altLang="en-US" b="1" dirty="0"/>
              <a:t>Community Solar	   part 2</a:t>
            </a:r>
            <a:endParaRPr lang="en-US" altLang="en-US" dirty="0">
              <a:latin typeface="Calibri" panose="020F0502020204030204" pitchFamily="34" charset="0"/>
              <a:cs typeface="Calibri" panose="020F0502020204030204" pitchFamily="34" charset="0"/>
            </a:endParaRPr>
          </a:p>
          <a:p>
            <a:pPr eaLnBrk="1" hangingPunct="1"/>
            <a:r>
              <a:rPr lang="en-US" altLang="en-US" dirty="0"/>
              <a:t>The most common means of remuneration for Community Solar is with Net Energy Metering, [</a:t>
            </a:r>
            <a:r>
              <a:rPr lang="en-US" altLang="en-US" dirty="0" err="1"/>
              <a:t>Nem</a:t>
            </a:r>
            <a:r>
              <a:rPr lang="en-US" altLang="en-US" dirty="0"/>
              <a:t>]; that pays the retail rate for such electricity.  Many regulators in the US believe that </a:t>
            </a:r>
            <a:r>
              <a:rPr lang="en-US" altLang="en-US" dirty="0" err="1"/>
              <a:t>Nem</a:t>
            </a:r>
            <a:r>
              <a:rPr lang="en-US" altLang="en-US" dirty="0"/>
              <a:t> creates a cross-subsidy and are thus phasing out </a:t>
            </a:r>
            <a:r>
              <a:rPr lang="en-US" altLang="en-US" dirty="0" err="1"/>
              <a:t>Nem</a:t>
            </a:r>
            <a:r>
              <a:rPr lang="en-US" altLang="en-US" dirty="0"/>
              <a:t>. </a:t>
            </a:r>
            <a:r>
              <a:rPr lang="en-US" altLang="en-US" dirty="0" err="1"/>
              <a:t>Clep</a:t>
            </a:r>
            <a:r>
              <a:rPr lang="en-US" altLang="en-US" dirty="0"/>
              <a:t> fills this void and thereby rejuvenates Community Solar.</a:t>
            </a:r>
            <a:endParaRPr lang="en-US" altLang="en-US" dirty="0">
              <a:latin typeface="Calibri" panose="020F0502020204030204" pitchFamily="34" charset="0"/>
              <a:cs typeface="Calibri" panose="020F0502020204030204" pitchFamily="34" charset="0"/>
            </a:endParaRPr>
          </a:p>
          <a:p>
            <a:pPr eaLnBrk="1" hangingPunct="1"/>
            <a:r>
              <a:rPr lang="en-US" altLang="en-US" dirty="0"/>
              <a:t>Because </a:t>
            </a:r>
            <a:r>
              <a:rPr lang="en-US" altLang="en-US" dirty="0" err="1"/>
              <a:t>Clep</a:t>
            </a:r>
            <a:r>
              <a:rPr lang="en-US" altLang="en-US" dirty="0"/>
              <a:t> operates without subsidies and even extinguishes past subsidies, </a:t>
            </a:r>
            <a:r>
              <a:rPr lang="en-US" altLang="en-US" dirty="0" err="1"/>
              <a:t>Clep</a:t>
            </a:r>
            <a:r>
              <a:rPr lang="en-US" altLang="en-US" dirty="0"/>
              <a:t> can fill the gap about to be exposed by the demise of </a:t>
            </a:r>
            <a:r>
              <a:rPr lang="en-US" altLang="en-US" dirty="0" err="1"/>
              <a:t>Nem</a:t>
            </a:r>
            <a:r>
              <a:rPr lang="en-US" altLang="en-US" dirty="0"/>
              <a:t>.</a:t>
            </a:r>
            <a:endParaRPr lang="en-US" altLang="en-US" dirty="0">
              <a:latin typeface="Calibri" panose="020F0502020204030204" pitchFamily="34" charset="0"/>
              <a:cs typeface="Calibri" panose="020F0502020204030204" pitchFamily="34" charset="0"/>
            </a:endParaRPr>
          </a:p>
          <a:p>
            <a:pPr eaLnBrk="1" hangingPunct="1"/>
            <a:r>
              <a:rPr lang="en-US" altLang="en-US" dirty="0"/>
              <a:t>The dashboard also states that 9125 kWh</a:t>
            </a:r>
            <a:r>
              <a:rPr lang="en-US" altLang="en-US" dirty="0">
                <a:latin typeface="Calibri" panose="020F0502020204030204" pitchFamily="34" charset="0"/>
              </a:rPr>
              <a:t>’</a:t>
            </a:r>
            <a:r>
              <a:rPr lang="en-US" altLang="en-US" dirty="0"/>
              <a:t>s are generated by 5 kW. Dividing $1143 by 9125 will give the price per kWh</a:t>
            </a:r>
            <a:r>
              <a:rPr lang="en-US" altLang="en-US" dirty="0">
                <a:latin typeface="Calibri" panose="020F0502020204030204" pitchFamily="34" charset="0"/>
              </a:rPr>
              <a:t>…</a:t>
            </a:r>
            <a:r>
              <a:rPr lang="en-US" altLang="en-US" dirty="0"/>
              <a:t> It is $0.125 per kWh.  This is more than $0.11 per kWh, namely ENO</a:t>
            </a:r>
            <a:r>
              <a:rPr lang="en-US" altLang="en-US" dirty="0">
                <a:latin typeface="Calibri" panose="020F0502020204030204" pitchFamily="34" charset="0"/>
              </a:rPr>
              <a:t>’</a:t>
            </a:r>
            <a:r>
              <a:rPr lang="en-US" altLang="en-US" dirty="0"/>
              <a:t>s retail price.  In fact, the ratio of these values is 113.6%, which means the Dashboard effectively says, </a:t>
            </a:r>
            <a:r>
              <a:rPr lang="en-US" altLang="en-US" dirty="0" err="1"/>
              <a:t>Clep</a:t>
            </a:r>
            <a:r>
              <a:rPr lang="en-US" altLang="en-US" dirty="0"/>
              <a:t> pays almost 14% higher than </a:t>
            </a:r>
            <a:r>
              <a:rPr lang="en-US" altLang="en-US" dirty="0" err="1"/>
              <a:t>Nem</a:t>
            </a:r>
            <a:r>
              <a:rPr lang="en-US" altLang="en-US" dirty="0"/>
              <a:t>.  </a:t>
            </a:r>
            <a:endParaRPr lang="en-US" altLang="en-US" dirty="0">
              <a:latin typeface="Calibri" panose="020F0502020204030204" pitchFamily="34" charset="0"/>
              <a:cs typeface="Calibri" panose="020F0502020204030204" pitchFamily="34" charset="0"/>
            </a:endParaRPr>
          </a:p>
          <a:p>
            <a:pPr eaLnBrk="1" hangingPunct="1"/>
            <a:r>
              <a:rPr lang="en-US" altLang="en-US" dirty="0"/>
              <a:t>Because any customer can rent or own a part of a Community Solar farm, access to solar energy is improved in New Orleans by a factor of ten.  Therefore, had Community Solar been accepted when it was offered to the New Orleans City Council in 2007, the currently-deployed roughly 40 Megawatts of rooftop solar in New Orleans would likely have been at least five times as large if deployed within Community Solar Farms, </a:t>
            </a:r>
            <a:r>
              <a:rPr lang="en-US" altLang="en-US" dirty="0">
                <a:latin typeface="Calibri" panose="020F0502020204030204" pitchFamily="34" charset="0"/>
              </a:rPr>
              <a:t>—</a:t>
            </a:r>
            <a:r>
              <a:rPr lang="en-US" altLang="en-US" dirty="0"/>
              <a:t> namely over 200 Megawatts by 2019. </a:t>
            </a:r>
          </a:p>
          <a:p>
            <a:pPr eaLnBrk="1" hangingPunct="1"/>
            <a:r>
              <a:rPr lang="en-US" altLang="en-US" b="1" dirty="0"/>
              <a:t>The Environmental &amp; Economic Synergy provided by CLEP</a:t>
            </a:r>
            <a:endParaRPr lang="en-US" altLang="en-US" dirty="0">
              <a:latin typeface="Calibri" panose="020F0502020204030204" pitchFamily="34" charset="0"/>
              <a:cs typeface="Calibri" panose="020F0502020204030204" pitchFamily="34" charset="0"/>
            </a:endParaRPr>
          </a:p>
          <a:p>
            <a:pPr eaLnBrk="1" hangingPunct="1"/>
            <a:r>
              <a:rPr lang="en-US" altLang="en-US" dirty="0"/>
              <a:t>The most expensive, and systematically ignored subsidy, commonly in electricity rates, is the externalized cost and environmental burden, caused by rates, that make no attempt to correctly tie retail electricity price, to the grossly, time-varying, carbon-footprint of a kWh. Only </a:t>
            </a:r>
            <a:r>
              <a:rPr lang="en-US" altLang="en-US" dirty="0" err="1"/>
              <a:t>Clep</a:t>
            </a:r>
            <a:r>
              <a:rPr lang="en-US" altLang="en-US" dirty="0"/>
              <a:t> remediates this and does so without subsidies because Clep-5 rewards at the wholesale price which is highly correlated with carbon footprint.  For many as well as, for synergistic reasons, the wholesale price and the carbon footprint of electricity sold in New Orleans at night is far lower at night than during the day and often is provided by wind farms in Iowa who sell electricity to Miso at minus one cent per kWh.  That is why the first four energy retrofits simultaneously lower the cost of electricity and New Orleans</a:t>
            </a:r>
            <a:r>
              <a:rPr lang="en-US" altLang="en-US" dirty="0">
                <a:latin typeface="Calibri Light" panose="020F0302020204030204" pitchFamily="34" charset="0"/>
              </a:rPr>
              <a:t>’</a:t>
            </a:r>
            <a:r>
              <a:rPr lang="en-US" altLang="en-US" dirty="0"/>
              <a:t> carbon footprint.</a:t>
            </a:r>
            <a:endParaRPr lang="en-US" altLang="en-US" dirty="0">
              <a:solidFill>
                <a:srgbClr val="1F3763"/>
              </a:solidFill>
              <a:latin typeface="Calibri Light" panose="020F0302020204030204" pitchFamily="34" charset="0"/>
            </a:endParaRPr>
          </a:p>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7232497-EE0E-4CD2-8F2D-977372E180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146164B-ECE5-4107-A9B9-3A9579EC3BB4}" type="slidenum">
              <a:rPr lang="en-US" altLang="en-US" sz="1200" smtClean="0"/>
              <a:pPr/>
              <a:t>7</a:t>
            </a:fld>
            <a:endParaRPr lang="en-US" altLang="en-US" sz="1200"/>
          </a:p>
        </p:txBody>
      </p:sp>
      <p:sp>
        <p:nvSpPr>
          <p:cNvPr id="14339" name="Rectangle 2">
            <a:extLst>
              <a:ext uri="{FF2B5EF4-FFF2-40B4-BE49-F238E27FC236}">
                <a16:creationId xmlns:a16="http://schemas.microsoft.com/office/drawing/2014/main" id="{CAFE3D3E-0B9F-434F-9DB0-275307E175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E92CDC7-B43D-42E4-BDFB-271CC0E7E0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Consolas" panose="020B0609020204030204" pitchFamily="49" charset="0"/>
              </a:rPr>
              <a:t>15 Sec:  </a:t>
            </a:r>
          </a:p>
          <a:p>
            <a:pPr algn="l"/>
            <a:r>
              <a:rPr lang="en-US" sz="1200" dirty="0">
                <a:solidFill>
                  <a:schemeClr val="bg1"/>
                </a:solidFill>
              </a:rPr>
              <a:t>Most Important Step in Problem Solving is First Finding the Right Question</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D3B1B56-415C-4DF9-85F4-174260A4B9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446FD70-4FE9-4920-A1A3-FF7D96516999}" type="slidenum">
              <a:rPr lang="en-US" altLang="en-US" sz="1200" smtClean="0"/>
              <a:pPr/>
              <a:t>8</a:t>
            </a:fld>
            <a:endParaRPr lang="en-US" altLang="en-US" sz="1200"/>
          </a:p>
        </p:txBody>
      </p:sp>
      <p:sp>
        <p:nvSpPr>
          <p:cNvPr id="16387" name="Rectangle 2">
            <a:extLst>
              <a:ext uri="{FF2B5EF4-FFF2-40B4-BE49-F238E27FC236}">
                <a16:creationId xmlns:a16="http://schemas.microsoft.com/office/drawing/2014/main" id="{CAF0DEEC-3EE9-4F58-92B4-9E746332374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1F74A348-C24F-4702-BEB1-5717C185F6D0}"/>
              </a:ext>
            </a:extLst>
          </p:cNvPr>
          <p:cNvSpPr>
            <a:spLocks noGrp="1" noChangeArrowheads="1"/>
          </p:cNvSpPr>
          <p:nvPr>
            <p:ph type="body" idx="1"/>
          </p:nvPr>
        </p:nvSpPr>
        <p:spPr/>
        <p:txBody>
          <a:bodyPr/>
          <a:lstStyle/>
          <a:p>
            <a:pPr eaLnBrk="1" hangingPunct="1">
              <a:defRPr/>
            </a:pPr>
            <a:r>
              <a:rPr lang="en-US" altLang="en-US" dirty="0"/>
              <a:t>1 Minute.</a:t>
            </a:r>
          </a:p>
          <a:p>
            <a:pPr eaLnBrk="1" hangingPunct="1">
              <a:defRPr/>
            </a:pPr>
            <a:endParaRPr lang="en-US" altLang="en-US" dirty="0"/>
          </a:p>
          <a:p>
            <a:pPr eaLnBrk="1" hangingPunct="1">
              <a:defRPr/>
            </a:pPr>
            <a:r>
              <a:rPr lang="en-US" altLang="en-US" b="1" i="1" dirty="0"/>
              <a:t>What's missing from that IPCC’s To Do List is the fact that WHEN you use electricity, and WHERE electricity is stored, </a:t>
            </a:r>
          </a:p>
          <a:p>
            <a:pPr eaLnBrk="1" hangingPunct="1">
              <a:defRPr/>
            </a:pPr>
            <a:r>
              <a:rPr lang="en-US" altLang="en-US" b="1" i="1" dirty="0"/>
              <a:t>can easily be far more important to decreasing carbon footprint and improving resilience than </a:t>
            </a:r>
            <a:r>
              <a:rPr lang="en-US" altLang="en-US" b="1" i="1" cap="all" dirty="0"/>
              <a:t>How much energy you use</a:t>
            </a:r>
            <a:r>
              <a:rPr lang="en-US" altLang="en-US" b="1" i="1" dirty="0"/>
              <a:t>.  </a:t>
            </a:r>
          </a:p>
          <a:p>
            <a:pPr eaLnBrk="1" hangingPunct="1">
              <a:defRPr/>
            </a:pPr>
            <a:r>
              <a:rPr lang="en-US" altLang="en-US" b="1" i="1" dirty="0"/>
              <a:t>That is a key point of CLEP, totally missing from the IPCC prescriptions, because CLEP fully exploits the facts that: </a:t>
            </a:r>
          </a:p>
          <a:p>
            <a:pPr eaLnBrk="1" hangingPunct="1">
              <a:buFontTx/>
              <a:buChar char="•"/>
              <a:defRPr/>
            </a:pPr>
            <a:r>
              <a:rPr lang="en-US" altLang="en-US" dirty="0"/>
              <a:t>The carbon footprint of a kWh is highly time and location dependent.</a:t>
            </a:r>
          </a:p>
          <a:p>
            <a:pPr eaLnBrk="1" hangingPunct="1">
              <a:buFontTx/>
              <a:buChar char="•"/>
              <a:defRPr/>
            </a:pPr>
            <a:r>
              <a:rPr lang="en-US" altLang="en-US" dirty="0"/>
              <a:t>Carbon footprint and wholesale price of a kWh are highly correlated (THIS MEANS: carbon footprint and wholesale price increase and decrease mostly in lockstep together).</a:t>
            </a:r>
            <a:endParaRPr lang="en-US" altLang="en-US" dirty="0">
              <a:latin typeface="Consolas" panose="020B0609020204030204" pitchFamily="49" charset="0"/>
              <a:cs typeface="Calibri" panose="020F0502020204030204" pitchFamily="34" charset="0"/>
            </a:endParaRPr>
          </a:p>
          <a:p>
            <a:pPr eaLnBrk="1" hangingPunct="1">
              <a:buFontTx/>
              <a:buChar char="•"/>
              <a:defRPr/>
            </a:pPr>
            <a:r>
              <a:rPr lang="en-US" altLang="en-US" dirty="0"/>
              <a:t>Just by purchasing electricity at the lowest (whether measured in carbon footprint or wholesale price) times will simultaneously lower the cost of energy &amp; his carbon footprint.</a:t>
            </a:r>
            <a:endParaRPr lang="en-US" altLang="en-US" dirty="0">
              <a:latin typeface="Consolas" panose="020B0609020204030204" pitchFamily="49" charset="0"/>
              <a:cs typeface="Calibri" panose="020F0502020204030204" pitchFamily="34" charset="0"/>
            </a:endParaRPr>
          </a:p>
          <a:p>
            <a:pPr eaLnBrk="1" hangingPunct="1">
              <a:defRP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24B34B9-E751-4DE4-991A-A39372CB171B}"/>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A20A9F78-FD67-4155-9F40-A0508854B5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1 Min</a:t>
            </a:r>
          </a:p>
          <a:p>
            <a:endParaRPr lang="en-US" altLang="en-US" dirty="0"/>
          </a:p>
        </p:txBody>
      </p:sp>
      <p:sp>
        <p:nvSpPr>
          <p:cNvPr id="18436" name="Slide Number Placeholder 3">
            <a:extLst>
              <a:ext uri="{FF2B5EF4-FFF2-40B4-BE49-F238E27FC236}">
                <a16:creationId xmlns:a16="http://schemas.microsoft.com/office/drawing/2014/main" id="{C3063E6B-179C-480C-BA54-46C01A6F38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D285CF3-743E-4E65-93C8-D40BE6879326}"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4455660-9122-4FC1-94C3-E3B3D404EE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DAA10BF-9182-43E3-BE00-6ABD0CDD2B21}" type="slidenum">
              <a:rPr lang="en-US" altLang="en-US" sz="1200" smtClean="0"/>
              <a:pPr/>
              <a:t>10</a:t>
            </a:fld>
            <a:endParaRPr lang="en-US" altLang="en-US" sz="1200"/>
          </a:p>
        </p:txBody>
      </p:sp>
      <p:sp>
        <p:nvSpPr>
          <p:cNvPr id="20483" name="Rectangle 2">
            <a:extLst>
              <a:ext uri="{FF2B5EF4-FFF2-40B4-BE49-F238E27FC236}">
                <a16:creationId xmlns:a16="http://schemas.microsoft.com/office/drawing/2014/main" id="{224A77D3-3463-43DB-A24C-FFC4F22B05C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3E7E7B3-9328-4B6A-98AC-6C541F6CF0BF}"/>
              </a:ext>
            </a:extLst>
          </p:cNvPr>
          <p:cNvSpPr>
            <a:spLocks noGrp="1" noChangeArrowheads="1"/>
          </p:cNvSpPr>
          <p:nvPr>
            <p:ph type="body" idx="1"/>
          </p:nvPr>
        </p:nvSpPr>
        <p:spPr/>
        <p:txBody>
          <a:bodyPr/>
          <a:lstStyle/>
          <a:p>
            <a:pPr eaLnBrk="1" hangingPunct="1">
              <a:defRPr/>
            </a:pPr>
            <a:r>
              <a:rPr lang="en-US" altLang="en-US" dirty="0"/>
              <a:t>2 Min</a:t>
            </a:r>
          </a:p>
          <a:p>
            <a:pPr eaLnBrk="1" hangingPunct="1">
              <a:defRPr/>
            </a:pPr>
            <a:endParaRPr lang="en-US" altLang="en-US" dirty="0"/>
          </a:p>
          <a:p>
            <a:pPr marL="171450" indent="-171450" eaLnBrk="1" hangingPunct="1">
              <a:buFont typeface="Arial" panose="020B0604020202020204" pitchFamily="34" charset="0"/>
              <a:buChar char="•"/>
              <a:defRPr/>
            </a:pPr>
            <a:r>
              <a:rPr lang="en-US" altLang="en-US" b="1" i="1" dirty="0"/>
              <a:t>In fact, CLEP says: if you put FAIR &amp; UNSUBSIDIZED economic opportunities in INDIVIDUALS’ hands, we’ll make a profit and significantly help resolve these problems much faster.</a:t>
            </a:r>
          </a:p>
          <a:p>
            <a:pPr marL="171450" indent="-171450" eaLnBrk="1" hangingPunct="1">
              <a:buFont typeface="Arial" panose="020B0604020202020204" pitchFamily="34" charset="0"/>
              <a:buChar char="•"/>
              <a:defRPr/>
            </a:pPr>
            <a:r>
              <a:rPr lang="en-US" altLang="en-US" dirty="0"/>
              <a:t>Apparently, the IPCC looks at energy consumption in an out of date, siloed approach. </a:t>
            </a:r>
          </a:p>
          <a:p>
            <a:pPr marL="171450" indent="-171450" eaLnBrk="1" hangingPunct="1">
              <a:buFont typeface="Arial" panose="020B0604020202020204" pitchFamily="34" charset="0"/>
              <a:buChar char="•"/>
              <a:defRPr/>
            </a:pPr>
            <a:r>
              <a:rPr lang="en-US" altLang="en-US" u="sng" dirty="0"/>
              <a:t>CLEP values electricity’s power delivery &amp; energy prices for purchasing and selling in an integrated system.</a:t>
            </a:r>
          </a:p>
          <a:p>
            <a:pPr marL="171450" indent="-171450" eaLnBrk="1" hangingPunct="1">
              <a:buFont typeface="Arial" panose="020B0604020202020204" pitchFamily="34" charset="0"/>
              <a:buChar char="•"/>
              <a:defRPr/>
            </a:pPr>
            <a:r>
              <a:rPr lang="en-US" altLang="en-US" dirty="0"/>
              <a:t>Utilities, their Regulators and the IPCC have failed to understand that electricity can be most cost-effectively converted from instantaneous and transient to conveniently stored right at the inevitable future need. </a:t>
            </a:r>
          </a:p>
          <a:p>
            <a:pPr marL="171450" indent="-171450" eaLnBrk="1" hangingPunct="1">
              <a:buFont typeface="Arial" panose="020B0604020202020204" pitchFamily="34" charset="0"/>
              <a:buChar char="•"/>
              <a:defRPr/>
            </a:pPr>
            <a:r>
              <a:rPr lang="en-US" altLang="en-US" dirty="0"/>
              <a:t>They believe that we’re still in the 1890’s, when Edison, Westinghouse and Tesla fought to dominate the new Electric Utility Industry: they assumed that once generated, if not used immediately, a kWh disappears. If a water pump goes off-line, we don’t get water. If the generator goes off-line, we don’t get electricity.</a:t>
            </a:r>
          </a:p>
          <a:p>
            <a:pPr marL="171450" indent="-171450" eaLnBrk="1" hangingPunct="1">
              <a:buFont typeface="Arial" panose="020B0604020202020204" pitchFamily="34" charset="0"/>
              <a:buChar char="•"/>
              <a:defRPr/>
            </a:pPr>
            <a:r>
              <a:rPr lang="en-US" altLang="en-US" dirty="0"/>
              <a:t>Now, there are increasingly many renewable energy electricity generators that cannot be throttled, and </a:t>
            </a:r>
          </a:p>
          <a:p>
            <a:pPr marL="171450" indent="-171450" eaLnBrk="1" hangingPunct="1">
              <a:buFont typeface="Arial" panose="020B0604020202020204" pitchFamily="34" charset="0"/>
              <a:buChar char="•"/>
              <a:defRPr/>
            </a:pPr>
            <a:r>
              <a:rPr lang="en-US" altLang="en-US" dirty="0"/>
              <a:t>Where does that power go when the county water pump works to maintain pressure? It can either be consumed maintaining the pressure just as the generator maintains electrical capacity known as standby power or it can be stored in a water tower for anticipated very high but intermittent demand. </a:t>
            </a:r>
          </a:p>
          <a:p>
            <a:pPr marL="171450" indent="-171450" eaLnBrk="1" hangingPunct="1">
              <a:buFont typeface="Arial" panose="020B0604020202020204" pitchFamily="34" charset="0"/>
              <a:buChar char="•"/>
              <a:defRPr/>
            </a:pPr>
            <a:r>
              <a:rPr lang="en-US" altLang="en-US" dirty="0"/>
              <a:t>Utilities and their government regulators think the best place to put those batteries are in the grid. We don’t.</a:t>
            </a:r>
          </a:p>
          <a:p>
            <a:pPr marL="171450" indent="-171450" eaLnBrk="1" hangingPunct="1">
              <a:buFont typeface="Arial" panose="020B0604020202020204" pitchFamily="34" charset="0"/>
              <a:buChar char="•"/>
              <a:defRPr/>
            </a:pPr>
            <a:r>
              <a:rPr lang="en-US" altLang="en-US" dirty="0"/>
              <a:t>Now, there are increasingly many “water towers” in our homes that are much better than batteries in an electrical grid. </a:t>
            </a:r>
          </a:p>
          <a:p>
            <a:pPr marL="171450" indent="-171450" eaLnBrk="1" hangingPunct="1">
              <a:buFont typeface="Arial" panose="020B0604020202020204" pitchFamily="34" charset="0"/>
              <a:buChar char="•"/>
              <a:defRPr/>
            </a:pPr>
            <a:r>
              <a:rPr lang="en-US" altLang="en-US" dirty="0"/>
              <a:t>CLEP empowers consumers to “bleed off” both undervalued, standby fossil fuel and RE powered electric generators to fill “water towers” in each of our homes at low cost and thereby to, at first: rapidly degrade the economic and environmental burden and of the all too common, inefficient, peak demands: instantaneous power (stomping on the gas pedal) which effectively greatly increases our overall carbon footprints. </a:t>
            </a:r>
          </a:p>
          <a:p>
            <a:pPr marL="171450" indent="-171450" eaLnBrk="1" hangingPunct="1">
              <a:buFont typeface="Arial" panose="020B0604020202020204" pitchFamily="34" charset="0"/>
              <a:buChar char="•"/>
              <a:defRPr/>
            </a:pPr>
            <a:r>
              <a:rPr lang="en-US" altLang="en-US" dirty="0"/>
              <a:t>But CLEP doesn’t stop there, CLEP will then extinguish even the cheapest fossil fuel generators because RE with batteries often have negative operational prices.</a:t>
            </a:r>
            <a:endParaRPr lang="en-US" altLang="en-US" dirty="0">
              <a:latin typeface="Consolas" panose="020B0609020204030204" pitchFamily="49" charset="0"/>
              <a:cs typeface="Calibri" panose="020F0502020204030204" pitchFamily="34" charset="0"/>
            </a:endParaRPr>
          </a:p>
          <a:p>
            <a:pPr eaLnBrk="1" hangingPunct="1">
              <a:defRPr/>
            </a:pPr>
            <a:endParaRPr lang="en-US" altLang="en-US" dirty="0"/>
          </a:p>
          <a:p>
            <a:pPr eaLnBrk="1" hangingPunct="1">
              <a:defRPr/>
            </a:pPr>
            <a:r>
              <a:rPr lang="en-US" altLang="en-US" dirty="0"/>
              <a:t>Don’t go down these rabbit holes… Not that they’re wrong; its just that we don’t have time to go these ways.</a:t>
            </a:r>
          </a:p>
          <a:p>
            <a:pPr eaLnBrk="1" hangingPunct="1">
              <a:defRPr/>
            </a:pPr>
            <a:r>
              <a:rPr lang="en-US" altLang="en-US" dirty="0"/>
              <a:t>Carbon footprint is greater than just reducing consumed fuel. It includes latent embodied energy. It takes a lot of carbon to fabricate machinery, steel, concrete and all the other components needed to build and run energy production facilities, including the employees that have to drive to and from those facilities.</a:t>
            </a:r>
            <a:endParaRPr lang="en-US" altLang="en-US" dirty="0">
              <a:latin typeface="Consolas" panose="020B0609020204030204" pitchFamily="49" charset="0"/>
              <a:cs typeface="Calibri" panose="020F0502020204030204" pitchFamily="34" charset="0"/>
            </a:endParaRPr>
          </a:p>
          <a:p>
            <a:pPr eaLnBrk="1" hangingPunct="1">
              <a:defRPr/>
            </a:pPr>
            <a:endParaRPr lang="en-US" altLang="en-US" dirty="0"/>
          </a:p>
          <a:p>
            <a:pPr eaLnBrk="1" hangingPunct="1">
              <a:defRPr/>
            </a:pPr>
            <a:r>
              <a:rPr lang="en-US" altLang="en-US" dirty="0"/>
              <a:t>An additional lesser appreciated consideration is that the recent News has highlighted that California has been turning off power for short periods of time because their power lines are being tasked and creating electrical arcs that are being associated with the starting of the recent wild fires in California. How much carbon is being put into the atmosphere thru forest fires caused by overheated electrical systems?</a:t>
            </a:r>
            <a:endParaRPr lang="en-US" altLang="en-US" dirty="0">
              <a:latin typeface="Consolas" panose="020B0609020204030204" pitchFamily="49" charset="0"/>
              <a:cs typeface="Calibri" panose="020F0502020204030204" pitchFamily="34" charset="0"/>
            </a:endParaRPr>
          </a:p>
          <a:p>
            <a:pPr eaLnBrk="1" hangingPunct="1">
              <a:defRPr/>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1CF455A-E2C7-4BD0-ACB1-44D5BDFB8A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4AA5049B-3ED2-4492-9862-A4AB8D9D5AC7}" type="slidenum">
              <a:rPr lang="en-US" altLang="en-US" sz="1200" smtClean="0"/>
              <a:pPr/>
              <a:t>11</a:t>
            </a:fld>
            <a:endParaRPr lang="en-US" altLang="en-US" sz="1200"/>
          </a:p>
        </p:txBody>
      </p:sp>
      <p:sp>
        <p:nvSpPr>
          <p:cNvPr id="22531" name="Rectangle 2">
            <a:extLst>
              <a:ext uri="{FF2B5EF4-FFF2-40B4-BE49-F238E27FC236}">
                <a16:creationId xmlns:a16="http://schemas.microsoft.com/office/drawing/2014/main" id="{5E85703F-D387-4F6F-BDAB-05F13798F26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283B014-D010-4BED-961D-BFEEC69E50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1 Min.</a:t>
            </a:r>
          </a:p>
          <a:p>
            <a:pPr eaLnBrk="1" hangingPunct="1"/>
            <a:r>
              <a:rPr lang="en-US" altLang="en-US" b="1" i="1" dirty="0"/>
              <a:t>To REALLY make a major difference on a planetary scale requires the ability of each of us to work in parallel paths but hardly together to cause a major effect on the Climate Change problem.</a:t>
            </a:r>
            <a:r>
              <a:rPr lang="en-US" altLang="en-US" b="1" dirty="0">
                <a:solidFill>
                  <a:srgbClr val="2F5496"/>
                </a:solidFill>
              </a:rPr>
              <a:t>  </a:t>
            </a:r>
            <a:r>
              <a:rPr lang="en-US" altLang="en-US" b="1" dirty="0">
                <a:solidFill>
                  <a:srgbClr val="538135"/>
                </a:solidFill>
                <a:latin typeface="Calibri Light" panose="020F0302020204030204" pitchFamily="34" charset="0"/>
              </a:rPr>
              <a:t>(Show an image of Planet Earth from Space – say, from the Apollo missions — with the title “Think Globally, Act Locally” and then add / overlay in well contrasting color (like white!) each bullet as you talk about them. This then becomes 6 to 8 slides or so, but you cover then quickly.)</a:t>
            </a:r>
          </a:p>
          <a:p>
            <a:pPr eaLnBrk="1" hangingPunct="1"/>
            <a:r>
              <a:rPr lang="en-US" altLang="en-US" dirty="0"/>
              <a:t>THINK GLOBALLY but ACT LOCALLY: </a:t>
            </a:r>
          </a:p>
          <a:p>
            <a:pPr eaLnBrk="1" hangingPunct="1">
              <a:buFontTx/>
              <a:buChar char="•"/>
            </a:pPr>
            <a:r>
              <a:rPr lang="en-US" altLang="en-US" dirty="0"/>
              <a:t>A primary if not THE primary focus of this conference is to really ameliorate if not defeat Climate Change </a:t>
            </a:r>
          </a:p>
          <a:p>
            <a:pPr eaLnBrk="1" hangingPunct="1">
              <a:buFontTx/>
              <a:buChar char="•"/>
            </a:pPr>
            <a:r>
              <a:rPr lang="en-US" altLang="en-US" dirty="0"/>
              <a:t>&lt;= the biggest cause is CO</a:t>
            </a:r>
            <a:r>
              <a:rPr lang="en-US" altLang="en-US" baseline="-30000" dirty="0"/>
              <a:t>2</a:t>
            </a:r>
            <a:r>
              <a:rPr lang="en-US" altLang="en-US" dirty="0"/>
              <a:t> in atmosphere </a:t>
            </a:r>
          </a:p>
          <a:p>
            <a:pPr eaLnBrk="1" hangingPunct="1">
              <a:buFontTx/>
              <a:buChar char="•"/>
            </a:pPr>
            <a:r>
              <a:rPr lang="en-US" altLang="en-US" dirty="0"/>
              <a:t>&lt;= biggest cause is human demand for energy </a:t>
            </a:r>
          </a:p>
          <a:p>
            <a:pPr eaLnBrk="1" hangingPunct="1">
              <a:buFontTx/>
              <a:buChar char="•"/>
            </a:pPr>
            <a:r>
              <a:rPr lang="en-US" altLang="en-US" dirty="0"/>
              <a:t>&lt;= biggest? vehicle of that is electricity production (28%)</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&lt;= biggest sector consuming electricity are buildings in the industrialized world </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&lt;= biggest sector of that are our Residences </a:t>
            </a:r>
            <a:endParaRPr lang="en-US" altLang="en-US" dirty="0">
              <a:latin typeface="Consolas" panose="020B0609020204030204" pitchFamily="49" charset="0"/>
              <a:cs typeface="Calibri" panose="020F0502020204030204" pitchFamily="34" charset="0"/>
            </a:endParaRPr>
          </a:p>
          <a:p>
            <a:pPr eaLnBrk="1" hangingPunct="1">
              <a:buFontTx/>
              <a:buChar char="•"/>
            </a:pPr>
            <a:r>
              <a:rPr lang="en-US" altLang="en-US" dirty="0"/>
              <a:t>&lt;= Therefore, what you do in your home really matters... For these actions to really help, requires us to be part of an undisciplined team of billions working on parallel paths using the same economic technology(</a:t>
            </a:r>
            <a:r>
              <a:rPr lang="en-US" altLang="en-US" dirty="0" err="1"/>
              <a:t>ies</a:t>
            </a:r>
            <a:r>
              <a:rPr lang="en-US" altLang="en-US" dirty="0"/>
              <a:t>).</a:t>
            </a:r>
            <a:endParaRPr lang="en-US" altLang="en-US" dirty="0">
              <a:latin typeface="Consolas" panose="020B0609020204030204" pitchFamily="49" charset="0"/>
              <a:cs typeface="Calibri" panose="020F0502020204030204" pitchFamily="34" charset="0"/>
            </a:endParaRPr>
          </a:p>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79908D4-E850-410A-B56F-DB33E698B7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FE50D03-DB46-4B45-8701-2BA8DC7EB9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BEB8243-0DF1-4B2C-87CE-9849B85980A7}"/>
              </a:ext>
            </a:extLst>
          </p:cNvPr>
          <p:cNvSpPr>
            <a:spLocks noGrp="1" noChangeArrowheads="1"/>
          </p:cNvSpPr>
          <p:nvPr>
            <p:ph type="sldNum" sz="quarter" idx="12"/>
          </p:nvPr>
        </p:nvSpPr>
        <p:spPr>
          <a:ln/>
        </p:spPr>
        <p:txBody>
          <a:bodyPr/>
          <a:lstStyle>
            <a:lvl1pPr>
              <a:defRPr/>
            </a:lvl1pPr>
          </a:lstStyle>
          <a:p>
            <a:pPr>
              <a:defRPr/>
            </a:pPr>
            <a:fld id="{52DCAA3D-EF2F-4652-9437-54D511B043D6}" type="slidenum">
              <a:rPr lang="en-US" altLang="en-US"/>
              <a:pPr>
                <a:defRPr/>
              </a:pPr>
              <a:t>‹#›</a:t>
            </a:fld>
            <a:endParaRPr lang="en-US" altLang="en-US"/>
          </a:p>
        </p:txBody>
      </p:sp>
    </p:spTree>
    <p:extLst>
      <p:ext uri="{BB962C8B-B14F-4D97-AF65-F5344CB8AC3E}">
        <p14:creationId xmlns:p14="http://schemas.microsoft.com/office/powerpoint/2010/main" val="144128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1795D6-EA81-4B3A-BCF8-4A76BF7003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547EFCB-6825-4BC0-B953-0C88125606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D0B7A5-2F76-4D3F-A6EF-8159B3494469}"/>
              </a:ext>
            </a:extLst>
          </p:cNvPr>
          <p:cNvSpPr>
            <a:spLocks noGrp="1" noChangeArrowheads="1"/>
          </p:cNvSpPr>
          <p:nvPr>
            <p:ph type="sldNum" sz="quarter" idx="12"/>
          </p:nvPr>
        </p:nvSpPr>
        <p:spPr>
          <a:ln/>
        </p:spPr>
        <p:txBody>
          <a:bodyPr/>
          <a:lstStyle>
            <a:lvl1pPr>
              <a:defRPr/>
            </a:lvl1pPr>
          </a:lstStyle>
          <a:p>
            <a:pPr>
              <a:defRPr/>
            </a:pPr>
            <a:fld id="{79A0608C-19E0-4063-9DBD-8E9A94A8CB1C}" type="slidenum">
              <a:rPr lang="en-US" altLang="en-US"/>
              <a:pPr>
                <a:defRPr/>
              </a:pPr>
              <a:t>‹#›</a:t>
            </a:fld>
            <a:endParaRPr lang="en-US" altLang="en-US"/>
          </a:p>
        </p:txBody>
      </p:sp>
    </p:spTree>
    <p:extLst>
      <p:ext uri="{BB962C8B-B14F-4D97-AF65-F5344CB8AC3E}">
        <p14:creationId xmlns:p14="http://schemas.microsoft.com/office/powerpoint/2010/main" val="254238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D5B02C-D846-4032-8105-AF088DA48F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0F47C98-9429-405E-B9EA-E57AFE339E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B8F805D-43D5-43D2-8998-B938DA57326E}"/>
              </a:ext>
            </a:extLst>
          </p:cNvPr>
          <p:cNvSpPr>
            <a:spLocks noGrp="1" noChangeArrowheads="1"/>
          </p:cNvSpPr>
          <p:nvPr>
            <p:ph type="sldNum" sz="quarter" idx="12"/>
          </p:nvPr>
        </p:nvSpPr>
        <p:spPr>
          <a:ln/>
        </p:spPr>
        <p:txBody>
          <a:bodyPr/>
          <a:lstStyle>
            <a:lvl1pPr>
              <a:defRPr/>
            </a:lvl1pPr>
          </a:lstStyle>
          <a:p>
            <a:pPr>
              <a:defRPr/>
            </a:pPr>
            <a:fld id="{356E2227-762D-4B8D-B3AD-EC1499E42B9B}" type="slidenum">
              <a:rPr lang="en-US" altLang="en-US"/>
              <a:pPr>
                <a:defRPr/>
              </a:pPr>
              <a:t>‹#›</a:t>
            </a:fld>
            <a:endParaRPr lang="en-US" altLang="en-US"/>
          </a:p>
        </p:txBody>
      </p:sp>
    </p:spTree>
    <p:extLst>
      <p:ext uri="{BB962C8B-B14F-4D97-AF65-F5344CB8AC3E}">
        <p14:creationId xmlns:p14="http://schemas.microsoft.com/office/powerpoint/2010/main" val="210047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7A2B68-AFF5-4808-B398-9B33E003B7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723CE45-2EAE-4192-82DE-E0ACD96EF0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4C8756A-9938-4586-A72F-E199E71DACFE}"/>
              </a:ext>
            </a:extLst>
          </p:cNvPr>
          <p:cNvSpPr>
            <a:spLocks noGrp="1" noChangeArrowheads="1"/>
          </p:cNvSpPr>
          <p:nvPr>
            <p:ph type="sldNum" sz="quarter" idx="12"/>
          </p:nvPr>
        </p:nvSpPr>
        <p:spPr>
          <a:ln/>
        </p:spPr>
        <p:txBody>
          <a:bodyPr/>
          <a:lstStyle>
            <a:lvl1pPr>
              <a:defRPr/>
            </a:lvl1pPr>
          </a:lstStyle>
          <a:p>
            <a:pPr>
              <a:defRPr/>
            </a:pPr>
            <a:fld id="{9E6EB4D4-FF8D-45F0-8132-DC747D139737}" type="slidenum">
              <a:rPr lang="en-US" altLang="en-US"/>
              <a:pPr>
                <a:defRPr/>
              </a:pPr>
              <a:t>‹#›</a:t>
            </a:fld>
            <a:endParaRPr lang="en-US" altLang="en-US"/>
          </a:p>
        </p:txBody>
      </p:sp>
    </p:spTree>
    <p:extLst>
      <p:ext uri="{BB962C8B-B14F-4D97-AF65-F5344CB8AC3E}">
        <p14:creationId xmlns:p14="http://schemas.microsoft.com/office/powerpoint/2010/main" val="148795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A1D095-11B8-42CA-BEAB-CDF97CE929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EF55FAC-74F4-49BF-B4CA-B71D4278D7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977BF15-F352-4393-9C84-0177B7AC283A}"/>
              </a:ext>
            </a:extLst>
          </p:cNvPr>
          <p:cNvSpPr>
            <a:spLocks noGrp="1" noChangeArrowheads="1"/>
          </p:cNvSpPr>
          <p:nvPr>
            <p:ph type="sldNum" sz="quarter" idx="12"/>
          </p:nvPr>
        </p:nvSpPr>
        <p:spPr>
          <a:ln/>
        </p:spPr>
        <p:txBody>
          <a:bodyPr/>
          <a:lstStyle>
            <a:lvl1pPr>
              <a:defRPr/>
            </a:lvl1pPr>
          </a:lstStyle>
          <a:p>
            <a:pPr>
              <a:defRPr/>
            </a:pPr>
            <a:fld id="{41650060-6D3F-478A-8E55-104703A054D0}" type="slidenum">
              <a:rPr lang="en-US" altLang="en-US"/>
              <a:pPr>
                <a:defRPr/>
              </a:pPr>
              <a:t>‹#›</a:t>
            </a:fld>
            <a:endParaRPr lang="en-US" altLang="en-US"/>
          </a:p>
        </p:txBody>
      </p:sp>
    </p:spTree>
    <p:extLst>
      <p:ext uri="{BB962C8B-B14F-4D97-AF65-F5344CB8AC3E}">
        <p14:creationId xmlns:p14="http://schemas.microsoft.com/office/powerpoint/2010/main" val="402671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83D89911-23A7-4F44-A283-36143C4628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E7867C-B887-4927-A699-0BB10309C3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67CBF66-A985-45CF-A949-58DF3FFD9EA3}"/>
              </a:ext>
            </a:extLst>
          </p:cNvPr>
          <p:cNvSpPr>
            <a:spLocks noGrp="1" noChangeArrowheads="1"/>
          </p:cNvSpPr>
          <p:nvPr>
            <p:ph type="sldNum" sz="quarter" idx="12"/>
          </p:nvPr>
        </p:nvSpPr>
        <p:spPr>
          <a:ln/>
        </p:spPr>
        <p:txBody>
          <a:bodyPr/>
          <a:lstStyle>
            <a:lvl1pPr>
              <a:defRPr/>
            </a:lvl1pPr>
          </a:lstStyle>
          <a:p>
            <a:pPr>
              <a:defRPr/>
            </a:pPr>
            <a:fld id="{C98F023D-A29E-4765-91FE-36AA99354B70}" type="slidenum">
              <a:rPr lang="en-US" altLang="en-US"/>
              <a:pPr>
                <a:defRPr/>
              </a:pPr>
              <a:t>‹#›</a:t>
            </a:fld>
            <a:endParaRPr lang="en-US" altLang="en-US"/>
          </a:p>
        </p:txBody>
      </p:sp>
    </p:spTree>
    <p:extLst>
      <p:ext uri="{BB962C8B-B14F-4D97-AF65-F5344CB8AC3E}">
        <p14:creationId xmlns:p14="http://schemas.microsoft.com/office/powerpoint/2010/main" val="284559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9BAB93-4E27-47F4-B083-6A1E79D4E8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EF9BE5C-F786-4DE7-8F70-650B19CBA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4940D4B-ABD6-465A-95F4-A714925EF12C}"/>
              </a:ext>
            </a:extLst>
          </p:cNvPr>
          <p:cNvSpPr>
            <a:spLocks noGrp="1" noChangeArrowheads="1"/>
          </p:cNvSpPr>
          <p:nvPr>
            <p:ph type="sldNum" sz="quarter" idx="12"/>
          </p:nvPr>
        </p:nvSpPr>
        <p:spPr>
          <a:ln/>
        </p:spPr>
        <p:txBody>
          <a:bodyPr/>
          <a:lstStyle>
            <a:lvl1pPr>
              <a:defRPr/>
            </a:lvl1pPr>
          </a:lstStyle>
          <a:p>
            <a:pPr>
              <a:defRPr/>
            </a:pPr>
            <a:fld id="{BE4BC0F1-E74B-40A3-8CFD-CEEAFA4B3359}" type="slidenum">
              <a:rPr lang="en-US" altLang="en-US"/>
              <a:pPr>
                <a:defRPr/>
              </a:pPr>
              <a:t>‹#›</a:t>
            </a:fld>
            <a:endParaRPr lang="en-US" altLang="en-US"/>
          </a:p>
        </p:txBody>
      </p:sp>
    </p:spTree>
    <p:extLst>
      <p:ext uri="{BB962C8B-B14F-4D97-AF65-F5344CB8AC3E}">
        <p14:creationId xmlns:p14="http://schemas.microsoft.com/office/powerpoint/2010/main" val="204403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9EAC90-F948-48BF-9350-7C35EFE976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E81405F-BC59-4FBB-A049-0545462DEC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AC2A963-F186-4BE8-95D1-A058C36A9E63}"/>
              </a:ext>
            </a:extLst>
          </p:cNvPr>
          <p:cNvSpPr>
            <a:spLocks noGrp="1" noChangeArrowheads="1"/>
          </p:cNvSpPr>
          <p:nvPr>
            <p:ph type="sldNum" sz="quarter" idx="12"/>
          </p:nvPr>
        </p:nvSpPr>
        <p:spPr>
          <a:ln/>
        </p:spPr>
        <p:txBody>
          <a:bodyPr/>
          <a:lstStyle>
            <a:lvl1pPr>
              <a:defRPr/>
            </a:lvl1pPr>
          </a:lstStyle>
          <a:p>
            <a:pPr>
              <a:defRPr/>
            </a:pPr>
            <a:fld id="{D96B4050-65FA-4BE3-A836-62C8A4D26DE6}" type="slidenum">
              <a:rPr lang="en-US" altLang="en-US"/>
              <a:pPr>
                <a:defRPr/>
              </a:pPr>
              <a:t>‹#›</a:t>
            </a:fld>
            <a:endParaRPr lang="en-US" altLang="en-US"/>
          </a:p>
        </p:txBody>
      </p:sp>
    </p:spTree>
    <p:extLst>
      <p:ext uri="{BB962C8B-B14F-4D97-AF65-F5344CB8AC3E}">
        <p14:creationId xmlns:p14="http://schemas.microsoft.com/office/powerpoint/2010/main" val="406066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BE1CDC4-FD83-4990-8563-D062828174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7BDDF31-3E3E-4DC9-AE6D-0C799F31C5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DEF78E3-15E4-431D-903B-54BA3AFE80E1}"/>
              </a:ext>
            </a:extLst>
          </p:cNvPr>
          <p:cNvSpPr>
            <a:spLocks noGrp="1" noChangeArrowheads="1"/>
          </p:cNvSpPr>
          <p:nvPr>
            <p:ph type="sldNum" sz="quarter" idx="12"/>
          </p:nvPr>
        </p:nvSpPr>
        <p:spPr>
          <a:ln/>
        </p:spPr>
        <p:txBody>
          <a:bodyPr/>
          <a:lstStyle>
            <a:lvl1pPr>
              <a:defRPr/>
            </a:lvl1pPr>
          </a:lstStyle>
          <a:p>
            <a:pPr>
              <a:defRPr/>
            </a:pPr>
            <a:fld id="{7F00BC5E-10F7-476F-A2C3-9016BB1D506B}" type="slidenum">
              <a:rPr lang="en-US" altLang="en-US"/>
              <a:pPr>
                <a:defRPr/>
              </a:pPr>
              <a:t>‹#›</a:t>
            </a:fld>
            <a:endParaRPr lang="en-US" altLang="en-US"/>
          </a:p>
        </p:txBody>
      </p:sp>
    </p:spTree>
    <p:extLst>
      <p:ext uri="{BB962C8B-B14F-4D97-AF65-F5344CB8AC3E}">
        <p14:creationId xmlns:p14="http://schemas.microsoft.com/office/powerpoint/2010/main" val="65893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F94C2F-02DA-425C-857F-704CCD6805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60DEDE8-7017-42CF-9DCB-6987C697F9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807768E-A380-4938-8480-F273E742A300}"/>
              </a:ext>
            </a:extLst>
          </p:cNvPr>
          <p:cNvSpPr>
            <a:spLocks noGrp="1" noChangeArrowheads="1"/>
          </p:cNvSpPr>
          <p:nvPr>
            <p:ph type="sldNum" sz="quarter" idx="12"/>
          </p:nvPr>
        </p:nvSpPr>
        <p:spPr>
          <a:ln/>
        </p:spPr>
        <p:txBody>
          <a:bodyPr/>
          <a:lstStyle>
            <a:lvl1pPr>
              <a:defRPr/>
            </a:lvl1pPr>
          </a:lstStyle>
          <a:p>
            <a:pPr>
              <a:defRPr/>
            </a:pPr>
            <a:fld id="{43AAB798-57D2-41A1-B838-48EFF31ED5F1}" type="slidenum">
              <a:rPr lang="en-US" altLang="en-US"/>
              <a:pPr>
                <a:defRPr/>
              </a:pPr>
              <a:t>‹#›</a:t>
            </a:fld>
            <a:endParaRPr lang="en-US" altLang="en-US"/>
          </a:p>
        </p:txBody>
      </p:sp>
    </p:spTree>
    <p:extLst>
      <p:ext uri="{BB962C8B-B14F-4D97-AF65-F5344CB8AC3E}">
        <p14:creationId xmlns:p14="http://schemas.microsoft.com/office/powerpoint/2010/main" val="128374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19DB14E-AC12-4AF8-84C7-35CC072BDF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F5B28B-7BC0-469A-B330-5AF344DA79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2F36354-E87B-4287-AA74-77EEE36E4497}"/>
              </a:ext>
            </a:extLst>
          </p:cNvPr>
          <p:cNvSpPr>
            <a:spLocks noGrp="1" noChangeArrowheads="1"/>
          </p:cNvSpPr>
          <p:nvPr>
            <p:ph type="sldNum" sz="quarter" idx="12"/>
          </p:nvPr>
        </p:nvSpPr>
        <p:spPr>
          <a:ln/>
        </p:spPr>
        <p:txBody>
          <a:bodyPr/>
          <a:lstStyle>
            <a:lvl1pPr>
              <a:defRPr/>
            </a:lvl1pPr>
          </a:lstStyle>
          <a:p>
            <a:pPr>
              <a:defRPr/>
            </a:pPr>
            <a:fld id="{3A67C6AB-502A-40FA-B1B0-C8CB65E34843}" type="slidenum">
              <a:rPr lang="en-US" altLang="en-US"/>
              <a:pPr>
                <a:defRPr/>
              </a:pPr>
              <a:t>‹#›</a:t>
            </a:fld>
            <a:endParaRPr lang="en-US" altLang="en-US"/>
          </a:p>
        </p:txBody>
      </p:sp>
    </p:spTree>
    <p:extLst>
      <p:ext uri="{BB962C8B-B14F-4D97-AF65-F5344CB8AC3E}">
        <p14:creationId xmlns:p14="http://schemas.microsoft.com/office/powerpoint/2010/main" val="167246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CF73B66-9576-487F-B9FA-2ECC1A4A39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7AD8543-4E36-4443-8129-82CFEAF5B4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F9FDD29-D655-4F36-966A-8C8C87AB808D}"/>
              </a:ext>
            </a:extLst>
          </p:cNvPr>
          <p:cNvSpPr>
            <a:spLocks noGrp="1" noChangeArrowheads="1"/>
          </p:cNvSpPr>
          <p:nvPr>
            <p:ph type="sldNum" sz="quarter" idx="12"/>
          </p:nvPr>
        </p:nvSpPr>
        <p:spPr>
          <a:ln/>
        </p:spPr>
        <p:txBody>
          <a:bodyPr/>
          <a:lstStyle>
            <a:lvl1pPr>
              <a:defRPr/>
            </a:lvl1pPr>
          </a:lstStyle>
          <a:p>
            <a:pPr>
              <a:defRPr/>
            </a:pPr>
            <a:fld id="{B87C317D-9F09-4499-8EB4-5B4633C51C18}" type="slidenum">
              <a:rPr lang="en-US" altLang="en-US"/>
              <a:pPr>
                <a:defRPr/>
              </a:pPr>
              <a:t>‹#›</a:t>
            </a:fld>
            <a:endParaRPr lang="en-US" altLang="en-US"/>
          </a:p>
        </p:txBody>
      </p:sp>
    </p:spTree>
    <p:extLst>
      <p:ext uri="{BB962C8B-B14F-4D97-AF65-F5344CB8AC3E}">
        <p14:creationId xmlns:p14="http://schemas.microsoft.com/office/powerpoint/2010/main" val="380583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708640-D946-4759-B706-91335C77A830}"/>
              </a:ext>
            </a:extLst>
          </p:cNvPr>
          <p:cNvSpPr>
            <a:spLocks noGrp="1" noChangeArrowheads="1"/>
          </p:cNvSpPr>
          <p:nvPr>
            <p:ph type="title"/>
          </p:nvPr>
        </p:nvSpPr>
        <p:spPr bwMode="auto">
          <a:xfrm>
            <a:off x="609600" y="4572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CLEP</a:t>
            </a:r>
          </a:p>
        </p:txBody>
      </p:sp>
      <p:sp>
        <p:nvSpPr>
          <p:cNvPr id="1027" name="Rectangle 3">
            <a:extLst>
              <a:ext uri="{FF2B5EF4-FFF2-40B4-BE49-F238E27FC236}">
                <a16:creationId xmlns:a16="http://schemas.microsoft.com/office/drawing/2014/main" id="{9A3FC5C8-18DC-41A4-ACE2-97BDAC11394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00069E5-B768-45CD-902F-C2FCFAE55DB8}"/>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E1074227-EC31-4B97-8BD4-447295108AA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8867A6BD-A052-4C84-AEFE-220895C925BD}"/>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95A3143-94DE-4F48-BB50-F67313F420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yron.Katz@BuildingScienceInnovator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buildingscienceinnovators.com/align-by-design.html" TargetMode="External"/><Relationship Id="rId4" Type="http://schemas.openxmlformats.org/officeDocument/2006/relationships/hyperlink" Target="mailto:Richard@ClepEnergy.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GR0tlVXJk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api.misoenergy.org/MISORTWD/lmpcontourmap.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c2es.org/content/climate-basics-for-kid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www.epa.gov/ghgemissions/sources-greenhouse-gas-emiss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Luminous_efficacy"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euanmearns.com/the-bp-2018-statistical-review-electricity-and-co2-emission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ase.org/sites/ase.org/files/resources/Media%20browser/ee_commission_history_report_2-1-13.pdf" TargetMode="External"/><Relationship Id="rId5" Type="http://schemas.openxmlformats.org/officeDocument/2006/relationships/hyperlink" Target="https://aceee.org/topics/energy-efficiency-resource" TargetMode="External"/><Relationship Id="rId4" Type="http://schemas.openxmlformats.org/officeDocument/2006/relationships/hyperlink" Target="https://gridwatch.co.uk/co2-emiss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38.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heic"/><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0CCB236-A403-4732-9C6E-B063FE572FED}"/>
              </a:ext>
            </a:extLst>
          </p:cNvPr>
          <p:cNvSpPr>
            <a:spLocks noGrp="1" noChangeArrowheads="1"/>
          </p:cNvSpPr>
          <p:nvPr>
            <p:ph type="ctrTitle"/>
          </p:nvPr>
        </p:nvSpPr>
        <p:spPr>
          <a:xfrm>
            <a:off x="685800" y="381000"/>
            <a:ext cx="7772400" cy="2057400"/>
          </a:xfrm>
        </p:spPr>
        <p:txBody>
          <a:bodyPr anchor="ctr"/>
          <a:lstStyle/>
          <a:p>
            <a:pPr eaLnBrk="1" hangingPunct="1"/>
            <a:r>
              <a:rPr lang="en-US" altLang="en-US" sz="4400" b="1">
                <a:cs typeface="Calibri" panose="020F0502020204030204" pitchFamily="34" charset="0"/>
              </a:rPr>
              <a:t>A </a:t>
            </a:r>
            <a:r>
              <a:rPr lang="en-US" altLang="en-US" sz="4400" b="1" i="1">
                <a:solidFill>
                  <a:srgbClr val="00B050"/>
                </a:solidFill>
                <a:cs typeface="Calibri" panose="020F0502020204030204" pitchFamily="34" charset="0"/>
              </a:rPr>
              <a:t>Novel</a:t>
            </a:r>
            <a:r>
              <a:rPr lang="en-US" altLang="en-US" sz="4400" b="1">
                <a:cs typeface="Calibri" panose="020F0502020204030204" pitchFamily="34" charset="0"/>
              </a:rPr>
              <a:t> Electricity Rate </a:t>
            </a:r>
            <a:br>
              <a:rPr lang="en-US" altLang="en-US" sz="4400" b="1">
                <a:cs typeface="Calibri" panose="020F0502020204030204" pitchFamily="34" charset="0"/>
              </a:rPr>
            </a:br>
            <a:r>
              <a:rPr lang="en-US" altLang="en-US" sz="4400" b="1">
                <a:cs typeface="Calibri" panose="020F0502020204030204" pitchFamily="34" charset="0"/>
              </a:rPr>
              <a:t>Effectively Addresses</a:t>
            </a:r>
            <a:br>
              <a:rPr lang="en-US" altLang="en-US" sz="4400" b="1">
                <a:solidFill>
                  <a:srgbClr val="FF0000"/>
                </a:solidFill>
                <a:cs typeface="Calibri" panose="020F0502020204030204" pitchFamily="34" charset="0"/>
              </a:rPr>
            </a:br>
            <a:r>
              <a:rPr lang="en-US" altLang="en-US" sz="4400" b="1">
                <a:cs typeface="Calibri" panose="020F0502020204030204" pitchFamily="34" charset="0"/>
              </a:rPr>
              <a:t> Reliability and Sustainability </a:t>
            </a:r>
            <a:endParaRPr lang="en-US" altLang="en-US" sz="4400">
              <a:latin typeface="Consolas" panose="020B0609020204030204" pitchFamily="49" charset="0"/>
              <a:cs typeface="Calibri" panose="020F0502020204030204" pitchFamily="34" charset="0"/>
            </a:endParaRPr>
          </a:p>
        </p:txBody>
      </p:sp>
      <p:sp>
        <p:nvSpPr>
          <p:cNvPr id="3075" name="Rectangle 3">
            <a:extLst>
              <a:ext uri="{FF2B5EF4-FFF2-40B4-BE49-F238E27FC236}">
                <a16:creationId xmlns:a16="http://schemas.microsoft.com/office/drawing/2014/main" id="{EC72EDAA-7416-4228-9F51-24DB7E26464D}"/>
              </a:ext>
            </a:extLst>
          </p:cNvPr>
          <p:cNvSpPr>
            <a:spLocks noGrp="1" noChangeArrowheads="1"/>
          </p:cNvSpPr>
          <p:nvPr>
            <p:ph type="subTitle" idx="1"/>
          </p:nvPr>
        </p:nvSpPr>
        <p:spPr>
          <a:xfrm>
            <a:off x="304800" y="2590800"/>
            <a:ext cx="8534400" cy="1676400"/>
          </a:xfrm>
        </p:spPr>
        <p:txBody>
          <a:bodyPr/>
          <a:lstStyle/>
          <a:p>
            <a:pPr eaLnBrk="1" hangingPunct="1"/>
            <a:r>
              <a:rPr lang="en-US" altLang="en-US" sz="3600" b="1">
                <a:cs typeface="Calibri" panose="020F0502020204030204" pitchFamily="34" charset="0"/>
              </a:rPr>
              <a:t>While Using the </a:t>
            </a:r>
            <a:r>
              <a:rPr lang="en-US" altLang="en-US" sz="3600" b="1">
                <a:solidFill>
                  <a:srgbClr val="00B050"/>
                </a:solidFill>
                <a:cs typeface="Calibri" panose="020F0502020204030204" pitchFamily="34" charset="0"/>
              </a:rPr>
              <a:t>Profit</a:t>
            </a:r>
            <a:r>
              <a:rPr lang="en-US" altLang="en-US" sz="3600" b="1">
                <a:cs typeface="Calibri" panose="020F0502020204030204" pitchFamily="34" charset="0"/>
              </a:rPr>
              <a:t> Motive to Get Us All on Board to Save the </a:t>
            </a:r>
            <a:r>
              <a:rPr lang="en-US" altLang="en-US" sz="3600" b="1">
                <a:solidFill>
                  <a:srgbClr val="00B050"/>
                </a:solidFill>
                <a:cs typeface="Calibri" panose="020F0502020204030204" pitchFamily="34" charset="0"/>
              </a:rPr>
              <a:t>Biosphere</a:t>
            </a:r>
            <a:r>
              <a:rPr lang="en-US" altLang="en-US" sz="3600" b="1">
                <a:cs typeface="Calibri" panose="020F0502020204030204" pitchFamily="34" charset="0"/>
              </a:rPr>
              <a:t>!</a:t>
            </a:r>
            <a:endParaRPr lang="en-US" altLang="en-US" sz="3600"/>
          </a:p>
          <a:p>
            <a:pPr eaLnBrk="1" hangingPunct="1"/>
            <a:endParaRPr lang="en-US" altLang="en-US" sz="2500" b="1">
              <a:cs typeface="Calibri" panose="020F0502020204030204" pitchFamily="34" charset="0"/>
            </a:endParaRPr>
          </a:p>
        </p:txBody>
      </p:sp>
      <p:sp>
        <p:nvSpPr>
          <p:cNvPr id="3076" name="Text Box 4">
            <a:extLst>
              <a:ext uri="{FF2B5EF4-FFF2-40B4-BE49-F238E27FC236}">
                <a16:creationId xmlns:a16="http://schemas.microsoft.com/office/drawing/2014/main" id="{BD96B7D2-628C-4590-B137-98A2A02ABEEB}"/>
              </a:ext>
            </a:extLst>
          </p:cNvPr>
          <p:cNvSpPr txBox="1">
            <a:spLocks noChangeArrowheads="1"/>
          </p:cNvSpPr>
          <p:nvPr/>
        </p:nvSpPr>
        <p:spPr bwMode="auto">
          <a:xfrm>
            <a:off x="533400" y="3984625"/>
            <a:ext cx="8077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b="1" dirty="0"/>
              <a:t>Myron Katz, PhD, New Orleans, LA (NOLA)</a:t>
            </a:r>
          </a:p>
          <a:p>
            <a:pPr algn="ctr" eaLnBrk="1" hangingPunct="1">
              <a:spcBef>
                <a:spcPct val="0"/>
              </a:spcBef>
              <a:buFontTx/>
              <a:buNone/>
            </a:pPr>
            <a:r>
              <a:rPr lang="en-US" altLang="en-US" b="1" dirty="0"/>
              <a:t>Richard Troy, Oakland, CA</a:t>
            </a:r>
          </a:p>
          <a:p>
            <a:pPr algn="ctr" eaLnBrk="1" hangingPunct="1">
              <a:spcBef>
                <a:spcPct val="0"/>
              </a:spcBef>
              <a:buFontTx/>
              <a:buNone/>
            </a:pPr>
            <a:r>
              <a:rPr lang="en-US" altLang="en-US" sz="1000" b="1" dirty="0">
                <a:solidFill>
                  <a:srgbClr val="0033CC"/>
                </a:solidFill>
                <a:hlinkClick r:id="rId3"/>
              </a:rPr>
              <a:t>Myron.Katz@BuildingScienceInnovators.com</a:t>
            </a:r>
            <a:r>
              <a:rPr lang="en-US" altLang="en-US" sz="1000" b="1" dirty="0">
                <a:solidFill>
                  <a:srgbClr val="0033CC"/>
                </a:solidFill>
              </a:rPr>
              <a:t>           </a:t>
            </a:r>
            <a:r>
              <a:rPr lang="en-US" altLang="en-US" sz="1000" b="1" dirty="0">
                <a:solidFill>
                  <a:srgbClr val="0033CC"/>
                </a:solidFill>
                <a:hlinkClick r:id="rId4"/>
              </a:rPr>
              <a:t>Richard@ClepEnergy.org</a:t>
            </a:r>
            <a:r>
              <a:rPr lang="en-US" altLang="en-US" sz="1000" b="1" dirty="0">
                <a:solidFill>
                  <a:srgbClr val="0033CC"/>
                </a:solidFill>
              </a:rPr>
              <a:t> </a:t>
            </a:r>
          </a:p>
          <a:p>
            <a:pPr algn="ctr" eaLnBrk="1" hangingPunct="1">
              <a:spcBef>
                <a:spcPct val="0"/>
              </a:spcBef>
              <a:buFontTx/>
              <a:buNone/>
            </a:pPr>
            <a:r>
              <a:rPr lang="en-US" altLang="en-US" sz="4000" u="sng" dirty="0">
                <a:solidFill>
                  <a:srgbClr val="0000FF"/>
                </a:solidFill>
                <a:hlinkClick r:id="rId5">
                  <a:extLst>
                    <a:ext uri="{A12FA001-AC4F-418D-AE19-62706E023703}">
                      <ahyp:hlinkClr xmlns:ahyp="http://schemas.microsoft.com/office/drawing/2018/hyperlinkcolor" val="tx"/>
                    </a:ext>
                  </a:extLst>
                </a:hlinkClick>
              </a:rPr>
              <a:t>www.BuildingScienceInnovators.com/align-by-design.html</a:t>
            </a:r>
            <a:r>
              <a:rPr lang="en-US" altLang="en-US" sz="4000" dirty="0">
                <a:solidFill>
                  <a:srgbClr val="0000FF"/>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4344931-9F43-436F-8813-9761119D0CA8}"/>
              </a:ext>
            </a:extLst>
          </p:cNvPr>
          <p:cNvSpPr>
            <a:spLocks noGrp="1" noChangeArrowheads="1"/>
          </p:cNvSpPr>
          <p:nvPr>
            <p:ph type="title" idx="4294967295"/>
          </p:nvPr>
        </p:nvSpPr>
        <p:spPr>
          <a:xfrm>
            <a:off x="228600" y="228600"/>
            <a:ext cx="8229600" cy="1143000"/>
          </a:xfrm>
        </p:spPr>
        <p:txBody>
          <a:bodyPr/>
          <a:lstStyle/>
          <a:p>
            <a:pPr eaLnBrk="1" hangingPunct="1"/>
            <a:r>
              <a:rPr lang="en-US" altLang="en-US" b="1" dirty="0"/>
              <a:t>Tell The IPCC That </a:t>
            </a:r>
            <a:br>
              <a:rPr lang="en-US" altLang="en-US" b="1" dirty="0"/>
            </a:br>
            <a:r>
              <a:rPr lang="en-US" altLang="en-US" b="1" dirty="0"/>
              <a:t>CLEP Says NO!</a:t>
            </a:r>
          </a:p>
        </p:txBody>
      </p:sp>
      <p:sp>
        <p:nvSpPr>
          <p:cNvPr id="19459" name="Rectangle 3">
            <a:extLst>
              <a:ext uri="{FF2B5EF4-FFF2-40B4-BE49-F238E27FC236}">
                <a16:creationId xmlns:a16="http://schemas.microsoft.com/office/drawing/2014/main" id="{36F580FE-9567-459A-8BEF-DEE929889BED}"/>
              </a:ext>
            </a:extLst>
          </p:cNvPr>
          <p:cNvSpPr>
            <a:spLocks noGrp="1" noChangeArrowheads="1"/>
          </p:cNvSpPr>
          <p:nvPr>
            <p:ph type="body" idx="1"/>
          </p:nvPr>
        </p:nvSpPr>
        <p:spPr>
          <a:xfrm>
            <a:off x="685800" y="1676400"/>
            <a:ext cx="7772400" cy="4724400"/>
          </a:xfrm>
        </p:spPr>
        <p:txBody>
          <a:bodyPr/>
          <a:lstStyle/>
          <a:p>
            <a:pPr eaLnBrk="1" hangingPunct="1"/>
            <a:r>
              <a:rPr lang="en-US" altLang="en-US" sz="3500" b="1" i="1" u="sng">
                <a:cs typeface="Calibri" panose="020F0502020204030204" pitchFamily="34" charset="0"/>
              </a:rPr>
              <a:t>NO!</a:t>
            </a:r>
            <a:r>
              <a:rPr lang="en-US" altLang="en-US" sz="3500" b="1" i="1">
                <a:cs typeface="Calibri" panose="020F0502020204030204" pitchFamily="34" charset="0"/>
              </a:rPr>
              <a:t> </a:t>
            </a:r>
            <a:r>
              <a:rPr lang="en-US" altLang="en-US" sz="3500" b="1">
                <a:cs typeface="Calibri" panose="020F0502020204030204" pitchFamily="34" charset="0"/>
              </a:rPr>
              <a:t>TO</a:t>
            </a:r>
            <a:r>
              <a:rPr lang="en-US" altLang="en-US" sz="3500" b="1" i="1">
                <a:cs typeface="Calibri" panose="020F0502020204030204" pitchFamily="34" charset="0"/>
              </a:rPr>
              <a:t> </a:t>
            </a:r>
            <a:r>
              <a:rPr lang="en-US" altLang="en-US" sz="3500" b="1">
                <a:cs typeface="Calibri" panose="020F0502020204030204" pitchFamily="34" charset="0"/>
              </a:rPr>
              <a:t>NET COSTS that do not provide savings or even </a:t>
            </a:r>
            <a:r>
              <a:rPr lang="en-US" altLang="en-US" sz="3500" b="1">
                <a:solidFill>
                  <a:srgbClr val="00B050"/>
                </a:solidFill>
                <a:cs typeface="Calibri" panose="020F0502020204030204" pitchFamily="34" charset="0"/>
              </a:rPr>
              <a:t>profits</a:t>
            </a:r>
            <a:r>
              <a:rPr lang="en-US" altLang="en-US" sz="3500" b="1">
                <a:cs typeface="Calibri" panose="020F0502020204030204" pitchFamily="34" charset="0"/>
              </a:rPr>
              <a:t> to participants!</a:t>
            </a:r>
          </a:p>
          <a:p>
            <a:pPr eaLnBrk="1" hangingPunct="1"/>
            <a:r>
              <a:rPr lang="en-US" altLang="en-US" sz="3500" b="1" i="1" u="sng"/>
              <a:t>NO!</a:t>
            </a:r>
            <a:r>
              <a:rPr lang="en-US" altLang="en-US" sz="3500" b="1"/>
              <a:t>  TO Waiting for Government Programs (except adoption of CLEP!)</a:t>
            </a:r>
          </a:p>
          <a:p>
            <a:pPr eaLnBrk="1" hangingPunct="1"/>
            <a:r>
              <a:rPr lang="en-US" altLang="en-US" sz="3500" b="1" i="1" u="sng"/>
              <a:t>NO!</a:t>
            </a:r>
            <a:r>
              <a:rPr lang="en-US" altLang="en-US" sz="3500" b="1"/>
              <a:t>  TO Carbon Taxes or Subsidies</a:t>
            </a:r>
          </a:p>
          <a:p>
            <a:pPr eaLnBrk="1" hangingPunct="1"/>
            <a:r>
              <a:rPr lang="en-US" altLang="en-US" sz="3500" b="1" i="1" u="sng">
                <a:cs typeface="Calibri" panose="020F0502020204030204" pitchFamily="34" charset="0"/>
              </a:rPr>
              <a:t>NO!</a:t>
            </a:r>
            <a:r>
              <a:rPr lang="en-US" altLang="en-US" sz="3500" b="1" i="1">
                <a:cs typeface="Calibri" panose="020F0502020204030204" pitchFamily="34" charset="0"/>
              </a:rPr>
              <a:t>  </a:t>
            </a:r>
            <a:r>
              <a:rPr lang="en-US" altLang="en-US" sz="3500" b="1">
                <a:cs typeface="Calibri" panose="020F0502020204030204" pitchFamily="34" charset="0"/>
              </a:rPr>
              <a:t>TO Waiting for Largess from Corporations…</a:t>
            </a:r>
            <a:endParaRPr lang="en-US" altLang="en-US" sz="3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CAF3C0-BE3E-4B92-A807-1636DE02E5AE}"/>
              </a:ext>
            </a:extLst>
          </p:cNvPr>
          <p:cNvSpPr/>
          <p:nvPr/>
        </p:nvSpPr>
        <p:spPr>
          <a:xfrm>
            <a:off x="0" y="-173038"/>
            <a:ext cx="9155113" cy="69056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07" name="Picture 2" descr="A picture containing table, sitting, snow, mountain&#10;&#10;Description automatically generated">
            <a:extLst>
              <a:ext uri="{FF2B5EF4-FFF2-40B4-BE49-F238E27FC236}">
                <a16:creationId xmlns:a16="http://schemas.microsoft.com/office/drawing/2014/main" id="{3CC57D08-CD02-4A78-8E59-E4C8116EB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3038"/>
            <a:ext cx="6492875"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a:extLst>
              <a:ext uri="{FF2B5EF4-FFF2-40B4-BE49-F238E27FC236}">
                <a16:creationId xmlns:a16="http://schemas.microsoft.com/office/drawing/2014/main" id="{7F64F1DD-CEA6-426E-8B0E-B5F09040A59F}"/>
              </a:ext>
            </a:extLst>
          </p:cNvPr>
          <p:cNvSpPr>
            <a:spLocks noGrp="1" noChangeArrowheads="1"/>
          </p:cNvSpPr>
          <p:nvPr>
            <p:ph type="title" idx="4294967295"/>
          </p:nvPr>
        </p:nvSpPr>
        <p:spPr>
          <a:xfrm>
            <a:off x="579438" y="2743200"/>
            <a:ext cx="6172200" cy="457200"/>
          </a:xfrm>
        </p:spPr>
        <p:txBody>
          <a:bodyPr/>
          <a:lstStyle/>
          <a:p>
            <a:pPr algn="l" eaLnBrk="1" hangingPunct="1"/>
            <a:br>
              <a:rPr lang="en-US" altLang="en-US" sz="3600">
                <a:solidFill>
                  <a:schemeClr val="bg1"/>
                </a:solidFill>
              </a:rPr>
            </a:br>
            <a:br>
              <a:rPr lang="en-US" altLang="en-US" sz="3600">
                <a:solidFill>
                  <a:schemeClr val="bg1"/>
                </a:solidFill>
              </a:rPr>
            </a:br>
            <a:r>
              <a:rPr lang="en-US" altLang="en-US" sz="3600">
                <a:solidFill>
                  <a:schemeClr val="bg1"/>
                </a:solidFill>
              </a:rPr>
              <a:t>  For this </a:t>
            </a:r>
            <a:br>
              <a:rPr lang="en-US" altLang="en-US" sz="3600">
                <a:solidFill>
                  <a:schemeClr val="bg1"/>
                </a:solidFill>
              </a:rPr>
            </a:br>
            <a:r>
              <a:rPr lang="en-US" altLang="en-US" sz="3600">
                <a:solidFill>
                  <a:schemeClr val="bg1"/>
                </a:solidFill>
              </a:rPr>
              <a:t>  mechanism </a:t>
            </a:r>
            <a:br>
              <a:rPr lang="en-US" altLang="en-US" sz="3600">
                <a:solidFill>
                  <a:schemeClr val="bg1"/>
                </a:solidFill>
              </a:rPr>
            </a:br>
            <a:r>
              <a:rPr lang="en-US" altLang="en-US" sz="3600">
                <a:solidFill>
                  <a:schemeClr val="bg1"/>
                </a:solidFill>
              </a:rPr>
              <a:t>  to work, it</a:t>
            </a:r>
            <a:br>
              <a:rPr lang="en-US" altLang="en-US" sz="3600">
                <a:solidFill>
                  <a:schemeClr val="bg1"/>
                </a:solidFill>
              </a:rPr>
            </a:br>
            <a:r>
              <a:rPr lang="en-US" altLang="en-US" sz="3600">
                <a:solidFill>
                  <a:schemeClr val="bg1"/>
                </a:solidFill>
              </a:rPr>
              <a:t>  will require </a:t>
            </a:r>
            <a:br>
              <a:rPr lang="en-US" altLang="en-US" sz="3600">
                <a:solidFill>
                  <a:schemeClr val="bg1"/>
                </a:solidFill>
              </a:rPr>
            </a:br>
            <a:r>
              <a:rPr lang="en-US" altLang="en-US" sz="3600">
                <a:solidFill>
                  <a:schemeClr val="bg1"/>
                </a:solidFill>
              </a:rPr>
              <a:t>  billions of  </a:t>
            </a:r>
            <a:br>
              <a:rPr lang="en-US" altLang="en-US" sz="3600">
                <a:solidFill>
                  <a:schemeClr val="bg1"/>
                </a:solidFill>
              </a:rPr>
            </a:br>
            <a:r>
              <a:rPr lang="en-US" altLang="en-US" sz="3600">
                <a:solidFill>
                  <a:schemeClr val="bg1"/>
                </a:solidFill>
              </a:rPr>
              <a:t>  individuals </a:t>
            </a:r>
            <a:br>
              <a:rPr lang="en-US" altLang="en-US" sz="3600">
                <a:solidFill>
                  <a:schemeClr val="bg1"/>
                </a:solidFill>
              </a:rPr>
            </a:br>
            <a:r>
              <a:rPr lang="en-US" altLang="en-US" sz="3600">
                <a:solidFill>
                  <a:schemeClr val="bg1"/>
                </a:solidFill>
              </a:rPr>
              <a:t>  using this </a:t>
            </a:r>
            <a:br>
              <a:rPr lang="en-US" altLang="en-US" sz="3600">
                <a:solidFill>
                  <a:schemeClr val="bg1"/>
                </a:solidFill>
              </a:rPr>
            </a:br>
            <a:r>
              <a:rPr lang="en-US" altLang="en-US" sz="3600">
                <a:solidFill>
                  <a:schemeClr val="bg1"/>
                </a:solidFill>
              </a:rPr>
              <a:t>  or similar</a:t>
            </a:r>
            <a:br>
              <a:rPr lang="en-US" altLang="en-US" sz="3600">
                <a:solidFill>
                  <a:schemeClr val="bg1"/>
                </a:solidFill>
              </a:rPr>
            </a:br>
            <a:r>
              <a:rPr lang="en-US" altLang="en-US" sz="3600">
                <a:solidFill>
                  <a:schemeClr val="bg1"/>
                </a:solidFill>
              </a:rPr>
              <a:t>  economic </a:t>
            </a:r>
            <a:br>
              <a:rPr lang="en-US" altLang="en-US" sz="3600">
                <a:solidFill>
                  <a:schemeClr val="bg1"/>
                </a:solidFill>
              </a:rPr>
            </a:br>
            <a:r>
              <a:rPr lang="en-US" altLang="en-US" sz="3600">
                <a:solidFill>
                  <a:schemeClr val="bg1"/>
                </a:solidFill>
              </a:rPr>
              <a:t>  approaches</a:t>
            </a:r>
            <a:br>
              <a:rPr lang="en-US" altLang="en-US" sz="3600">
                <a:solidFill>
                  <a:schemeClr val="bg1"/>
                </a:solidFill>
                <a:latin typeface="Consolas" panose="020B0609020204030204" pitchFamily="49" charset="0"/>
                <a:cs typeface="Calibri" panose="020F0502020204030204" pitchFamily="34" charset="0"/>
              </a:rPr>
            </a:br>
            <a:endParaRPr lang="en-US" altLang="en-US" sz="36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FF03FA4-471D-4253-93B0-034C15931410}"/>
              </a:ext>
            </a:extLst>
          </p:cNvPr>
          <p:cNvSpPr>
            <a:spLocks noGrp="1" noChangeArrowheads="1"/>
          </p:cNvSpPr>
          <p:nvPr>
            <p:ph type="title" idx="4294967295"/>
          </p:nvPr>
        </p:nvSpPr>
        <p:spPr>
          <a:xfrm>
            <a:off x="533400" y="304800"/>
            <a:ext cx="1828800" cy="1143000"/>
          </a:xfrm>
        </p:spPr>
        <p:txBody>
          <a:bodyPr/>
          <a:lstStyle/>
          <a:p>
            <a:pPr algn="l"/>
            <a:r>
              <a:rPr lang="en-US" altLang="en-US" b="1" i="1"/>
              <a:t>CLEP:</a:t>
            </a:r>
          </a:p>
        </p:txBody>
      </p:sp>
      <p:sp>
        <p:nvSpPr>
          <p:cNvPr id="23555" name="Content Placeholder 2">
            <a:extLst>
              <a:ext uri="{FF2B5EF4-FFF2-40B4-BE49-F238E27FC236}">
                <a16:creationId xmlns:a16="http://schemas.microsoft.com/office/drawing/2014/main" id="{DDA90838-46EA-47C5-AAFF-3E0056C4E2FB}"/>
              </a:ext>
            </a:extLst>
          </p:cNvPr>
          <p:cNvSpPr>
            <a:spLocks noGrp="1" noChangeArrowheads="1"/>
          </p:cNvSpPr>
          <p:nvPr>
            <p:ph idx="1"/>
          </p:nvPr>
        </p:nvSpPr>
        <p:spPr/>
        <p:txBody>
          <a:bodyPr/>
          <a:lstStyle/>
          <a:p>
            <a:r>
              <a:rPr lang="en-US" altLang="en-US" b="1" i="1"/>
              <a:t>Extinguishes almost all cross-subsidies.</a:t>
            </a:r>
          </a:p>
          <a:p>
            <a:pPr eaLnBrk="1" hangingPunct="1"/>
            <a:r>
              <a:rPr lang="en-US" altLang="en-US" b="1" i="1"/>
              <a:t>Slightly increases utility profits.</a:t>
            </a:r>
          </a:p>
          <a:p>
            <a:pPr eaLnBrk="1" hangingPunct="1"/>
            <a:r>
              <a:rPr lang="en-US" altLang="en-US" b="1" i="1"/>
              <a:t>Can greatly increase utility profits.</a:t>
            </a:r>
          </a:p>
          <a:p>
            <a:pPr eaLnBrk="1" hangingPunct="1"/>
            <a:r>
              <a:rPr lang="en-US" altLang="en-US" b="1" i="1"/>
              <a:t>Lowers electricity prices for all, and</a:t>
            </a:r>
          </a:p>
          <a:p>
            <a:pPr eaLnBrk="1" hangingPunct="1"/>
            <a:r>
              <a:rPr lang="en-US" altLang="en-US" b="1" i="1"/>
              <a:t>Generates many new clean-energy jobs</a:t>
            </a:r>
          </a:p>
          <a:p>
            <a:pPr eaLnBrk="1" hangingPunct="1"/>
            <a:endParaRPr lang="en-US" altLang="en-US" b="1" i="1"/>
          </a:p>
          <a:p>
            <a:endParaRPr lang="en-US" altLang="en-US" b="1" i="1">
              <a:latin typeface="Calibri" panose="020F0502020204030204" pitchFamily="34" charset="0"/>
              <a:cs typeface="Calibri" panose="020F0502020204030204" pitchFamily="34" charset="0"/>
            </a:endParaRP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8854AD9F-2D1E-46C7-9768-D27E607014F9}"/>
              </a:ext>
            </a:extLst>
          </p:cNvPr>
          <p:cNvSpPr>
            <a:spLocks noGrp="1" noChangeArrowheads="1"/>
          </p:cNvSpPr>
          <p:nvPr>
            <p:ph idx="1"/>
          </p:nvPr>
        </p:nvSpPr>
        <p:spPr>
          <a:xfrm>
            <a:off x="685800" y="419100"/>
            <a:ext cx="7772400" cy="6019800"/>
          </a:xfrm>
        </p:spPr>
        <p:txBody>
          <a:bodyPr/>
          <a:lstStyle/>
          <a:p>
            <a:pPr marL="0" indent="0" eaLnBrk="1" hangingPunct="1">
              <a:buFontTx/>
              <a:buNone/>
              <a:defRPr/>
            </a:pPr>
            <a:r>
              <a:rPr lang="en-US" altLang="en-US" sz="4400" b="1" i="1" dirty="0"/>
              <a:t>CLEP:</a:t>
            </a:r>
            <a:endParaRPr lang="en-US" altLang="en-US" sz="1200" b="1" i="1" dirty="0">
              <a:highlight>
                <a:srgbClr val="FFFF00"/>
              </a:highlight>
            </a:endParaRPr>
          </a:p>
          <a:p>
            <a:pPr marL="0" indent="0" eaLnBrk="1" hangingPunct="1">
              <a:buFontTx/>
              <a:buNone/>
              <a:defRPr/>
            </a:pPr>
            <a:endParaRPr lang="en-US" altLang="en-US" sz="800" b="1" i="1" dirty="0">
              <a:highlight>
                <a:srgbClr val="FFFF00"/>
              </a:highlight>
            </a:endParaRPr>
          </a:p>
          <a:p>
            <a:pPr eaLnBrk="1" hangingPunct="1">
              <a:defRPr/>
            </a:pPr>
            <a:r>
              <a:rPr lang="en-US" altLang="en-US" b="1" i="1" dirty="0"/>
              <a:t>Makes some efficiency / renewable energy choices cost-effective for the first time</a:t>
            </a:r>
          </a:p>
          <a:p>
            <a:pPr eaLnBrk="1" hangingPunct="1">
              <a:defRPr/>
            </a:pPr>
            <a:r>
              <a:rPr lang="en-US" altLang="en-US" b="1" i="1" dirty="0"/>
              <a:t>Doubles the cost-effectiveness of most</a:t>
            </a:r>
          </a:p>
          <a:p>
            <a:pPr eaLnBrk="1" hangingPunct="1">
              <a:defRPr/>
            </a:pPr>
            <a:r>
              <a:rPr lang="en-US" altLang="en-US" b="1" i="1" dirty="0"/>
              <a:t>Improves reliability &amp; grows renewable energy’s market share by fully financing thermal &amp; electric storage</a:t>
            </a:r>
          </a:p>
          <a:p>
            <a:pPr eaLnBrk="1" hangingPunct="1">
              <a:defRPr/>
            </a:pPr>
            <a:r>
              <a:rPr lang="en-US" altLang="en-US" b="1" i="1" dirty="0"/>
              <a:t>Empowers wholly new and even more cost-effective choices … these are neither energy efficiency nor renewable energy.</a:t>
            </a:r>
            <a:endParaRPr lang="en-US" altLang="en-US" i="1" dirty="0">
              <a:latin typeface="Calibri" panose="020F0502020204030204" pitchFamily="34" charset="0"/>
              <a:cs typeface="Calibri" panose="020F0502020204030204" pitchFamily="34" charset="0"/>
            </a:endParaRPr>
          </a:p>
          <a:p>
            <a:pPr>
              <a:defRPr/>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6BC02D-3D4C-4352-8D2B-1F6345FFA61D}"/>
              </a:ext>
            </a:extLst>
          </p:cNvPr>
          <p:cNvSpPr>
            <a:spLocks noGrp="1" noChangeArrowheads="1"/>
          </p:cNvSpPr>
          <p:nvPr>
            <p:ph type="title" idx="4294967295"/>
          </p:nvPr>
        </p:nvSpPr>
        <p:spPr>
          <a:xfrm>
            <a:off x="533400" y="609600"/>
            <a:ext cx="8686800" cy="1143000"/>
          </a:xfrm>
        </p:spPr>
        <p:txBody>
          <a:bodyPr/>
          <a:lstStyle/>
          <a:p>
            <a:pPr algn="l" eaLnBrk="1" hangingPunct="1"/>
            <a:r>
              <a:rPr lang="en-US" altLang="en-US" b="1" i="1"/>
              <a:t>CLEP:</a:t>
            </a:r>
            <a:r>
              <a:rPr lang="en-US" altLang="en-US" b="1"/>
              <a:t> Defeats Barriers to Action</a:t>
            </a:r>
          </a:p>
        </p:txBody>
      </p:sp>
      <p:sp>
        <p:nvSpPr>
          <p:cNvPr id="26627" name="Rectangle 3">
            <a:extLst>
              <a:ext uri="{FF2B5EF4-FFF2-40B4-BE49-F238E27FC236}">
                <a16:creationId xmlns:a16="http://schemas.microsoft.com/office/drawing/2014/main" id="{DB603ED9-CB8D-42BE-AFB2-802DCDA5D266}"/>
              </a:ext>
            </a:extLst>
          </p:cNvPr>
          <p:cNvSpPr>
            <a:spLocks noGrp="1" noChangeArrowheads="1"/>
          </p:cNvSpPr>
          <p:nvPr>
            <p:ph type="body" idx="1"/>
          </p:nvPr>
        </p:nvSpPr>
        <p:spPr>
          <a:xfrm>
            <a:off x="762000" y="2286000"/>
            <a:ext cx="7772400" cy="4114800"/>
          </a:xfrm>
        </p:spPr>
        <p:txBody>
          <a:bodyPr/>
          <a:lstStyle/>
          <a:p>
            <a:pPr eaLnBrk="1" hangingPunct="1">
              <a:buFontTx/>
              <a:buNone/>
            </a:pPr>
            <a:r>
              <a:rPr lang="en-US" altLang="en-US" b="1" i="1">
                <a:cs typeface="Calibri" panose="020F0502020204030204" pitchFamily="34" charset="0"/>
              </a:rPr>
              <a:t>CLEP gives individuals the tools to slow down Climate Change while financially rewarding them for doing the right thing.</a:t>
            </a:r>
          </a:p>
          <a:p>
            <a:pPr eaLnBrk="1" hangingPunct="1">
              <a:buFontTx/>
              <a:buNone/>
            </a:pPr>
            <a:endParaRPr lang="en-US" altLang="en-US" sz="800" b="1" i="1">
              <a:cs typeface="Calibri" panose="020F0502020204030204" pitchFamily="34" charset="0"/>
            </a:endParaRPr>
          </a:p>
          <a:p>
            <a:pPr eaLnBrk="1" hangingPunct="1">
              <a:buFontTx/>
              <a:buNone/>
            </a:pPr>
            <a:r>
              <a:rPr lang="en-US" altLang="en-US" sz="800" b="1" i="1">
                <a:cs typeface="Calibri" panose="020F0502020204030204" pitchFamily="34" charset="0"/>
              </a:rPr>
              <a:t>  </a:t>
            </a:r>
          </a:p>
          <a:p>
            <a:pPr eaLnBrk="1" hangingPunct="1">
              <a:buFontTx/>
              <a:buNone/>
            </a:pPr>
            <a:r>
              <a:rPr lang="en-US" altLang="en-US" b="1" i="1">
                <a:cs typeface="Calibri" panose="020F0502020204030204" pitchFamily="34" charset="0"/>
              </a:rPr>
              <a:t>CLEP’s design is in sync with the popular new generational goal of being conscientious consumers.</a:t>
            </a:r>
            <a:r>
              <a:rPr lang="en-US" altLang="en-US" b="1" i="1"/>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C2A7A6-42F4-4E9B-8834-1A56278463FA}"/>
              </a:ext>
            </a:extLst>
          </p:cNvPr>
          <p:cNvSpPr>
            <a:spLocks noGrp="1" noChangeArrowheads="1"/>
          </p:cNvSpPr>
          <p:nvPr>
            <p:ph type="title" idx="4294967295"/>
          </p:nvPr>
        </p:nvSpPr>
        <p:spPr>
          <a:xfrm>
            <a:off x="685800" y="196850"/>
            <a:ext cx="7772400" cy="1143000"/>
          </a:xfrm>
        </p:spPr>
        <p:txBody>
          <a:bodyPr/>
          <a:lstStyle/>
          <a:p>
            <a:pPr eaLnBrk="1" hangingPunct="1"/>
            <a:r>
              <a:rPr lang="en-US" altLang="en-US" b="1" i="1"/>
              <a:t>CLEP</a:t>
            </a:r>
            <a:r>
              <a:rPr lang="en-US" altLang="en-US" b="1"/>
              <a:t> is NOT Expensive</a:t>
            </a:r>
          </a:p>
        </p:txBody>
      </p:sp>
      <p:sp>
        <p:nvSpPr>
          <p:cNvPr id="28675" name="Rectangle 3">
            <a:extLst>
              <a:ext uri="{FF2B5EF4-FFF2-40B4-BE49-F238E27FC236}">
                <a16:creationId xmlns:a16="http://schemas.microsoft.com/office/drawing/2014/main" id="{27096C90-D417-4BCF-824F-16CC5BABBBA1}"/>
              </a:ext>
            </a:extLst>
          </p:cNvPr>
          <p:cNvSpPr>
            <a:spLocks noGrp="1" noChangeArrowheads="1"/>
          </p:cNvSpPr>
          <p:nvPr>
            <p:ph type="body" idx="1"/>
          </p:nvPr>
        </p:nvSpPr>
        <p:spPr>
          <a:xfrm>
            <a:off x="609600" y="1339850"/>
            <a:ext cx="7924800" cy="5029200"/>
          </a:xfrm>
        </p:spPr>
        <p:txBody>
          <a:bodyPr/>
          <a:lstStyle/>
          <a:p>
            <a:pPr eaLnBrk="1" hangingPunct="1">
              <a:buFontTx/>
              <a:buNone/>
            </a:pPr>
            <a:r>
              <a:rPr lang="en-US" altLang="en-US" b="1" i="1">
                <a:cs typeface="Calibri" panose="020F0502020204030204" pitchFamily="34" charset="0"/>
              </a:rPr>
              <a:t>Proposed plans cost anywhere from $1.3 trillion to $16 trillion to slow, mitigate, and adapt to Climate Change. </a:t>
            </a:r>
            <a:r>
              <a:rPr lang="en-US" altLang="en-US" sz="800">
                <a:hlinkClick r:id="rId3"/>
              </a:rPr>
              <a:t>https://www.youtube.com/watch?v=LGR0tlVXJkY</a:t>
            </a:r>
            <a:endParaRPr lang="en-US" altLang="en-US" sz="800" b="1" i="1">
              <a:cs typeface="Calibri" panose="020F0502020204030204" pitchFamily="34" charset="0"/>
            </a:endParaRPr>
          </a:p>
          <a:p>
            <a:pPr eaLnBrk="1" hangingPunct="1">
              <a:buFontTx/>
              <a:buNone/>
            </a:pPr>
            <a:r>
              <a:rPr lang="en-US" altLang="en-US" sz="800" b="1" i="1">
                <a:cs typeface="Calibri" panose="020F0502020204030204" pitchFamily="34" charset="0"/>
              </a:rPr>
              <a:t> </a:t>
            </a:r>
          </a:p>
          <a:p>
            <a:pPr eaLnBrk="1" hangingPunct="1">
              <a:buFontTx/>
              <a:buNone/>
            </a:pPr>
            <a:r>
              <a:rPr lang="en-US" altLang="en-US" b="1" i="1">
                <a:cs typeface="Calibri" panose="020F0502020204030204" pitchFamily="34" charset="0"/>
              </a:rPr>
              <a:t>CLEP operates at a negative cost and can immediately </a:t>
            </a:r>
            <a:r>
              <a:rPr lang="en-US" altLang="en-US" b="1" i="1"/>
              <a:t>help reduce greenhouse gas emissions</a:t>
            </a:r>
            <a:r>
              <a:rPr lang="en-US" altLang="en-US" b="1" i="1">
                <a:cs typeface="Calibri" panose="020F0502020204030204" pitchFamily="34" charset="0"/>
              </a:rPr>
              <a:t>.</a:t>
            </a:r>
            <a:endParaRPr lang="en-US" altLang="en-US" sz="800" b="1" i="1">
              <a:cs typeface="Calibri" panose="020F0502020204030204" pitchFamily="34" charset="0"/>
            </a:endParaRPr>
          </a:p>
          <a:p>
            <a:pPr eaLnBrk="1" hangingPunct="1">
              <a:buFontTx/>
              <a:buNone/>
            </a:pPr>
            <a:endParaRPr lang="en-US" altLang="en-US" sz="800" b="1" i="1">
              <a:cs typeface="Calibri" panose="020F0502020204030204" pitchFamily="34" charset="0"/>
            </a:endParaRPr>
          </a:p>
          <a:p>
            <a:pPr eaLnBrk="1" hangingPunct="1">
              <a:buFontTx/>
              <a:buNone/>
            </a:pPr>
            <a:r>
              <a:rPr lang="en-US" altLang="en-US" b="1" i="1">
                <a:cs typeface="Calibri" panose="020F0502020204030204" pitchFamily="34" charset="0"/>
              </a:rPr>
              <a:t> CLEP does not remove carbon emissions but is an effective first-step along the path to slowing global climate destabilization.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E6E56F9-F924-4883-8E26-4B2689590826}"/>
              </a:ext>
            </a:extLst>
          </p:cNvPr>
          <p:cNvSpPr>
            <a:spLocks noGrp="1" noChangeArrowheads="1"/>
          </p:cNvSpPr>
          <p:nvPr>
            <p:ph type="title" idx="4294967295"/>
          </p:nvPr>
        </p:nvSpPr>
        <p:spPr>
          <a:xfrm>
            <a:off x="0" y="442913"/>
            <a:ext cx="9296400" cy="1042987"/>
          </a:xfrm>
        </p:spPr>
        <p:txBody>
          <a:bodyPr/>
          <a:lstStyle/>
          <a:p>
            <a:pPr eaLnBrk="1" hangingPunct="1"/>
            <a:r>
              <a:rPr lang="en-US" altLang="en-US" b="1">
                <a:solidFill>
                  <a:srgbClr val="00B050"/>
                </a:solidFill>
              </a:rPr>
              <a:t>YOUR PART</a:t>
            </a:r>
            <a:br>
              <a:rPr lang="en-US" altLang="en-US" sz="3600" b="1"/>
            </a:br>
            <a:r>
              <a:rPr lang="en-US" altLang="en-US" sz="4000" b="1"/>
              <a:t>Help CLEP Save the Biosphere!</a:t>
            </a:r>
            <a:endParaRPr lang="en-US" altLang="en-US" sz="3600" b="1"/>
          </a:p>
        </p:txBody>
      </p:sp>
      <p:sp>
        <p:nvSpPr>
          <p:cNvPr id="8195" name="Rectangle 5">
            <a:extLst>
              <a:ext uri="{FF2B5EF4-FFF2-40B4-BE49-F238E27FC236}">
                <a16:creationId xmlns:a16="http://schemas.microsoft.com/office/drawing/2014/main" id="{5034820E-F8AF-4909-A210-A1B072F60B1A}"/>
              </a:ext>
            </a:extLst>
          </p:cNvPr>
          <p:cNvSpPr>
            <a:spLocks noGrp="1" noChangeArrowheads="1"/>
          </p:cNvSpPr>
          <p:nvPr>
            <p:ph type="body" idx="1"/>
          </p:nvPr>
        </p:nvSpPr>
        <p:spPr>
          <a:xfrm>
            <a:off x="533400" y="1728788"/>
            <a:ext cx="8229600" cy="4443412"/>
          </a:xfrm>
        </p:spPr>
        <p:txBody>
          <a:bodyPr/>
          <a:lstStyle/>
          <a:p>
            <a:pPr marL="0" indent="0" eaLnBrk="1" hangingPunct="1">
              <a:buFontTx/>
              <a:buNone/>
            </a:pPr>
            <a:r>
              <a:rPr lang="en-US" altLang="en-US" dirty="0"/>
              <a:t>The CLEP team needs your help </a:t>
            </a:r>
            <a:r>
              <a:rPr lang="en-US" altLang="en-US" b="1" dirty="0">
                <a:solidFill>
                  <a:schemeClr val="tx2"/>
                </a:solidFill>
              </a:rPr>
              <a:t>in the </a:t>
            </a:r>
            <a:r>
              <a:rPr lang="en-US" altLang="en-US" b="1" i="1" dirty="0">
                <a:solidFill>
                  <a:schemeClr val="tx2"/>
                </a:solidFill>
              </a:rPr>
              <a:t>next</a:t>
            </a:r>
            <a:r>
              <a:rPr lang="en-US" altLang="en-US" b="1" dirty="0">
                <a:solidFill>
                  <a:schemeClr val="tx2"/>
                </a:solidFill>
              </a:rPr>
              <a:t> </a:t>
            </a:r>
            <a:r>
              <a:rPr lang="en-US" altLang="en-US" dirty="0">
                <a:solidFill>
                  <a:schemeClr val="tx2"/>
                </a:solidFill>
              </a:rPr>
              <a:t>Entergy</a:t>
            </a:r>
            <a:r>
              <a:rPr lang="en-US" altLang="en-US" b="1" dirty="0">
                <a:solidFill>
                  <a:schemeClr val="tx2"/>
                </a:solidFill>
              </a:rPr>
              <a:t> </a:t>
            </a:r>
            <a:r>
              <a:rPr lang="en-US" altLang="en-US" dirty="0"/>
              <a:t>New Orleans (ENO) </a:t>
            </a:r>
            <a:r>
              <a:rPr lang="en-US" altLang="en-US" b="1" dirty="0">
                <a:solidFill>
                  <a:schemeClr val="tx2"/>
                </a:solidFill>
              </a:rPr>
              <a:t>rate-case:</a:t>
            </a:r>
          </a:p>
          <a:p>
            <a:pPr lvl="1" eaLnBrk="1" hangingPunct="1"/>
            <a:r>
              <a:rPr lang="en-US" altLang="en-US" b="1" dirty="0"/>
              <a:t>Compose the</a:t>
            </a:r>
            <a:r>
              <a:rPr lang="en-US" altLang="en-US" dirty="0"/>
              <a:t> </a:t>
            </a:r>
            <a:r>
              <a:rPr lang="en-US" altLang="en-US" b="1" dirty="0"/>
              <a:t>docket-enabling resolution,</a:t>
            </a:r>
          </a:p>
          <a:p>
            <a:pPr lvl="1" eaLnBrk="1" hangingPunct="1"/>
            <a:r>
              <a:rPr lang="en-US" altLang="en-US" b="1" dirty="0"/>
              <a:t>Join this docket</a:t>
            </a:r>
            <a:r>
              <a:rPr lang="en-US" altLang="en-US" dirty="0"/>
              <a:t> </a:t>
            </a:r>
            <a:r>
              <a:rPr lang="en-US" altLang="en-US" b="1" dirty="0"/>
              <a:t>as an </a:t>
            </a:r>
            <a:r>
              <a:rPr lang="en-US" altLang="en-US" b="1" i="1" dirty="0"/>
              <a:t>intervenor</a:t>
            </a:r>
            <a:endParaRPr lang="en-US" altLang="en-US" dirty="0"/>
          </a:p>
          <a:p>
            <a:pPr lvl="1" eaLnBrk="1" hangingPunct="1"/>
            <a:r>
              <a:rPr lang="en-US" altLang="en-US" b="1" dirty="0"/>
              <a:t>Volunteer</a:t>
            </a:r>
            <a:r>
              <a:rPr lang="en-US" altLang="en-US" dirty="0"/>
              <a:t>, </a:t>
            </a:r>
            <a:r>
              <a:rPr lang="en-US" altLang="en-US" b="1" dirty="0"/>
              <a:t>Publicize</a:t>
            </a:r>
            <a:r>
              <a:rPr lang="en-US" altLang="en-US" dirty="0"/>
              <a:t>, </a:t>
            </a:r>
            <a:r>
              <a:rPr lang="en-US" altLang="en-US" b="1" dirty="0"/>
              <a:t>Educate</a:t>
            </a:r>
            <a:r>
              <a:rPr lang="en-US" altLang="en-US" dirty="0"/>
              <a:t> &amp;/or </a:t>
            </a:r>
            <a:r>
              <a:rPr lang="en-US" altLang="en-US" b="1" dirty="0"/>
              <a:t>Litigate</a:t>
            </a:r>
            <a:r>
              <a:rPr lang="en-US" altLang="en-US" dirty="0"/>
              <a:t>.</a:t>
            </a:r>
          </a:p>
          <a:p>
            <a:pPr marL="0" indent="0" eaLnBrk="1" hangingPunct="1">
              <a:buFontTx/>
              <a:buNone/>
            </a:pPr>
            <a:r>
              <a:rPr lang="en-US" altLang="en-US" sz="300" b="1" dirty="0"/>
              <a:t>2</a:t>
            </a:r>
          </a:p>
          <a:p>
            <a:pPr marL="0" indent="0" eaLnBrk="1" hangingPunct="1">
              <a:buFontTx/>
              <a:buNone/>
            </a:pPr>
            <a:endParaRPr lang="en-US" altLang="en-US" sz="100" b="1" dirty="0"/>
          </a:p>
          <a:p>
            <a:pPr marL="0" indent="0" eaLnBrk="1" hangingPunct="1">
              <a:buFontTx/>
              <a:buNone/>
            </a:pPr>
            <a:r>
              <a:rPr lang="en-US" altLang="en-US" sz="2900" b="1" u="sng" dirty="0"/>
              <a:t>Partners needed include</a:t>
            </a:r>
            <a:r>
              <a:rPr lang="en-US" altLang="en-US" sz="2900" b="1" dirty="0"/>
              <a:t>:</a:t>
            </a:r>
            <a:r>
              <a:rPr lang="en-US" altLang="en-US" sz="2900" dirty="0"/>
              <a:t> * </a:t>
            </a:r>
            <a:r>
              <a:rPr lang="en-US" altLang="en-US" sz="2900" b="1" dirty="0">
                <a:solidFill>
                  <a:srgbClr val="00B050"/>
                </a:solidFill>
              </a:rPr>
              <a:t>You</a:t>
            </a:r>
            <a:r>
              <a:rPr lang="en-US" altLang="en-US" sz="2900" dirty="0"/>
              <a:t> * Cities  *Utilities</a:t>
            </a:r>
          </a:p>
          <a:p>
            <a:pPr marL="0" indent="0" eaLnBrk="1" hangingPunct="1">
              <a:buFontTx/>
              <a:buNone/>
            </a:pPr>
            <a:r>
              <a:rPr lang="en-US" altLang="en-US" sz="2900" dirty="0"/>
              <a:t> * Wind Power </a:t>
            </a:r>
            <a:r>
              <a:rPr lang="en-US" altLang="en-US" sz="2900" dirty="0" err="1"/>
              <a:t>Assns</a:t>
            </a:r>
            <a:r>
              <a:rPr lang="en-US" altLang="en-US" sz="2900" dirty="0"/>
              <a:t>  * Battery &amp;  AC  </a:t>
            </a:r>
            <a:r>
              <a:rPr lang="en-US" altLang="en-US" sz="2900" dirty="0" err="1"/>
              <a:t>Mfrs</a:t>
            </a:r>
            <a:r>
              <a:rPr lang="en-US" altLang="en-US" sz="2900" dirty="0"/>
              <a:t>  </a:t>
            </a:r>
          </a:p>
          <a:p>
            <a:pPr marL="0" indent="0" eaLnBrk="1" hangingPunct="1">
              <a:buFontTx/>
              <a:buNone/>
            </a:pPr>
            <a:r>
              <a:rPr lang="en-US" altLang="en-US" sz="2900" dirty="0"/>
              <a:t>   * NGOs:  Environmental, Consumer Watchdog</a:t>
            </a:r>
          </a:p>
        </p:txBody>
      </p:sp>
    </p:spTree>
    <p:extLst>
      <p:ext uri="{BB962C8B-B14F-4D97-AF65-F5344CB8AC3E}">
        <p14:creationId xmlns:p14="http://schemas.microsoft.com/office/powerpoint/2010/main" val="170318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a:extLst>
              <a:ext uri="{FF2B5EF4-FFF2-40B4-BE49-F238E27FC236}">
                <a16:creationId xmlns:a16="http://schemas.microsoft.com/office/drawing/2014/main" id="{E45FF6F7-F873-4B34-8F12-5AECCA41B5D6}"/>
              </a:ext>
            </a:extLst>
          </p:cNvPr>
          <p:cNvSpPr>
            <a:spLocks noGrp="1" noChangeArrowheads="1"/>
          </p:cNvSpPr>
          <p:nvPr>
            <p:ph idx="1"/>
          </p:nvPr>
        </p:nvSpPr>
        <p:spPr>
          <a:xfrm>
            <a:off x="304800" y="2514600"/>
            <a:ext cx="8839200" cy="4114800"/>
          </a:xfrm>
        </p:spPr>
        <p:txBody>
          <a:bodyPr/>
          <a:lstStyle/>
          <a:p>
            <a:r>
              <a:rPr lang="en-US" altLang="en-US" dirty="0"/>
              <a:t>City Council Regulates Entergy New Orleans</a:t>
            </a:r>
          </a:p>
          <a:p>
            <a:r>
              <a:rPr lang="en-US" altLang="en-US" dirty="0"/>
              <a:t>Entergy is a major </a:t>
            </a:r>
            <a:r>
              <a:rPr lang="en-US" altLang="en-US" dirty="0" err="1"/>
              <a:t>Invester</a:t>
            </a:r>
            <a:r>
              <a:rPr lang="en-US" altLang="en-US" dirty="0"/>
              <a:t>-Owned Utility (IOU) </a:t>
            </a:r>
          </a:p>
          <a:p>
            <a:r>
              <a:rPr lang="en-US" altLang="en-US" dirty="0"/>
              <a:t>97% of US Electricity Customers buy from IOU’s</a:t>
            </a:r>
          </a:p>
          <a:p>
            <a:r>
              <a:rPr lang="en-US" altLang="en-US" dirty="0"/>
              <a:t>New Orleans (NOLA) is a very Progressive Place</a:t>
            </a:r>
          </a:p>
          <a:p>
            <a:r>
              <a:rPr lang="en-US" altLang="en-US" dirty="0"/>
              <a:t>We now have a new and good set of regulators</a:t>
            </a:r>
          </a:p>
          <a:p>
            <a:r>
              <a:rPr lang="en-US" altLang="en-US" dirty="0"/>
              <a:t>BSI has 35 years of Experience @ this regulator</a:t>
            </a:r>
          </a:p>
          <a:p>
            <a:r>
              <a:rPr lang="en-US" altLang="en-US" dirty="0"/>
              <a:t>CLEP already has 5 years of evidentiary records.</a:t>
            </a:r>
          </a:p>
        </p:txBody>
      </p:sp>
      <p:sp>
        <p:nvSpPr>
          <p:cNvPr id="32771" name="Content Placeholder 1">
            <a:extLst>
              <a:ext uri="{FF2B5EF4-FFF2-40B4-BE49-F238E27FC236}">
                <a16:creationId xmlns:a16="http://schemas.microsoft.com/office/drawing/2014/main" id="{4B7C08D4-B8CE-45A1-9C7A-2E494581C13E}"/>
              </a:ext>
            </a:extLst>
          </p:cNvPr>
          <p:cNvSpPr txBox="1">
            <a:spLocks/>
          </p:cNvSpPr>
          <p:nvPr/>
        </p:nvSpPr>
        <p:spPr bwMode="auto">
          <a:xfrm>
            <a:off x="152400" y="-228600"/>
            <a:ext cx="1051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FontTx/>
              <a:buNone/>
            </a:pPr>
            <a:r>
              <a:rPr lang="en-US" altLang="en-US" sz="9600" b="1" dirty="0"/>
              <a:t>Why</a:t>
            </a:r>
          </a:p>
        </p:txBody>
      </p:sp>
      <p:sp>
        <p:nvSpPr>
          <p:cNvPr id="4" name="Content Placeholder 1">
            <a:extLst>
              <a:ext uri="{FF2B5EF4-FFF2-40B4-BE49-F238E27FC236}">
                <a16:creationId xmlns:a16="http://schemas.microsoft.com/office/drawing/2014/main" id="{DF639859-1EB2-427B-8FF6-8A3F5DA2AF7A}"/>
              </a:ext>
            </a:extLst>
          </p:cNvPr>
          <p:cNvSpPr txBox="1">
            <a:spLocks/>
          </p:cNvSpPr>
          <p:nvPr/>
        </p:nvSpPr>
        <p:spPr bwMode="auto">
          <a:xfrm>
            <a:off x="751609" y="838200"/>
            <a:ext cx="1051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FontTx/>
              <a:buNone/>
            </a:pPr>
            <a:r>
              <a:rPr lang="en-US" altLang="en-US" sz="9600" b="1" dirty="0"/>
              <a:t>New Orleans?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DAF3F9A-26DB-4505-BCB4-05121BF1F4EA}"/>
              </a:ext>
            </a:extLst>
          </p:cNvPr>
          <p:cNvSpPr>
            <a:spLocks noGrp="1" noChangeArrowheads="1"/>
          </p:cNvSpPr>
          <p:nvPr>
            <p:ph idx="1"/>
          </p:nvPr>
        </p:nvSpPr>
        <p:spPr>
          <a:xfrm>
            <a:off x="685800" y="1371600"/>
            <a:ext cx="7772400" cy="4114800"/>
          </a:xfrm>
        </p:spPr>
        <p:txBody>
          <a:bodyPr/>
          <a:lstStyle/>
          <a:p>
            <a:pPr marL="0" indent="0" algn="ctr">
              <a:buFontTx/>
              <a:buNone/>
            </a:pPr>
            <a:r>
              <a:rPr lang="en-US" altLang="en-US" sz="9600" b="1"/>
              <a:t>What is CLEP?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C3CA24-3D96-4F70-9088-C0C305A5A775}"/>
              </a:ext>
            </a:extLst>
          </p:cNvPr>
          <p:cNvSpPr>
            <a:spLocks noGrp="1"/>
          </p:cNvSpPr>
          <p:nvPr>
            <p:ph idx="1"/>
          </p:nvPr>
        </p:nvSpPr>
        <p:spPr>
          <a:xfrm>
            <a:off x="76200" y="533400"/>
            <a:ext cx="8991600" cy="4114800"/>
          </a:xfrm>
        </p:spPr>
        <p:txBody>
          <a:bodyPr/>
          <a:lstStyle/>
          <a:p>
            <a:pPr marL="0" indent="0" algn="ctr">
              <a:buFontTx/>
              <a:buNone/>
              <a:defRPr/>
            </a:pPr>
            <a:r>
              <a:rPr lang="en-US" altLang="en-US" sz="4400" b="1" dirty="0"/>
              <a:t>Customer Lowered Electricity Price</a:t>
            </a:r>
          </a:p>
          <a:p>
            <a:pPr marL="0" indent="0" algn="ctr">
              <a:buFontTx/>
              <a:buNone/>
              <a:defRPr/>
            </a:pPr>
            <a:endParaRPr lang="en-US" altLang="en-US" sz="4400" dirty="0"/>
          </a:p>
          <a:p>
            <a:pPr>
              <a:defRPr/>
            </a:pPr>
            <a:endParaRPr lang="en-US" dirty="0"/>
          </a:p>
        </p:txBody>
      </p:sp>
      <p:sp>
        <p:nvSpPr>
          <p:cNvPr id="4" name="Content Placeholder 2">
            <a:extLst>
              <a:ext uri="{FF2B5EF4-FFF2-40B4-BE49-F238E27FC236}">
                <a16:creationId xmlns:a16="http://schemas.microsoft.com/office/drawing/2014/main" id="{19EB0AEC-9E3E-4945-B268-B4FD11ACDBB9}"/>
              </a:ext>
            </a:extLst>
          </p:cNvPr>
          <p:cNvSpPr txBox="1">
            <a:spLocks/>
          </p:cNvSpPr>
          <p:nvPr/>
        </p:nvSpPr>
        <p:spPr bwMode="auto">
          <a:xfrm>
            <a:off x="647700" y="2308225"/>
            <a:ext cx="7848600" cy="22415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altLang="en-US" dirty="0"/>
              <a:t>is a market-based, utility rate-design, that pays customers to </a:t>
            </a:r>
            <a:r>
              <a:rPr lang="en-US" altLang="en-US" i="1" dirty="0"/>
              <a:t>lower a utility</a:t>
            </a:r>
            <a:r>
              <a:rPr lang="en-US" altLang="en-US" i="1" dirty="0">
                <a:latin typeface="Calibri" panose="020F0502020204030204" pitchFamily="34" charset="0"/>
              </a:rPr>
              <a:t>’</a:t>
            </a:r>
            <a:r>
              <a:rPr lang="en-US" altLang="en-US" i="1" dirty="0"/>
              <a:t>s cost of energy and power</a:t>
            </a:r>
            <a:r>
              <a:rPr lang="en-US" altLang="en-US" dirty="0"/>
              <a:t>, by paying customers almost all the savings they cause. </a:t>
            </a:r>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5CBC537-AF9A-4913-8A80-2CD1DE1EF3C4}"/>
              </a:ext>
            </a:extLst>
          </p:cNvPr>
          <p:cNvSpPr>
            <a:spLocks noGrp="1" noChangeArrowheads="1"/>
          </p:cNvSpPr>
          <p:nvPr>
            <p:ph type="ctrTitle"/>
          </p:nvPr>
        </p:nvSpPr>
        <p:spPr>
          <a:xfrm>
            <a:off x="1143000" y="762000"/>
            <a:ext cx="6858000" cy="2387600"/>
          </a:xfrm>
        </p:spPr>
        <p:txBody>
          <a:bodyPr/>
          <a:lstStyle/>
          <a:p>
            <a:r>
              <a:rPr lang="en-US" altLang="en-US" sz="9600" b="1" dirty="0"/>
              <a:t>Outline</a:t>
            </a:r>
            <a:br>
              <a:rPr lang="en-US" altLang="en-US" dirty="0"/>
            </a:br>
            <a:endParaRPr lang="en-US" altLang="en-US" dirty="0"/>
          </a:p>
        </p:txBody>
      </p:sp>
      <p:sp>
        <p:nvSpPr>
          <p:cNvPr id="5123" name="Subtitle 2">
            <a:extLst>
              <a:ext uri="{FF2B5EF4-FFF2-40B4-BE49-F238E27FC236}">
                <a16:creationId xmlns:a16="http://schemas.microsoft.com/office/drawing/2014/main" id="{CF87EA4E-3CD4-4A02-A8A8-51294ABA6AE3}"/>
              </a:ext>
            </a:extLst>
          </p:cNvPr>
          <p:cNvSpPr>
            <a:spLocks noGrp="1" noChangeArrowheads="1"/>
          </p:cNvSpPr>
          <p:nvPr>
            <p:ph type="subTitle" idx="1"/>
          </p:nvPr>
        </p:nvSpPr>
        <p:spPr>
          <a:xfrm>
            <a:off x="609600" y="2514600"/>
            <a:ext cx="7924800" cy="1655762"/>
          </a:xfrm>
        </p:spPr>
        <p:txBody>
          <a:bodyPr/>
          <a:lstStyle/>
          <a:p>
            <a:pPr marL="571500" indent="-571500" algn="l">
              <a:buFont typeface="Arial" panose="020B0604020202020204" pitchFamily="34" charset="0"/>
              <a:buChar char="•"/>
            </a:pPr>
            <a:r>
              <a:rPr lang="en-US" altLang="en-US" sz="3600" dirty="0"/>
              <a:t>What you can do &amp; Why we’re asking.</a:t>
            </a:r>
          </a:p>
          <a:p>
            <a:pPr marL="571500" indent="-571500" algn="l">
              <a:buFont typeface="Arial" panose="020B0604020202020204" pitchFamily="34" charset="0"/>
              <a:buChar char="•"/>
            </a:pPr>
            <a:r>
              <a:rPr lang="en-US" altLang="en-US" sz="3600" dirty="0"/>
              <a:t>Why CLEP?</a:t>
            </a:r>
          </a:p>
          <a:p>
            <a:pPr marL="571500" indent="-571500" algn="l">
              <a:buFont typeface="Arial" panose="020B0604020202020204" pitchFamily="34" charset="0"/>
              <a:buChar char="•"/>
            </a:pPr>
            <a:r>
              <a:rPr lang="en-US" altLang="en-US" sz="3600" dirty="0"/>
              <a:t>Why New Orleans?</a:t>
            </a:r>
          </a:p>
          <a:p>
            <a:pPr marL="571500" indent="-571500" algn="l">
              <a:buFont typeface="Arial" panose="020B0604020202020204" pitchFamily="34" charset="0"/>
              <a:buChar char="•"/>
            </a:pPr>
            <a:r>
              <a:rPr lang="en-US" altLang="en-US" sz="3600" dirty="0"/>
              <a:t>What is CLEP?</a:t>
            </a:r>
          </a:p>
          <a:p>
            <a:pPr marL="571500" indent="-571500" algn="l">
              <a:buFont typeface="Arial" panose="020B0604020202020204" pitchFamily="34" charset="0"/>
              <a:buChar char="•"/>
            </a:pPr>
            <a:r>
              <a:rPr lang="en-US" altLang="en-US" sz="3600" dirty="0"/>
              <a:t>How CLEP works: with Examples</a:t>
            </a:r>
          </a:p>
          <a:p>
            <a:pPr marL="571500" indent="-571500" algn="l">
              <a:buFont typeface="Arial" panose="020B0604020202020204" pitchFamily="34" charset="0"/>
              <a:buChar char="•"/>
            </a:pPr>
            <a:r>
              <a:rPr lang="en-US" altLang="en-US" sz="3600" dirty="0"/>
              <a:t>What you can do &amp; Why we’re asking.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2941273-70B3-4B97-9B9D-EED0F12CCC99}"/>
              </a:ext>
            </a:extLst>
          </p:cNvPr>
          <p:cNvSpPr>
            <a:spLocks noGrp="1" noChangeArrowheads="1"/>
          </p:cNvSpPr>
          <p:nvPr>
            <p:ph type="title" idx="4294967295"/>
          </p:nvPr>
        </p:nvSpPr>
        <p:spPr>
          <a:xfrm>
            <a:off x="495300" y="381000"/>
            <a:ext cx="8153400" cy="1143000"/>
          </a:xfrm>
        </p:spPr>
        <p:txBody>
          <a:bodyPr/>
          <a:lstStyle/>
          <a:p>
            <a:pPr eaLnBrk="1" hangingPunct="1"/>
            <a:r>
              <a:rPr lang="en-US" altLang="en-US" b="1" dirty="0"/>
              <a:t> CLEP = CLEPm + </a:t>
            </a:r>
            <a:r>
              <a:rPr lang="en-US" altLang="en-US" sz="5400" b="1" dirty="0"/>
              <a:t>∑</a:t>
            </a:r>
            <a:r>
              <a:rPr lang="en-US" altLang="en-US" b="1" dirty="0"/>
              <a:t>CLEP5</a:t>
            </a:r>
            <a:br>
              <a:rPr lang="en-US" altLang="en-US" b="1" dirty="0"/>
            </a:br>
            <a:r>
              <a:rPr lang="en-US" altLang="en-US" b="1" dirty="0"/>
              <a:t>CLEP = cost of (power + energy)</a:t>
            </a:r>
          </a:p>
        </p:txBody>
      </p:sp>
      <p:sp>
        <p:nvSpPr>
          <p:cNvPr id="37891" name="Rectangle 3">
            <a:extLst>
              <a:ext uri="{FF2B5EF4-FFF2-40B4-BE49-F238E27FC236}">
                <a16:creationId xmlns:a16="http://schemas.microsoft.com/office/drawing/2014/main" id="{A23589EF-4307-4D5D-BBEB-C1F4F893FC0C}"/>
              </a:ext>
            </a:extLst>
          </p:cNvPr>
          <p:cNvSpPr>
            <a:spLocks noGrp="1" noChangeArrowheads="1"/>
          </p:cNvSpPr>
          <p:nvPr>
            <p:ph type="body" idx="1"/>
          </p:nvPr>
        </p:nvSpPr>
        <p:spPr>
          <a:xfrm>
            <a:off x="304800" y="2209800"/>
            <a:ext cx="8534400" cy="4495800"/>
          </a:xfrm>
        </p:spPr>
        <p:txBody>
          <a:bodyPr/>
          <a:lstStyle/>
          <a:p>
            <a:pPr eaLnBrk="1" hangingPunct="1"/>
            <a:r>
              <a:rPr lang="en-US" altLang="en-US" b="1" dirty="0"/>
              <a:t>CLEP is a voluntary, </a:t>
            </a:r>
            <a:r>
              <a:rPr lang="en-US" altLang="en-US" b="1" i="1" dirty="0"/>
              <a:t>time-of-use</a:t>
            </a:r>
            <a:r>
              <a:rPr lang="en-US" altLang="en-US" b="1" dirty="0"/>
              <a:t> rate</a:t>
            </a:r>
          </a:p>
          <a:p>
            <a:pPr eaLnBrk="1" hangingPunct="1"/>
            <a:r>
              <a:rPr lang="en-US" altLang="en-US" b="1" dirty="0"/>
              <a:t>Complements our “time-independent” rates</a:t>
            </a:r>
          </a:p>
          <a:p>
            <a:pPr eaLnBrk="1" hangingPunct="1"/>
            <a:r>
              <a:rPr lang="en-US" altLang="en-US" b="1" dirty="0"/>
              <a:t>CLEPm can pay a LARGE negative demand charge for buying outside of peak hours</a:t>
            </a:r>
          </a:p>
          <a:p>
            <a:pPr eaLnBrk="1" hangingPunct="1"/>
            <a:r>
              <a:rPr lang="en-US" altLang="en-US" b="1" dirty="0"/>
              <a:t>CLEP5 incentivizes buying when wholesale price is below average and selling otherwise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A close up of an animal&#10;&#10;Description automatically generated">
            <a:extLst>
              <a:ext uri="{FF2B5EF4-FFF2-40B4-BE49-F238E27FC236}">
                <a16:creationId xmlns:a16="http://schemas.microsoft.com/office/drawing/2014/main" id="{CCF41A4E-3CAD-48DB-A69C-0C0009074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2875"/>
            <a:ext cx="5476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6">
            <a:extLst>
              <a:ext uri="{FF2B5EF4-FFF2-40B4-BE49-F238E27FC236}">
                <a16:creationId xmlns:a16="http://schemas.microsoft.com/office/drawing/2014/main" id="{DB748A5D-30CF-4EF0-8B21-CB2C0ADB2517}"/>
              </a:ext>
            </a:extLst>
          </p:cNvPr>
          <p:cNvSpPr txBox="1">
            <a:spLocks noChangeArrowheads="1"/>
          </p:cNvSpPr>
          <p:nvPr/>
        </p:nvSpPr>
        <p:spPr bwMode="auto">
          <a:xfrm>
            <a:off x="228600" y="304800"/>
            <a:ext cx="4062413"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4400" b="1" dirty="0"/>
              <a:t>Wind Power in </a:t>
            </a:r>
          </a:p>
          <a:p>
            <a:pPr eaLnBrk="1" hangingPunct="1">
              <a:spcBef>
                <a:spcPct val="0"/>
              </a:spcBef>
              <a:buFontTx/>
              <a:buNone/>
            </a:pPr>
            <a:r>
              <a:rPr lang="en-US" altLang="en-US" sz="3600" b="1" dirty="0"/>
              <a:t>          </a:t>
            </a:r>
            <a:r>
              <a:rPr lang="en-US" altLang="en-US" sz="4400" b="1" dirty="0"/>
              <a:t>Iowa</a:t>
            </a:r>
          </a:p>
          <a:p>
            <a:pPr eaLnBrk="1" hangingPunct="1">
              <a:spcBef>
                <a:spcPct val="0"/>
              </a:spcBef>
              <a:buFontTx/>
              <a:buNone/>
            </a:pPr>
            <a:r>
              <a:rPr lang="en-US" altLang="en-US" sz="4400" dirty="0"/>
              <a:t>  is clean &amp;</a:t>
            </a:r>
          </a:p>
          <a:p>
            <a:pPr eaLnBrk="1" hangingPunct="1">
              <a:spcBef>
                <a:spcPct val="0"/>
              </a:spcBef>
              <a:buFontTx/>
              <a:buNone/>
            </a:pPr>
            <a:r>
              <a:rPr lang="en-US" altLang="en-US" sz="4400" dirty="0"/>
              <a:t>  inexpensive. </a:t>
            </a:r>
            <a:endParaRPr lang="en-US" altLang="en-US" sz="1600" dirty="0"/>
          </a:p>
          <a:p>
            <a:pPr eaLnBrk="1" hangingPunct="1">
              <a:spcBef>
                <a:spcPct val="0"/>
              </a:spcBef>
              <a:buFontTx/>
              <a:buNone/>
            </a:pPr>
            <a:endParaRPr lang="en-US" altLang="en-US" sz="2500" dirty="0"/>
          </a:p>
          <a:p>
            <a:pPr eaLnBrk="1" hangingPunct="1">
              <a:spcBef>
                <a:spcPct val="0"/>
              </a:spcBef>
              <a:buFontTx/>
              <a:buNone/>
            </a:pPr>
            <a:r>
              <a:rPr lang="en-US" altLang="en-US" sz="3600" dirty="0"/>
              <a:t>CLEP will enable NOLA to buy more inexpensive wind energy anywhere in the MISO footprint.</a:t>
            </a:r>
          </a:p>
        </p:txBody>
      </p:sp>
      <p:pic>
        <p:nvPicPr>
          <p:cNvPr id="39940" name="Picture 8" descr="A windmill on top of a grass covered field&#10;&#10;Description automatically generated">
            <a:extLst>
              <a:ext uri="{FF2B5EF4-FFF2-40B4-BE49-F238E27FC236}">
                <a16:creationId xmlns:a16="http://schemas.microsoft.com/office/drawing/2014/main" id="{178D692C-6818-4C70-B6BB-8A649BB23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644900"/>
            <a:ext cx="5965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4542DC3-4D25-47DD-BCC1-4B9451966D02}"/>
              </a:ext>
            </a:extLst>
          </p:cNvPr>
          <p:cNvSpPr>
            <a:spLocks noGrp="1" noChangeArrowheads="1"/>
          </p:cNvSpPr>
          <p:nvPr>
            <p:ph type="title" idx="4294967295"/>
          </p:nvPr>
        </p:nvSpPr>
        <p:spPr>
          <a:xfrm>
            <a:off x="76200" y="457200"/>
            <a:ext cx="2895600" cy="5943600"/>
          </a:xfrm>
        </p:spPr>
        <p:txBody>
          <a:bodyPr/>
          <a:lstStyle/>
          <a:p>
            <a:pPr eaLnBrk="1" hangingPunct="1"/>
            <a:r>
              <a:rPr lang="en-US" altLang="en-US" sz="3400" dirty="0"/>
              <a:t>MISO’s Realtime LMP Values</a:t>
            </a:r>
            <a:br>
              <a:rPr lang="en-US" altLang="en-US" sz="3400" dirty="0"/>
            </a:br>
            <a:br>
              <a:rPr lang="en-US" altLang="en-US" sz="800" dirty="0"/>
            </a:br>
            <a:br>
              <a:rPr lang="en-US" altLang="en-US" sz="800" dirty="0"/>
            </a:br>
            <a:r>
              <a:rPr lang="en-US" altLang="en-US" sz="3200" dirty="0">
                <a:solidFill>
                  <a:srgbClr val="0033CC"/>
                </a:solidFill>
                <a:hlinkClick r:id="rId3">
                  <a:extLst>
                    <a:ext uri="{A12FA001-AC4F-418D-AE19-62706E023703}">
                      <ahyp:hlinkClr xmlns:ahyp="http://schemas.microsoft.com/office/drawing/2018/hyperlinkcolor" val="tx"/>
                    </a:ext>
                  </a:extLst>
                </a:hlinkClick>
              </a:rPr>
              <a:t>https://api.misoenergy.org/MISORTWD/lmpcontourmap.html</a:t>
            </a:r>
            <a:endParaRPr lang="en-US" altLang="en-US" sz="3200" dirty="0">
              <a:solidFill>
                <a:srgbClr val="0033CC"/>
              </a:solidFill>
            </a:endParaRPr>
          </a:p>
        </p:txBody>
      </p:sp>
      <p:pic>
        <p:nvPicPr>
          <p:cNvPr id="41987" name="Picture 8" descr="A close up of a map&#10;&#10;Description automatically generated">
            <a:extLst>
              <a:ext uri="{FF2B5EF4-FFF2-40B4-BE49-F238E27FC236}">
                <a16:creationId xmlns:a16="http://schemas.microsoft.com/office/drawing/2014/main" id="{827F2278-B70C-4986-8893-E5C40C653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963" y="0"/>
            <a:ext cx="6015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26B827C-68A5-4BE2-9002-35983F69395D}"/>
              </a:ext>
            </a:extLst>
          </p:cNvPr>
          <p:cNvSpPr txBox="1">
            <a:spLocks noChangeArrowheads="1"/>
          </p:cNvSpPr>
          <p:nvPr/>
        </p:nvSpPr>
        <p:spPr bwMode="auto">
          <a:xfrm>
            <a:off x="190500" y="4267200"/>
            <a:ext cx="876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5400" b="1">
                <a:solidFill>
                  <a:srgbClr val="FF0000"/>
                </a:solidFill>
              </a:rPr>
              <a:t>rising</a:t>
            </a:r>
            <a:r>
              <a:rPr lang="en-US" altLang="en-US" sz="6500" b="1">
                <a:solidFill>
                  <a:srgbClr val="FF0000"/>
                </a:solidFill>
              </a:rPr>
              <a:t> CO</a:t>
            </a:r>
            <a:r>
              <a:rPr lang="en-US" altLang="en-US" sz="6500" b="1" baseline="-25000">
                <a:solidFill>
                  <a:srgbClr val="FF0000"/>
                </a:solidFill>
              </a:rPr>
              <a:t>2 </a:t>
            </a:r>
            <a:r>
              <a:rPr lang="en-US" altLang="en-US" sz="6500" b="1">
                <a:solidFill>
                  <a:srgbClr val="FF0000"/>
                </a:solidFill>
              </a:rPr>
              <a:t>&lt;=</a:t>
            </a:r>
            <a:r>
              <a:rPr lang="en-US" altLang="en-US" sz="6500" b="1">
                <a:solidFill>
                  <a:srgbClr val="FF0000"/>
                </a:solidFill>
                <a:sym typeface="Wingdings" panose="05000000000000000000" pitchFamily="2" charset="2"/>
              </a:rPr>
              <a:t>&gt;</a:t>
            </a:r>
            <a:r>
              <a:rPr lang="en-US" altLang="en-US" sz="6500" b="1">
                <a:solidFill>
                  <a:srgbClr val="FF0000"/>
                </a:solidFill>
              </a:rPr>
              <a:t> </a:t>
            </a:r>
            <a:r>
              <a:rPr lang="en-US" altLang="en-US" sz="5400" b="1">
                <a:solidFill>
                  <a:srgbClr val="FF0000"/>
                </a:solidFill>
              </a:rPr>
              <a:t>rising</a:t>
            </a:r>
            <a:r>
              <a:rPr lang="en-US" altLang="en-US" sz="6500" b="1">
                <a:solidFill>
                  <a:srgbClr val="FF0000"/>
                </a:solidFill>
              </a:rPr>
              <a:t> $</a:t>
            </a:r>
          </a:p>
        </p:txBody>
      </p:sp>
      <p:sp>
        <p:nvSpPr>
          <p:cNvPr id="15364" name="Rectangle 1">
            <a:extLst>
              <a:ext uri="{FF2B5EF4-FFF2-40B4-BE49-F238E27FC236}">
                <a16:creationId xmlns:a16="http://schemas.microsoft.com/office/drawing/2014/main" id="{6DDCB29F-96B6-4B03-8FF1-335D1AAADAD1}"/>
              </a:ext>
            </a:extLst>
          </p:cNvPr>
          <p:cNvSpPr>
            <a:spLocks noChangeArrowheads="1"/>
          </p:cNvSpPr>
          <p:nvPr/>
        </p:nvSpPr>
        <p:spPr bwMode="auto">
          <a:xfrm>
            <a:off x="457200" y="533400"/>
            <a:ext cx="8534400" cy="2800350"/>
          </a:xfrm>
          <a:prstGeom prst="rect">
            <a:avLst/>
          </a:prstGeom>
          <a:noFill/>
          <a:ln>
            <a:noFill/>
          </a:ln>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r>
              <a:rPr lang="en-US" altLang="en-US" sz="4400" b="1" dirty="0">
                <a:solidFill>
                  <a:schemeClr val="accent5">
                    <a:lumMod val="50000"/>
                  </a:schemeClr>
                </a:solidFill>
              </a:rPr>
              <a:t>Buying, storing and re-selling cleaner energy at a higher-price creates a </a:t>
            </a:r>
            <a:r>
              <a:rPr lang="en-US" altLang="en-US" sz="4400" b="1" u="sng" dirty="0">
                <a:solidFill>
                  <a:schemeClr val="accent5">
                    <a:lumMod val="50000"/>
                  </a:schemeClr>
                </a:solidFill>
              </a:rPr>
              <a:t>negative</a:t>
            </a:r>
            <a:r>
              <a:rPr lang="en-US" altLang="en-US" sz="4400" b="1" dirty="0">
                <a:solidFill>
                  <a:schemeClr val="accent5">
                    <a:lumMod val="50000"/>
                  </a:schemeClr>
                </a:solidFill>
              </a:rPr>
              <a:t> carbon footprint at a </a:t>
            </a:r>
            <a:r>
              <a:rPr lang="en-US" altLang="en-US" sz="4400" b="1" u="sng" dirty="0">
                <a:solidFill>
                  <a:schemeClr val="accent5">
                    <a:lumMod val="50000"/>
                  </a:schemeClr>
                </a:solidFill>
              </a:rPr>
              <a:t>negative</a:t>
            </a:r>
            <a:r>
              <a:rPr lang="en-US" altLang="en-US" sz="4400" b="1" dirty="0">
                <a:solidFill>
                  <a:schemeClr val="accent5">
                    <a:lumMod val="50000"/>
                  </a:schemeClr>
                </a:solidFill>
              </a:rPr>
              <a:t> economic cost!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9A4C253-7AAF-4B68-9154-224F39A43712}"/>
              </a:ext>
            </a:extLst>
          </p:cNvPr>
          <p:cNvSpPr>
            <a:spLocks noGrp="1" noChangeArrowheads="1"/>
          </p:cNvSpPr>
          <p:nvPr>
            <p:ph type="title" idx="4294967295"/>
          </p:nvPr>
        </p:nvSpPr>
        <p:spPr>
          <a:xfrm>
            <a:off x="696913" y="533400"/>
            <a:ext cx="7772400" cy="1393825"/>
          </a:xfrm>
        </p:spPr>
        <p:txBody>
          <a:bodyPr/>
          <a:lstStyle/>
          <a:p>
            <a:pPr algn="l" eaLnBrk="1" hangingPunct="1"/>
            <a:br>
              <a:rPr lang="en-US" altLang="en-US" b="1">
                <a:cs typeface="Calibri" panose="020F0502020204030204" pitchFamily="34" charset="0"/>
              </a:rPr>
            </a:br>
            <a:r>
              <a:rPr lang="en-US" altLang="en-US" b="1" i="1">
                <a:cs typeface="Calibri" panose="020F0502020204030204" pitchFamily="34" charset="0"/>
              </a:rPr>
              <a:t>CLEP:     </a:t>
            </a:r>
            <a:r>
              <a:rPr lang="en-US" altLang="en-US" b="1">
                <a:cs typeface="Calibri" panose="020F0502020204030204" pitchFamily="34" charset="0"/>
              </a:rPr>
              <a:t>Empowers Both the</a:t>
            </a:r>
            <a:br>
              <a:rPr lang="en-US" altLang="en-US" b="1">
                <a:cs typeface="Calibri" panose="020F0502020204030204" pitchFamily="34" charset="0"/>
              </a:rPr>
            </a:br>
            <a:r>
              <a:rPr lang="en-US" altLang="en-US" b="1">
                <a:cs typeface="Calibri" panose="020F0502020204030204" pitchFamily="34" charset="0"/>
              </a:rPr>
              <a:t>Consumer </a:t>
            </a:r>
            <a:r>
              <a:rPr lang="en-US" altLang="en-US" b="1">
                <a:solidFill>
                  <a:srgbClr val="00B050"/>
                </a:solidFill>
                <a:cs typeface="Calibri" panose="020F0502020204030204" pitchFamily="34" charset="0"/>
              </a:rPr>
              <a:t>&amp; a </a:t>
            </a:r>
            <a:r>
              <a:rPr lang="en-US" altLang="en-US" b="1">
                <a:solidFill>
                  <a:srgbClr val="00B050"/>
                </a:solidFill>
              </a:rPr>
              <a:t>Green Economy</a:t>
            </a:r>
            <a:br>
              <a:rPr lang="en-US" altLang="en-US" b="1">
                <a:solidFill>
                  <a:srgbClr val="00B050"/>
                </a:solidFill>
              </a:rPr>
            </a:br>
            <a:endParaRPr lang="en-US" altLang="en-US"/>
          </a:p>
        </p:txBody>
      </p:sp>
      <p:sp>
        <p:nvSpPr>
          <p:cNvPr id="46083" name="Rectangle 3">
            <a:extLst>
              <a:ext uri="{FF2B5EF4-FFF2-40B4-BE49-F238E27FC236}">
                <a16:creationId xmlns:a16="http://schemas.microsoft.com/office/drawing/2014/main" id="{BF95E18E-F431-4ACD-A6E3-96E3345738E4}"/>
              </a:ext>
            </a:extLst>
          </p:cNvPr>
          <p:cNvSpPr>
            <a:spLocks noGrp="1" noChangeArrowheads="1"/>
          </p:cNvSpPr>
          <p:nvPr>
            <p:ph type="body" idx="1"/>
          </p:nvPr>
        </p:nvSpPr>
        <p:spPr>
          <a:xfrm>
            <a:off x="660400" y="2286000"/>
            <a:ext cx="8148638" cy="4267200"/>
          </a:xfrm>
        </p:spPr>
        <p:txBody>
          <a:bodyPr/>
          <a:lstStyle/>
          <a:p>
            <a:pPr eaLnBrk="1" hangingPunct="1">
              <a:lnSpc>
                <a:spcPct val="90000"/>
              </a:lnSpc>
            </a:pPr>
            <a:r>
              <a:rPr lang="en-US" altLang="en-US" b="1" i="1"/>
              <a:t>Saves and/or makes us money while substantially lowering our carbon footprints,</a:t>
            </a:r>
            <a:endParaRPr lang="en-US" altLang="en-US" sz="1600" b="1" i="1"/>
          </a:p>
          <a:p>
            <a:pPr eaLnBrk="1" hangingPunct="1">
              <a:lnSpc>
                <a:spcPct val="90000"/>
              </a:lnSpc>
            </a:pPr>
            <a:endParaRPr lang="en-US" altLang="en-US" sz="1600" b="1" i="1"/>
          </a:p>
          <a:p>
            <a:pPr eaLnBrk="1" hangingPunct="1">
              <a:lnSpc>
                <a:spcPct val="90000"/>
              </a:lnSpc>
            </a:pPr>
            <a:r>
              <a:rPr lang="en-US" altLang="en-US" b="1" i="1">
                <a:cs typeface="Calibri" panose="020F0502020204030204" pitchFamily="34" charset="0"/>
              </a:rPr>
              <a:t>Doesn’t need the government to tax,  subsidize, or oversee plant expansions </a:t>
            </a:r>
            <a:endParaRPr lang="en-US" altLang="en-US" sz="1600" b="1" i="1">
              <a:cs typeface="Calibri" panose="020F0502020204030204" pitchFamily="34" charset="0"/>
            </a:endParaRPr>
          </a:p>
          <a:p>
            <a:pPr eaLnBrk="1" hangingPunct="1">
              <a:lnSpc>
                <a:spcPct val="90000"/>
              </a:lnSpc>
            </a:pPr>
            <a:endParaRPr lang="en-US" altLang="en-US" sz="1600" b="1" i="1">
              <a:cs typeface="Calibri" panose="020F0502020204030204" pitchFamily="34" charset="0"/>
            </a:endParaRPr>
          </a:p>
          <a:p>
            <a:pPr eaLnBrk="1" hangingPunct="1">
              <a:lnSpc>
                <a:spcPct val="90000"/>
              </a:lnSpc>
            </a:pPr>
            <a:r>
              <a:rPr lang="en-US" altLang="en-US" b="1" i="1">
                <a:cs typeface="Calibri" panose="020F0502020204030204" pitchFamily="34" charset="0"/>
              </a:rPr>
              <a:t>Only needs the government to let CLEP determine pricing &amp; monitor utility compliance ~ the market does the rest!</a:t>
            </a:r>
            <a:endParaRPr lang="en-US" altLang="en-US" b="1"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5510986-211B-4752-A5D3-0DE2336CE72F}"/>
              </a:ext>
            </a:extLst>
          </p:cNvPr>
          <p:cNvSpPr>
            <a:spLocks noGrp="1" noChangeArrowheads="1"/>
          </p:cNvSpPr>
          <p:nvPr>
            <p:ph type="title" idx="4294967295"/>
          </p:nvPr>
        </p:nvSpPr>
        <p:spPr>
          <a:xfrm>
            <a:off x="684213" y="381000"/>
            <a:ext cx="7772400" cy="1143000"/>
          </a:xfrm>
        </p:spPr>
        <p:txBody>
          <a:bodyPr/>
          <a:lstStyle/>
          <a:p>
            <a:pPr eaLnBrk="1" hangingPunct="1"/>
            <a:r>
              <a:rPr lang="en-US" altLang="en-US" b="1"/>
              <a:t>Access The Wholesale Market</a:t>
            </a:r>
          </a:p>
        </p:txBody>
      </p:sp>
      <p:sp>
        <p:nvSpPr>
          <p:cNvPr id="48131" name="Rectangle 3">
            <a:extLst>
              <a:ext uri="{FF2B5EF4-FFF2-40B4-BE49-F238E27FC236}">
                <a16:creationId xmlns:a16="http://schemas.microsoft.com/office/drawing/2014/main" id="{E467806E-732D-48A7-B7B0-E5994780EBE3}"/>
              </a:ext>
            </a:extLst>
          </p:cNvPr>
          <p:cNvSpPr>
            <a:spLocks noGrp="1" noChangeArrowheads="1"/>
          </p:cNvSpPr>
          <p:nvPr>
            <p:ph type="body" idx="1"/>
          </p:nvPr>
        </p:nvSpPr>
        <p:spPr>
          <a:xfrm>
            <a:off x="685800" y="1828800"/>
            <a:ext cx="7772400" cy="4343400"/>
          </a:xfrm>
        </p:spPr>
        <p:txBody>
          <a:bodyPr/>
          <a:lstStyle/>
          <a:p>
            <a:pPr eaLnBrk="1" hangingPunct="1"/>
            <a:r>
              <a:rPr lang="en-US" altLang="en-US" b="1"/>
              <a:t>CLEP gives consumers indirect access to the wholesale market.</a:t>
            </a:r>
          </a:p>
          <a:p>
            <a:pPr eaLnBrk="1" hangingPunct="1"/>
            <a:endParaRPr lang="en-US" altLang="en-US" b="1"/>
          </a:p>
          <a:p>
            <a:pPr eaLnBrk="1" hangingPunct="1"/>
            <a:r>
              <a:rPr lang="en-US" altLang="en-US" b="1"/>
              <a:t>After modest experience with CLEP ─ whether direct or via our CLEP-Dashboard, software simulator ─ most customers will learn how to save money and many will see substantial income.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055D8A08-A9A3-4AD9-949B-831995C7B330}"/>
              </a:ext>
            </a:extLst>
          </p:cNvPr>
          <p:cNvSpPr>
            <a:spLocks noGrp="1" noChangeArrowheads="1"/>
          </p:cNvSpPr>
          <p:nvPr>
            <p:ph idx="1"/>
          </p:nvPr>
        </p:nvSpPr>
        <p:spPr>
          <a:xfrm>
            <a:off x="685800" y="1371600"/>
            <a:ext cx="7772400" cy="4114800"/>
          </a:xfrm>
        </p:spPr>
        <p:txBody>
          <a:bodyPr/>
          <a:lstStyle/>
          <a:p>
            <a:pPr marL="0" indent="0" algn="ctr">
              <a:buFontTx/>
              <a:buNone/>
            </a:pPr>
            <a:r>
              <a:rPr lang="en-US" altLang="en-US" sz="9600" b="1" dirty="0"/>
              <a:t>How CLEP Works: with Examples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 picture containing food&#10;&#10;Description automatically generated">
            <a:extLst>
              <a:ext uri="{FF2B5EF4-FFF2-40B4-BE49-F238E27FC236}">
                <a16:creationId xmlns:a16="http://schemas.microsoft.com/office/drawing/2014/main" id="{82BED916-94CE-49EB-B0E9-68564BC9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268413"/>
            <a:ext cx="9099550"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a:extLst>
              <a:ext uri="{FF2B5EF4-FFF2-40B4-BE49-F238E27FC236}">
                <a16:creationId xmlns:a16="http://schemas.microsoft.com/office/drawing/2014/main" id="{D368C903-77D1-47C8-B37A-D416FAA29CFE}"/>
              </a:ext>
            </a:extLst>
          </p:cNvPr>
          <p:cNvSpPr txBox="1">
            <a:spLocks noChangeArrowheads="1"/>
          </p:cNvSpPr>
          <p:nvPr/>
        </p:nvSpPr>
        <p:spPr bwMode="auto">
          <a:xfrm>
            <a:off x="342900" y="-76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en-US" sz="4400" b="1">
                <a:solidFill>
                  <a:schemeClr val="tx2"/>
                </a:solidFill>
              </a:rPr>
              <a:t>What’s Causing Global Warming?</a:t>
            </a:r>
          </a:p>
          <a:p>
            <a:pPr algn="ctr">
              <a:spcBef>
                <a:spcPct val="0"/>
              </a:spcBef>
              <a:buFontTx/>
              <a:buNone/>
            </a:pPr>
            <a:r>
              <a:rPr lang="en-US" altLang="en-US" sz="1000">
                <a:solidFill>
                  <a:schemeClr val="tx2"/>
                </a:solidFill>
                <a:hlinkClick r:id="rId4"/>
              </a:rPr>
              <a:t>https://www.c2es.org/content/climate-basics-for-kids/</a:t>
            </a:r>
            <a:endParaRPr lang="en-US" altLang="en-US" sz="1000" b="1">
              <a:solidFill>
                <a:schemeClr val="tx2"/>
              </a:solidFill>
            </a:endParaRPr>
          </a:p>
        </p:txBody>
      </p:sp>
    </p:spTree>
    <p:extLst>
      <p:ext uri="{BB962C8B-B14F-4D97-AF65-F5344CB8AC3E}">
        <p14:creationId xmlns:p14="http://schemas.microsoft.com/office/powerpoint/2010/main" val="2282707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descr="A close up of a logo&#10;&#10;Description automatically generated">
            <a:extLst>
              <a:ext uri="{FF2B5EF4-FFF2-40B4-BE49-F238E27FC236}">
                <a16:creationId xmlns:a16="http://schemas.microsoft.com/office/drawing/2014/main" id="{8064EABD-193F-4897-B98C-5BB66F710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923925"/>
            <a:ext cx="8396287" cy="778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C956D56-1D2C-4CF1-B288-C7AB12FFC90E}"/>
              </a:ext>
            </a:extLst>
          </p:cNvPr>
          <p:cNvSpPr>
            <a:spLocks noGrp="1"/>
          </p:cNvSpPr>
          <p:nvPr>
            <p:ph type="title"/>
          </p:nvPr>
        </p:nvSpPr>
        <p:spPr>
          <a:xfrm>
            <a:off x="304800" y="3124200"/>
            <a:ext cx="2778711" cy="3575249"/>
          </a:xfrm>
          <a:solidFill>
            <a:schemeClr val="accent5">
              <a:lumMod val="5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algn="l">
              <a:defRPr/>
            </a:pPr>
            <a:r>
              <a:rPr lang="en-US" sz="3200" b="1" dirty="0">
                <a:solidFill>
                  <a:schemeClr val="bg1"/>
                </a:solidFill>
                <a:highlight>
                  <a:srgbClr val="008000"/>
                </a:highlight>
                <a:latin typeface="Calibri" panose="020F0502020204030204" pitchFamily="34" charset="0"/>
                <a:cs typeface="Calibri" panose="020F0502020204030204" pitchFamily="34" charset="0"/>
              </a:rPr>
              <a:t>Total U.S. Greenhouse Gas Emissions by Economic Sector in 2017</a:t>
            </a:r>
            <a:br>
              <a:rPr lang="en-US" sz="1100" b="1" dirty="0">
                <a:solidFill>
                  <a:schemeClr val="bg1"/>
                </a:solidFill>
                <a:highlight>
                  <a:srgbClr val="008000"/>
                </a:highlight>
                <a:latin typeface="Calibri" panose="020F0502020204030204" pitchFamily="34" charset="0"/>
                <a:cs typeface="Calibri" panose="020F0502020204030204" pitchFamily="34" charset="0"/>
              </a:rPr>
            </a:br>
            <a:br>
              <a:rPr lang="en-US" sz="1100" b="1" dirty="0">
                <a:solidFill>
                  <a:schemeClr val="bg1"/>
                </a:solidFill>
                <a:highlight>
                  <a:srgbClr val="008000"/>
                </a:highlight>
                <a:latin typeface="Calibri" panose="020F0502020204030204" pitchFamily="34" charset="0"/>
                <a:cs typeface="Calibri" panose="020F0502020204030204" pitchFamily="34" charset="0"/>
              </a:rPr>
            </a:br>
            <a:r>
              <a:rPr lang="en-US" altLang="en-US" sz="1400" dirty="0">
                <a:highlight>
                  <a:srgbClr val="008000"/>
                </a:highlight>
                <a:hlinkClick r:id="rId4"/>
              </a:rPr>
              <a:t>https://www.epa.gov/ghgemissions/sources-greenhouse-gas-emissions</a:t>
            </a:r>
            <a:br>
              <a:rPr lang="en-US" altLang="en-US" sz="1400" dirty="0">
                <a:highlight>
                  <a:srgbClr val="008000"/>
                </a:highlight>
              </a:rPr>
            </a:br>
            <a:endParaRPr lang="en-US" sz="1400" b="1" dirty="0">
              <a:solidFill>
                <a:schemeClr val="bg1"/>
              </a:solidFill>
              <a:highlight>
                <a:srgbClr val="008000"/>
              </a:highlight>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device&#10;&#10;Description automatically generated">
            <a:extLst>
              <a:ext uri="{FF2B5EF4-FFF2-40B4-BE49-F238E27FC236}">
                <a16:creationId xmlns:a16="http://schemas.microsoft.com/office/drawing/2014/main" id="{FFD0AEE0-576D-4772-B7DF-5D4892B3D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09" y="-980834"/>
            <a:ext cx="8458200" cy="7838834"/>
          </a:xfrm>
          <a:prstGeom prst="rect">
            <a:avLst/>
          </a:prstGeom>
        </p:spPr>
      </p:pic>
      <p:sp>
        <p:nvSpPr>
          <p:cNvPr id="53250" name="Title 1">
            <a:extLst>
              <a:ext uri="{FF2B5EF4-FFF2-40B4-BE49-F238E27FC236}">
                <a16:creationId xmlns:a16="http://schemas.microsoft.com/office/drawing/2014/main" id="{EFD0EF78-2991-4AE5-8B23-E86B69284603}"/>
              </a:ext>
            </a:extLst>
          </p:cNvPr>
          <p:cNvSpPr>
            <a:spLocks noGrp="1" noChangeArrowheads="1"/>
          </p:cNvSpPr>
          <p:nvPr>
            <p:ph type="title"/>
          </p:nvPr>
        </p:nvSpPr>
        <p:spPr>
          <a:xfrm>
            <a:off x="762000" y="152400"/>
            <a:ext cx="2743200" cy="6248400"/>
          </a:xfrm>
        </p:spPr>
        <p:txBody>
          <a:bodyPr/>
          <a:lstStyle/>
          <a:p>
            <a:pPr algn="l"/>
            <a:r>
              <a:rPr lang="en-US" altLang="en-US" b="1" dirty="0">
                <a:solidFill>
                  <a:schemeClr val="bg1"/>
                </a:solidFill>
              </a:rPr>
              <a:t>Electricity</a:t>
            </a:r>
            <a:br>
              <a:rPr lang="en-US" altLang="en-US" b="1" dirty="0">
                <a:solidFill>
                  <a:schemeClr val="bg1"/>
                </a:solidFill>
              </a:rPr>
            </a:br>
            <a:r>
              <a:rPr lang="en-US" altLang="en-US" b="1" dirty="0" err="1">
                <a:solidFill>
                  <a:schemeClr val="bg1"/>
                </a:solidFill>
              </a:rPr>
              <a:t>pac</a:t>
            </a:r>
            <a:r>
              <a:rPr lang="en-US" altLang="en-US" b="1" dirty="0">
                <a:solidFill>
                  <a:schemeClr val="bg1"/>
                </a:solidFill>
              </a:rPr>
              <a:t>-man</a:t>
            </a:r>
            <a:br>
              <a:rPr lang="en-US" altLang="en-US" b="1" dirty="0">
                <a:solidFill>
                  <a:schemeClr val="bg1"/>
                </a:solidFill>
              </a:rPr>
            </a:br>
            <a:r>
              <a:rPr lang="en-US" altLang="en-US" b="1" dirty="0">
                <a:solidFill>
                  <a:schemeClr val="bg1"/>
                </a:solidFill>
              </a:rPr>
              <a:t>should</a:t>
            </a:r>
            <a:br>
              <a:rPr lang="en-US" altLang="en-US" b="1" dirty="0">
                <a:solidFill>
                  <a:schemeClr val="bg1"/>
                </a:solidFill>
              </a:rPr>
            </a:br>
            <a:r>
              <a:rPr lang="en-US" altLang="en-US" b="1" dirty="0">
                <a:solidFill>
                  <a:schemeClr val="bg1"/>
                </a:solidFill>
              </a:rPr>
              <a:t>eat</a:t>
            </a:r>
            <a:br>
              <a:rPr lang="en-US" altLang="en-US" b="1" dirty="0">
                <a:solidFill>
                  <a:schemeClr val="bg1"/>
                </a:solidFill>
              </a:rPr>
            </a:br>
            <a:r>
              <a:rPr lang="en-US" altLang="en-US" b="1" dirty="0">
                <a:solidFill>
                  <a:schemeClr val="bg1"/>
                </a:solidFill>
              </a:rPr>
              <a:t> </a:t>
            </a:r>
            <a:br>
              <a:rPr lang="en-US" altLang="en-US" b="1" dirty="0">
                <a:solidFill>
                  <a:schemeClr val="bg1"/>
                </a:solidFill>
              </a:rPr>
            </a:br>
            <a:r>
              <a:rPr lang="en-US" altLang="en-US" b="1" dirty="0">
                <a:solidFill>
                  <a:schemeClr val="bg1"/>
                </a:solidFill>
              </a:rPr>
              <a:t>most </a:t>
            </a:r>
            <a:br>
              <a:rPr lang="en-US" altLang="en-US" b="1" dirty="0">
                <a:solidFill>
                  <a:schemeClr val="bg1"/>
                </a:solidFill>
              </a:rPr>
            </a:br>
            <a:r>
              <a:rPr lang="en-US" altLang="en-US" b="1" dirty="0">
                <a:solidFill>
                  <a:schemeClr val="bg1"/>
                </a:solidFill>
              </a:rPr>
              <a:t>of </a:t>
            </a:r>
            <a:br>
              <a:rPr lang="en-US" altLang="en-US" b="1" dirty="0">
                <a:solidFill>
                  <a:schemeClr val="bg1"/>
                </a:solidFill>
              </a:rPr>
            </a:br>
            <a:r>
              <a:rPr lang="en-US" altLang="en-US" b="1" dirty="0">
                <a:solidFill>
                  <a:schemeClr val="bg1"/>
                </a:solidFill>
              </a:rPr>
              <a:t>the </a:t>
            </a:r>
            <a:br>
              <a:rPr lang="en-US" altLang="en-US" b="1" dirty="0">
                <a:solidFill>
                  <a:schemeClr val="bg1"/>
                </a:solidFill>
              </a:rPr>
            </a:br>
            <a:r>
              <a:rPr lang="en-US" altLang="en-US" b="1" dirty="0">
                <a:solidFill>
                  <a:schemeClr val="bg1"/>
                </a:solidFill>
              </a:rPr>
              <a:t>Pie.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73D0528B-BE64-42D8-98C7-12554E796D71}"/>
              </a:ext>
            </a:extLst>
          </p:cNvPr>
          <p:cNvSpPr>
            <a:spLocks noGrp="1" noChangeArrowheads="1"/>
          </p:cNvSpPr>
          <p:nvPr>
            <p:ph type="title" idx="4294967295"/>
          </p:nvPr>
        </p:nvSpPr>
        <p:spPr>
          <a:xfrm>
            <a:off x="5410200" y="457200"/>
            <a:ext cx="3886200" cy="5638800"/>
          </a:xfrm>
        </p:spPr>
        <p:txBody>
          <a:bodyPr/>
          <a:lstStyle/>
          <a:p>
            <a:pPr algn="l" eaLnBrk="1" hangingPunct="1"/>
            <a:r>
              <a:rPr lang="en-US" altLang="en-US" b="1"/>
              <a:t> </a:t>
            </a:r>
            <a:r>
              <a:rPr lang="en-US" altLang="en-US" sz="4800" b="1">
                <a:solidFill>
                  <a:srgbClr val="00B050"/>
                </a:solidFill>
              </a:rPr>
              <a:t>C</a:t>
            </a:r>
            <a:r>
              <a:rPr lang="en-US" altLang="en-US" sz="4000" b="1"/>
              <a:t> </a:t>
            </a:r>
            <a:r>
              <a:rPr lang="en-US" altLang="en-US" b="1"/>
              <a:t>ustomer</a:t>
            </a:r>
            <a:br>
              <a:rPr lang="en-US" altLang="en-US" b="1"/>
            </a:br>
            <a:r>
              <a:rPr lang="en-US" altLang="en-US" b="1"/>
              <a:t> </a:t>
            </a:r>
            <a:r>
              <a:rPr lang="en-US" altLang="en-US" sz="4800" b="1">
                <a:solidFill>
                  <a:srgbClr val="00B050"/>
                </a:solidFill>
              </a:rPr>
              <a:t>L</a:t>
            </a:r>
            <a:r>
              <a:rPr lang="en-US" altLang="en-US" b="1"/>
              <a:t> owered</a:t>
            </a:r>
            <a:br>
              <a:rPr lang="en-US" altLang="en-US" b="1"/>
            </a:br>
            <a:r>
              <a:rPr lang="en-US" altLang="en-US" b="1"/>
              <a:t> </a:t>
            </a:r>
            <a:r>
              <a:rPr lang="en-US" altLang="en-US" sz="4800" b="1">
                <a:solidFill>
                  <a:srgbClr val="00B050"/>
                </a:solidFill>
              </a:rPr>
              <a:t>E</a:t>
            </a:r>
            <a:r>
              <a:rPr lang="en-US" altLang="en-US" b="1"/>
              <a:t> lectricity</a:t>
            </a:r>
            <a:br>
              <a:rPr lang="en-US" altLang="en-US" b="1"/>
            </a:br>
            <a:r>
              <a:rPr lang="en-US" altLang="en-US" b="1"/>
              <a:t> </a:t>
            </a:r>
            <a:r>
              <a:rPr lang="en-US" altLang="en-US" sz="4800" b="1">
                <a:solidFill>
                  <a:srgbClr val="00B050"/>
                </a:solidFill>
              </a:rPr>
              <a:t>P</a:t>
            </a:r>
            <a:r>
              <a:rPr lang="en-US" altLang="en-US" b="1"/>
              <a:t> </a:t>
            </a:r>
            <a:r>
              <a:rPr lang="en-US" altLang="en-US" sz="1600" b="1"/>
              <a:t> </a:t>
            </a:r>
            <a:r>
              <a:rPr lang="en-US" altLang="en-US" b="1"/>
              <a:t>rice</a:t>
            </a:r>
            <a:br>
              <a:rPr lang="en-US" altLang="en-US" sz="800" b="1"/>
            </a:br>
            <a:br>
              <a:rPr lang="en-US" altLang="en-US" sz="800" b="1"/>
            </a:br>
            <a:br>
              <a:rPr lang="en-US" altLang="en-US" sz="1200"/>
            </a:br>
            <a:r>
              <a:rPr lang="en-US" altLang="en-US" sz="4200"/>
              <a:t>Engages the Marketplace to Slow Down</a:t>
            </a:r>
            <a:br>
              <a:rPr lang="en-US" altLang="en-US" sz="4200"/>
            </a:br>
            <a:r>
              <a:rPr lang="en-US" altLang="en-US" sz="4200"/>
              <a:t>Climate Change</a:t>
            </a:r>
          </a:p>
        </p:txBody>
      </p:sp>
      <p:pic>
        <p:nvPicPr>
          <p:cNvPr id="6147" name="Picture 2" descr="A person wearing a suit and tie&#10;&#10;Description automatically generated">
            <a:extLst>
              <a:ext uri="{FF2B5EF4-FFF2-40B4-BE49-F238E27FC236}">
                <a16:creationId xmlns:a16="http://schemas.microsoft.com/office/drawing/2014/main" id="{7BEA0467-9A29-4BB2-B8C3-92354704B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5219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FD0EF78-2991-4AE5-8B23-E86B69284603}"/>
              </a:ext>
            </a:extLst>
          </p:cNvPr>
          <p:cNvSpPr>
            <a:spLocks noGrp="1" noChangeArrowheads="1"/>
          </p:cNvSpPr>
          <p:nvPr>
            <p:ph type="title"/>
          </p:nvPr>
        </p:nvSpPr>
        <p:spPr>
          <a:xfrm>
            <a:off x="1066800" y="304800"/>
            <a:ext cx="2743200" cy="6248400"/>
          </a:xfrm>
        </p:spPr>
        <p:txBody>
          <a:bodyPr/>
          <a:lstStyle/>
          <a:p>
            <a:pPr algn="l"/>
            <a:r>
              <a:rPr lang="en-US" altLang="en-US" b="1" dirty="0">
                <a:solidFill>
                  <a:schemeClr val="bg1"/>
                </a:solidFill>
              </a:rPr>
              <a:t>Electricity</a:t>
            </a:r>
            <a:br>
              <a:rPr lang="en-US" altLang="en-US" b="1" dirty="0">
                <a:solidFill>
                  <a:schemeClr val="bg1"/>
                </a:solidFill>
              </a:rPr>
            </a:br>
            <a:r>
              <a:rPr lang="en-US" altLang="en-US" b="1" dirty="0">
                <a:solidFill>
                  <a:schemeClr val="bg1"/>
                </a:solidFill>
              </a:rPr>
              <a:t>should</a:t>
            </a:r>
            <a:br>
              <a:rPr lang="en-US" altLang="en-US" b="1" dirty="0">
                <a:solidFill>
                  <a:schemeClr val="bg1"/>
                </a:solidFill>
              </a:rPr>
            </a:br>
            <a:r>
              <a:rPr lang="en-US" altLang="en-US" b="1" dirty="0">
                <a:solidFill>
                  <a:schemeClr val="bg1"/>
                </a:solidFill>
              </a:rPr>
              <a:t>eat</a:t>
            </a:r>
            <a:br>
              <a:rPr lang="en-US" altLang="en-US" b="1" dirty="0">
                <a:solidFill>
                  <a:schemeClr val="bg1"/>
                </a:solidFill>
              </a:rPr>
            </a:br>
            <a:r>
              <a:rPr lang="en-US" altLang="en-US" b="1" dirty="0">
                <a:solidFill>
                  <a:schemeClr val="bg1"/>
                </a:solidFill>
              </a:rPr>
              <a:t> </a:t>
            </a:r>
            <a:br>
              <a:rPr lang="en-US" altLang="en-US" b="1" dirty="0">
                <a:solidFill>
                  <a:schemeClr val="bg1"/>
                </a:solidFill>
              </a:rPr>
            </a:br>
            <a:br>
              <a:rPr lang="en-US" altLang="en-US" b="1" dirty="0">
                <a:solidFill>
                  <a:schemeClr val="bg1"/>
                </a:solidFill>
              </a:rPr>
            </a:br>
            <a:r>
              <a:rPr lang="en-US" altLang="en-US" b="1" dirty="0">
                <a:solidFill>
                  <a:schemeClr val="bg1"/>
                </a:solidFill>
              </a:rPr>
              <a:t>most </a:t>
            </a:r>
            <a:br>
              <a:rPr lang="en-US" altLang="en-US" b="1" dirty="0">
                <a:solidFill>
                  <a:schemeClr val="bg1"/>
                </a:solidFill>
              </a:rPr>
            </a:br>
            <a:r>
              <a:rPr lang="en-US" altLang="en-US" b="1" dirty="0">
                <a:solidFill>
                  <a:schemeClr val="bg1"/>
                </a:solidFill>
              </a:rPr>
              <a:t>of </a:t>
            </a:r>
            <a:br>
              <a:rPr lang="en-US" altLang="en-US" b="1" dirty="0">
                <a:solidFill>
                  <a:schemeClr val="bg1"/>
                </a:solidFill>
              </a:rPr>
            </a:br>
            <a:r>
              <a:rPr lang="en-US" altLang="en-US" b="1" dirty="0">
                <a:solidFill>
                  <a:schemeClr val="bg1"/>
                </a:solidFill>
              </a:rPr>
              <a:t>the </a:t>
            </a:r>
            <a:br>
              <a:rPr lang="en-US" altLang="en-US" b="1" dirty="0">
                <a:solidFill>
                  <a:schemeClr val="bg1"/>
                </a:solidFill>
              </a:rPr>
            </a:br>
            <a:r>
              <a:rPr lang="en-US" altLang="en-US" b="1" dirty="0">
                <a:solidFill>
                  <a:schemeClr val="bg1"/>
                </a:solidFill>
              </a:rPr>
              <a:t>Pie.</a:t>
            </a:r>
          </a:p>
        </p:txBody>
      </p:sp>
      <p:pic>
        <p:nvPicPr>
          <p:cNvPr id="4" name="Picture 3" descr="A picture containing device&#10;&#10;Description automatically generated">
            <a:extLst>
              <a:ext uri="{FF2B5EF4-FFF2-40B4-BE49-F238E27FC236}">
                <a16:creationId xmlns:a16="http://schemas.microsoft.com/office/drawing/2014/main" id="{E3D4C122-82B5-4077-8F23-9151F9A5F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42" y="-990600"/>
            <a:ext cx="8550958" cy="7924800"/>
          </a:xfrm>
          <a:prstGeom prst="rect">
            <a:avLst/>
          </a:prstGeom>
        </p:spPr>
      </p:pic>
      <p:sp>
        <p:nvSpPr>
          <p:cNvPr id="7" name="Title 1">
            <a:extLst>
              <a:ext uri="{FF2B5EF4-FFF2-40B4-BE49-F238E27FC236}">
                <a16:creationId xmlns:a16="http://schemas.microsoft.com/office/drawing/2014/main" id="{608534DF-E698-4A70-AC13-A52F2C0C718E}"/>
              </a:ext>
            </a:extLst>
          </p:cNvPr>
          <p:cNvSpPr txBox="1">
            <a:spLocks noChangeArrowheads="1"/>
          </p:cNvSpPr>
          <p:nvPr/>
        </p:nvSpPr>
        <p:spPr bwMode="auto">
          <a:xfrm>
            <a:off x="762000" y="152400"/>
            <a:ext cx="2743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en-US" altLang="en-US" b="1" dirty="0">
                <a:solidFill>
                  <a:schemeClr val="bg1"/>
                </a:solidFill>
              </a:rPr>
              <a:t>Electricity</a:t>
            </a:r>
            <a:br>
              <a:rPr lang="en-US" altLang="en-US" b="1" dirty="0">
                <a:solidFill>
                  <a:schemeClr val="bg1"/>
                </a:solidFill>
              </a:rPr>
            </a:br>
            <a:r>
              <a:rPr lang="en-US" altLang="en-US" b="1" dirty="0" err="1">
                <a:solidFill>
                  <a:schemeClr val="bg1"/>
                </a:solidFill>
              </a:rPr>
              <a:t>pac</a:t>
            </a:r>
            <a:r>
              <a:rPr lang="en-US" altLang="en-US" b="1" dirty="0">
                <a:solidFill>
                  <a:schemeClr val="bg1"/>
                </a:solidFill>
              </a:rPr>
              <a:t>-man</a:t>
            </a:r>
            <a:br>
              <a:rPr lang="en-US" altLang="en-US" b="1" dirty="0">
                <a:solidFill>
                  <a:schemeClr val="bg1"/>
                </a:solidFill>
              </a:rPr>
            </a:br>
            <a:r>
              <a:rPr lang="en-US" altLang="en-US" b="1" dirty="0">
                <a:solidFill>
                  <a:schemeClr val="bg1"/>
                </a:solidFill>
              </a:rPr>
              <a:t>should</a:t>
            </a:r>
            <a:br>
              <a:rPr lang="en-US" altLang="en-US" b="1" dirty="0">
                <a:solidFill>
                  <a:schemeClr val="bg1"/>
                </a:solidFill>
              </a:rPr>
            </a:br>
            <a:r>
              <a:rPr lang="en-US" altLang="en-US" b="1" dirty="0">
                <a:solidFill>
                  <a:schemeClr val="bg1"/>
                </a:solidFill>
              </a:rPr>
              <a:t>eat</a:t>
            </a:r>
            <a:br>
              <a:rPr lang="en-US" altLang="en-US" b="1" dirty="0">
                <a:solidFill>
                  <a:schemeClr val="bg1"/>
                </a:solidFill>
              </a:rPr>
            </a:br>
            <a:r>
              <a:rPr lang="en-US" altLang="en-US" b="1" dirty="0">
                <a:solidFill>
                  <a:schemeClr val="bg1"/>
                </a:solidFill>
              </a:rPr>
              <a:t> </a:t>
            </a:r>
            <a:br>
              <a:rPr lang="en-US" altLang="en-US" b="1" dirty="0">
                <a:solidFill>
                  <a:schemeClr val="bg1"/>
                </a:solidFill>
              </a:rPr>
            </a:br>
            <a:r>
              <a:rPr lang="en-US" altLang="en-US" b="1" dirty="0">
                <a:solidFill>
                  <a:schemeClr val="bg1"/>
                </a:solidFill>
              </a:rPr>
              <a:t>most </a:t>
            </a:r>
            <a:br>
              <a:rPr lang="en-US" altLang="en-US" b="1" dirty="0">
                <a:solidFill>
                  <a:schemeClr val="bg1"/>
                </a:solidFill>
              </a:rPr>
            </a:br>
            <a:r>
              <a:rPr lang="en-US" altLang="en-US" b="1" dirty="0">
                <a:solidFill>
                  <a:schemeClr val="bg1"/>
                </a:solidFill>
              </a:rPr>
              <a:t>of </a:t>
            </a:r>
            <a:br>
              <a:rPr lang="en-US" altLang="en-US" b="1" dirty="0">
                <a:solidFill>
                  <a:schemeClr val="bg1"/>
                </a:solidFill>
              </a:rPr>
            </a:br>
            <a:r>
              <a:rPr lang="en-US" altLang="en-US" b="1" dirty="0">
                <a:solidFill>
                  <a:schemeClr val="bg1"/>
                </a:solidFill>
              </a:rPr>
              <a:t>the </a:t>
            </a:r>
            <a:br>
              <a:rPr lang="en-US" altLang="en-US" b="1" dirty="0">
                <a:solidFill>
                  <a:schemeClr val="bg1"/>
                </a:solidFill>
              </a:rPr>
            </a:br>
            <a:r>
              <a:rPr lang="en-US" altLang="en-US" b="1" dirty="0">
                <a:solidFill>
                  <a:schemeClr val="bg1"/>
                </a:solidFill>
              </a:rPr>
              <a:t>Pie.</a:t>
            </a:r>
          </a:p>
        </p:txBody>
      </p:sp>
    </p:spTree>
    <p:extLst>
      <p:ext uri="{BB962C8B-B14F-4D97-AF65-F5344CB8AC3E}">
        <p14:creationId xmlns:p14="http://schemas.microsoft.com/office/powerpoint/2010/main" val="2966687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FD0EF78-2991-4AE5-8B23-E86B69284603}"/>
              </a:ext>
            </a:extLst>
          </p:cNvPr>
          <p:cNvSpPr>
            <a:spLocks noGrp="1" noChangeArrowheads="1"/>
          </p:cNvSpPr>
          <p:nvPr>
            <p:ph type="title"/>
          </p:nvPr>
        </p:nvSpPr>
        <p:spPr>
          <a:xfrm>
            <a:off x="1066800" y="304800"/>
            <a:ext cx="2743200" cy="6248400"/>
          </a:xfrm>
        </p:spPr>
        <p:txBody>
          <a:bodyPr/>
          <a:lstStyle/>
          <a:p>
            <a:pPr algn="l"/>
            <a:r>
              <a:rPr lang="en-US" altLang="en-US" b="1" dirty="0">
                <a:solidFill>
                  <a:schemeClr val="bg1"/>
                </a:solidFill>
              </a:rPr>
              <a:t>Electricity</a:t>
            </a:r>
            <a:br>
              <a:rPr lang="en-US" altLang="en-US" b="1" dirty="0">
                <a:solidFill>
                  <a:schemeClr val="bg1"/>
                </a:solidFill>
              </a:rPr>
            </a:br>
            <a:r>
              <a:rPr lang="en-US" altLang="en-US" b="1" dirty="0">
                <a:solidFill>
                  <a:schemeClr val="bg1"/>
                </a:solidFill>
              </a:rPr>
              <a:t>should</a:t>
            </a:r>
            <a:br>
              <a:rPr lang="en-US" altLang="en-US" b="1" dirty="0">
                <a:solidFill>
                  <a:schemeClr val="bg1"/>
                </a:solidFill>
              </a:rPr>
            </a:br>
            <a:r>
              <a:rPr lang="en-US" altLang="en-US" b="1" dirty="0">
                <a:solidFill>
                  <a:schemeClr val="bg1"/>
                </a:solidFill>
              </a:rPr>
              <a:t>eat</a:t>
            </a:r>
            <a:br>
              <a:rPr lang="en-US" altLang="en-US" b="1" dirty="0">
                <a:solidFill>
                  <a:schemeClr val="bg1"/>
                </a:solidFill>
              </a:rPr>
            </a:br>
            <a:r>
              <a:rPr lang="en-US" altLang="en-US" b="1" dirty="0">
                <a:solidFill>
                  <a:schemeClr val="bg1"/>
                </a:solidFill>
              </a:rPr>
              <a:t> </a:t>
            </a:r>
            <a:br>
              <a:rPr lang="en-US" altLang="en-US" b="1" dirty="0">
                <a:solidFill>
                  <a:schemeClr val="bg1"/>
                </a:solidFill>
              </a:rPr>
            </a:br>
            <a:br>
              <a:rPr lang="en-US" altLang="en-US" b="1" dirty="0">
                <a:solidFill>
                  <a:schemeClr val="bg1"/>
                </a:solidFill>
              </a:rPr>
            </a:br>
            <a:r>
              <a:rPr lang="en-US" altLang="en-US" b="1" dirty="0">
                <a:solidFill>
                  <a:schemeClr val="bg1"/>
                </a:solidFill>
              </a:rPr>
              <a:t>most </a:t>
            </a:r>
            <a:br>
              <a:rPr lang="en-US" altLang="en-US" b="1" dirty="0">
                <a:solidFill>
                  <a:schemeClr val="bg1"/>
                </a:solidFill>
              </a:rPr>
            </a:br>
            <a:r>
              <a:rPr lang="en-US" altLang="en-US" b="1" dirty="0">
                <a:solidFill>
                  <a:schemeClr val="bg1"/>
                </a:solidFill>
              </a:rPr>
              <a:t>of </a:t>
            </a:r>
            <a:br>
              <a:rPr lang="en-US" altLang="en-US" b="1" dirty="0">
                <a:solidFill>
                  <a:schemeClr val="bg1"/>
                </a:solidFill>
              </a:rPr>
            </a:br>
            <a:r>
              <a:rPr lang="en-US" altLang="en-US" b="1" dirty="0">
                <a:solidFill>
                  <a:schemeClr val="bg1"/>
                </a:solidFill>
              </a:rPr>
              <a:t>the </a:t>
            </a:r>
            <a:br>
              <a:rPr lang="en-US" altLang="en-US" b="1" dirty="0">
                <a:solidFill>
                  <a:schemeClr val="bg1"/>
                </a:solidFill>
              </a:rPr>
            </a:br>
            <a:r>
              <a:rPr lang="en-US" altLang="en-US" b="1" dirty="0">
                <a:solidFill>
                  <a:schemeClr val="bg1"/>
                </a:solidFill>
              </a:rPr>
              <a:t>Pie.</a:t>
            </a:r>
          </a:p>
        </p:txBody>
      </p:sp>
      <p:pic>
        <p:nvPicPr>
          <p:cNvPr id="4" name="Picture 3" descr="A picture containing device&#10;&#10;Description automatically generated">
            <a:extLst>
              <a:ext uri="{FF2B5EF4-FFF2-40B4-BE49-F238E27FC236}">
                <a16:creationId xmlns:a16="http://schemas.microsoft.com/office/drawing/2014/main" id="{E3D4C122-82B5-4077-8F23-9151F9A5F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87" y="-566880"/>
            <a:ext cx="7518214" cy="6967680"/>
          </a:xfrm>
          <a:prstGeom prst="rect">
            <a:avLst/>
          </a:prstGeom>
        </p:spPr>
      </p:pic>
      <p:sp>
        <p:nvSpPr>
          <p:cNvPr id="7" name="Title 1">
            <a:extLst>
              <a:ext uri="{FF2B5EF4-FFF2-40B4-BE49-F238E27FC236}">
                <a16:creationId xmlns:a16="http://schemas.microsoft.com/office/drawing/2014/main" id="{608534DF-E698-4A70-AC13-A52F2C0C718E}"/>
              </a:ext>
            </a:extLst>
          </p:cNvPr>
          <p:cNvSpPr txBox="1">
            <a:spLocks noChangeArrowheads="1"/>
          </p:cNvSpPr>
          <p:nvPr/>
        </p:nvSpPr>
        <p:spPr bwMode="auto">
          <a:xfrm>
            <a:off x="457199" y="152400"/>
            <a:ext cx="3505201"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en-US" altLang="en-US" b="1" dirty="0">
                <a:solidFill>
                  <a:schemeClr val="bg1"/>
                </a:solidFill>
              </a:rPr>
              <a:t>The more  Electricity</a:t>
            </a:r>
          </a:p>
          <a:p>
            <a:pPr algn="l"/>
            <a:r>
              <a:rPr lang="en-US" altLang="en-US" b="1" dirty="0">
                <a:solidFill>
                  <a:schemeClr val="bg1"/>
                </a:solidFill>
              </a:rPr>
              <a:t>in the </a:t>
            </a:r>
          </a:p>
          <a:p>
            <a:pPr algn="l"/>
            <a:r>
              <a:rPr lang="en-US" altLang="en-US" b="1" dirty="0">
                <a:solidFill>
                  <a:schemeClr val="bg1"/>
                </a:solidFill>
              </a:rPr>
              <a:t>pie,</a:t>
            </a:r>
          </a:p>
          <a:p>
            <a:pPr algn="l"/>
            <a:r>
              <a:rPr lang="en-US" altLang="en-US" b="1" dirty="0">
                <a:solidFill>
                  <a:schemeClr val="bg1"/>
                </a:solidFill>
              </a:rPr>
              <a:t>the </a:t>
            </a:r>
          </a:p>
          <a:p>
            <a:pPr algn="l"/>
            <a:r>
              <a:rPr lang="en-US" altLang="en-US" b="1" dirty="0">
                <a:solidFill>
                  <a:schemeClr val="bg1"/>
                </a:solidFill>
              </a:rPr>
              <a:t>smaller</a:t>
            </a:r>
          </a:p>
          <a:p>
            <a:pPr algn="l"/>
            <a:r>
              <a:rPr lang="en-US" altLang="en-US" b="1" dirty="0">
                <a:solidFill>
                  <a:schemeClr val="bg1"/>
                </a:solidFill>
              </a:rPr>
              <a:t>the pie &amp;</a:t>
            </a:r>
          </a:p>
          <a:p>
            <a:pPr algn="l"/>
            <a:r>
              <a:rPr lang="en-US" altLang="en-US" b="1" dirty="0">
                <a:solidFill>
                  <a:schemeClr val="bg1"/>
                </a:solidFill>
              </a:rPr>
              <a:t>less </a:t>
            </a:r>
            <a:r>
              <a:rPr lang="en-US" altLang="en-US" b="1" dirty="0" err="1">
                <a:solidFill>
                  <a:schemeClr val="bg1"/>
                </a:solidFill>
              </a:rPr>
              <a:t>GHG</a:t>
            </a:r>
            <a:r>
              <a:rPr lang="en-US" altLang="en-US" b="1" dirty="0">
                <a:solidFill>
                  <a:schemeClr val="bg1"/>
                </a:solidFill>
              </a:rPr>
              <a:t>!</a:t>
            </a:r>
          </a:p>
        </p:txBody>
      </p:sp>
    </p:spTree>
    <p:extLst>
      <p:ext uri="{BB962C8B-B14F-4D97-AF65-F5344CB8AC3E}">
        <p14:creationId xmlns:p14="http://schemas.microsoft.com/office/powerpoint/2010/main" val="1308662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29437-BF9D-499A-B71F-861668042976}"/>
              </a:ext>
            </a:extLst>
          </p:cNvPr>
          <p:cNvSpPr>
            <a:spLocks noGrp="1"/>
          </p:cNvSpPr>
          <p:nvPr>
            <p:ph type="title"/>
          </p:nvPr>
        </p:nvSpPr>
        <p:spPr/>
        <p:txBody>
          <a:bodyPr/>
          <a:lstStyle/>
          <a:p>
            <a:r>
              <a:rPr lang="en-US" b="1" dirty="0"/>
              <a:t>Efficiency of Lighting Proves it.</a:t>
            </a:r>
          </a:p>
        </p:txBody>
      </p:sp>
      <p:sp>
        <p:nvSpPr>
          <p:cNvPr id="3" name="TextBox 2">
            <a:extLst>
              <a:ext uri="{FF2B5EF4-FFF2-40B4-BE49-F238E27FC236}">
                <a16:creationId xmlns:a16="http://schemas.microsoft.com/office/drawing/2014/main" id="{FE0E2ACF-CF36-443E-94C6-0BBDB5BD805A}"/>
              </a:ext>
            </a:extLst>
          </p:cNvPr>
          <p:cNvSpPr txBox="1"/>
          <p:nvPr/>
        </p:nvSpPr>
        <p:spPr>
          <a:xfrm>
            <a:off x="1524000" y="2667000"/>
            <a:ext cx="5486400" cy="461665"/>
          </a:xfrm>
          <a:prstGeom prst="rect">
            <a:avLst/>
          </a:prstGeom>
          <a:noFill/>
        </p:spPr>
        <p:txBody>
          <a:bodyPr wrap="square" rtlCol="0">
            <a:spAutoFit/>
          </a:bodyPr>
          <a:lstStyle/>
          <a:p>
            <a:r>
              <a:rPr lang="en-US" dirty="0"/>
              <a:t>Lumens / BTU</a:t>
            </a:r>
          </a:p>
        </p:txBody>
      </p:sp>
      <p:graphicFrame>
        <p:nvGraphicFramePr>
          <p:cNvPr id="4" name="Table 4">
            <a:extLst>
              <a:ext uri="{FF2B5EF4-FFF2-40B4-BE49-F238E27FC236}">
                <a16:creationId xmlns:a16="http://schemas.microsoft.com/office/drawing/2014/main" id="{8B29CC44-C858-4EF7-A2B5-725AA21C539C}"/>
              </a:ext>
            </a:extLst>
          </p:cNvPr>
          <p:cNvGraphicFramePr>
            <a:graphicFrameLocks noGrp="1"/>
          </p:cNvGraphicFramePr>
          <p:nvPr>
            <p:extLst>
              <p:ext uri="{D42A27DB-BD31-4B8C-83A1-F6EECF244321}">
                <p14:modId xmlns:p14="http://schemas.microsoft.com/office/powerpoint/2010/main" val="431591738"/>
              </p:ext>
            </p:extLst>
          </p:nvPr>
        </p:nvGraphicFramePr>
        <p:xfrm>
          <a:off x="609600" y="1596736"/>
          <a:ext cx="8153400" cy="5090886"/>
        </p:xfrm>
        <a:graphic>
          <a:graphicData uri="http://schemas.openxmlformats.org/drawingml/2006/table">
            <a:tbl>
              <a:tblPr firstRow="1" bandRow="1">
                <a:tableStyleId>{5C22544A-7EE6-4342-B048-85BDC9FD1C3A}</a:tableStyleId>
              </a:tblPr>
              <a:tblGrid>
                <a:gridCol w="5570145">
                  <a:extLst>
                    <a:ext uri="{9D8B030D-6E8A-4147-A177-3AD203B41FA5}">
                      <a16:colId xmlns:a16="http://schemas.microsoft.com/office/drawing/2014/main" val="2613480698"/>
                    </a:ext>
                  </a:extLst>
                </a:gridCol>
                <a:gridCol w="2583255">
                  <a:extLst>
                    <a:ext uri="{9D8B030D-6E8A-4147-A177-3AD203B41FA5}">
                      <a16:colId xmlns:a16="http://schemas.microsoft.com/office/drawing/2014/main" val="1320154780"/>
                    </a:ext>
                  </a:extLst>
                </a:gridCol>
              </a:tblGrid>
              <a:tr h="156590">
                <a:tc gridSpan="2">
                  <a:txBody>
                    <a:bodyPr/>
                    <a:lstStyle/>
                    <a:p>
                      <a:r>
                        <a:rPr lang="en-US" sz="4400" dirty="0"/>
                        <a:t>Type                        Lumens /Watt</a:t>
                      </a:r>
                    </a:p>
                  </a:txBody>
                  <a:tcPr/>
                </a:tc>
                <a:tc hMerge="1">
                  <a:txBody>
                    <a:bodyPr/>
                    <a:lstStyle/>
                    <a:p>
                      <a:endParaRPr lang="en-US" sz="4400" dirty="0"/>
                    </a:p>
                  </a:txBody>
                  <a:tcPr/>
                </a:tc>
                <a:extLst>
                  <a:ext uri="{0D108BD9-81ED-4DB2-BD59-A6C34878D82A}">
                    <a16:rowId xmlns:a16="http://schemas.microsoft.com/office/drawing/2014/main" val="844078099"/>
                  </a:ext>
                </a:extLst>
              </a:tr>
              <a:tr h="518886">
                <a:tc>
                  <a:txBody>
                    <a:bodyPr/>
                    <a:lstStyle/>
                    <a:p>
                      <a:r>
                        <a:rPr lang="en-US" sz="4400" dirty="0"/>
                        <a:t>Candle</a:t>
                      </a:r>
                    </a:p>
                  </a:txBody>
                  <a:tcPr/>
                </a:tc>
                <a:tc>
                  <a:txBody>
                    <a:bodyPr/>
                    <a:lstStyle/>
                    <a:p>
                      <a:pPr algn="ctr"/>
                      <a:r>
                        <a:rPr lang="en-US" sz="4400" dirty="0"/>
                        <a:t>0.015</a:t>
                      </a:r>
                    </a:p>
                  </a:txBody>
                  <a:tcPr/>
                </a:tc>
                <a:extLst>
                  <a:ext uri="{0D108BD9-81ED-4DB2-BD59-A6C34878D82A}">
                    <a16:rowId xmlns:a16="http://schemas.microsoft.com/office/drawing/2014/main" val="1439465565"/>
                  </a:ext>
                </a:extLst>
              </a:tr>
              <a:tr h="518886">
                <a:tc>
                  <a:txBody>
                    <a:bodyPr/>
                    <a:lstStyle/>
                    <a:p>
                      <a:r>
                        <a:rPr lang="en-US" sz="4400" dirty="0"/>
                        <a:t>Gas Mantle Lighting</a:t>
                      </a:r>
                    </a:p>
                  </a:txBody>
                  <a:tcPr/>
                </a:tc>
                <a:tc>
                  <a:txBody>
                    <a:bodyPr/>
                    <a:lstStyle/>
                    <a:p>
                      <a:pPr algn="ctr"/>
                      <a:r>
                        <a:rPr lang="en-US" sz="4400" dirty="0"/>
                        <a:t>.15</a:t>
                      </a:r>
                    </a:p>
                  </a:txBody>
                  <a:tcPr/>
                </a:tc>
                <a:extLst>
                  <a:ext uri="{0D108BD9-81ED-4DB2-BD59-A6C34878D82A}">
                    <a16:rowId xmlns:a16="http://schemas.microsoft.com/office/drawing/2014/main" val="2728233981"/>
                  </a:ext>
                </a:extLst>
              </a:tr>
              <a:tr h="518886">
                <a:tc>
                  <a:txBody>
                    <a:bodyPr/>
                    <a:lstStyle/>
                    <a:p>
                      <a:r>
                        <a:rPr lang="en-US" sz="4400" dirty="0"/>
                        <a:t>Incandescent</a:t>
                      </a:r>
                    </a:p>
                  </a:txBody>
                  <a:tcPr/>
                </a:tc>
                <a:tc>
                  <a:txBody>
                    <a:bodyPr/>
                    <a:lstStyle/>
                    <a:p>
                      <a:pPr algn="ctr"/>
                      <a:r>
                        <a:rPr lang="en-US" sz="4400" dirty="0"/>
                        <a:t>15</a:t>
                      </a:r>
                    </a:p>
                  </a:txBody>
                  <a:tcPr/>
                </a:tc>
                <a:extLst>
                  <a:ext uri="{0D108BD9-81ED-4DB2-BD59-A6C34878D82A}">
                    <a16:rowId xmlns:a16="http://schemas.microsoft.com/office/drawing/2014/main" val="2355155654"/>
                  </a:ext>
                </a:extLst>
              </a:tr>
              <a:tr h="518886">
                <a:tc>
                  <a:txBody>
                    <a:bodyPr/>
                    <a:lstStyle/>
                    <a:p>
                      <a:r>
                        <a:rPr lang="en-US" sz="4400" dirty="0"/>
                        <a:t>Fluorescent</a:t>
                      </a:r>
                    </a:p>
                  </a:txBody>
                  <a:tcPr/>
                </a:tc>
                <a:tc>
                  <a:txBody>
                    <a:bodyPr/>
                    <a:lstStyle/>
                    <a:p>
                      <a:pPr algn="ctr"/>
                      <a:r>
                        <a:rPr lang="en-US" sz="4400" dirty="0"/>
                        <a:t>80</a:t>
                      </a:r>
                    </a:p>
                  </a:txBody>
                  <a:tcPr/>
                </a:tc>
                <a:extLst>
                  <a:ext uri="{0D108BD9-81ED-4DB2-BD59-A6C34878D82A}">
                    <a16:rowId xmlns:a16="http://schemas.microsoft.com/office/drawing/2014/main" val="1105394429"/>
                  </a:ext>
                </a:extLst>
              </a:tr>
              <a:tr h="518886">
                <a:tc>
                  <a:txBody>
                    <a:bodyPr/>
                    <a:lstStyle/>
                    <a:p>
                      <a:r>
                        <a:rPr lang="en-US" sz="4400" dirty="0"/>
                        <a:t>LED</a:t>
                      </a:r>
                    </a:p>
                  </a:txBody>
                  <a:tcPr/>
                </a:tc>
                <a:tc>
                  <a:txBody>
                    <a:bodyPr/>
                    <a:lstStyle/>
                    <a:p>
                      <a:pPr algn="ctr"/>
                      <a:r>
                        <a:rPr lang="en-US" sz="4400" dirty="0"/>
                        <a:t>150</a:t>
                      </a:r>
                    </a:p>
                  </a:txBody>
                  <a:tcPr/>
                </a:tc>
                <a:extLst>
                  <a:ext uri="{0D108BD9-81ED-4DB2-BD59-A6C34878D82A}">
                    <a16:rowId xmlns:a16="http://schemas.microsoft.com/office/drawing/2014/main" val="2224593527"/>
                  </a:ext>
                </a:extLst>
              </a:tr>
              <a:tr h="518886">
                <a:tc gridSpan="2">
                  <a:txBody>
                    <a:bodyPr/>
                    <a:lstStyle/>
                    <a:p>
                      <a:r>
                        <a:rPr lang="en-US" sz="2800" dirty="0">
                          <a:hlinkClick r:id="rId3"/>
                        </a:rPr>
                        <a:t>https://en.wikipedia.org/wiki/Luminous_efficacy</a:t>
                      </a:r>
                      <a:endParaRPr lang="en-US" sz="2800" dirty="0"/>
                    </a:p>
                  </a:txBody>
                  <a:tcPr/>
                </a:tc>
                <a:tc hMerge="1">
                  <a:txBody>
                    <a:bodyPr/>
                    <a:lstStyle/>
                    <a:p>
                      <a:endParaRPr lang="en-US" dirty="0"/>
                    </a:p>
                  </a:txBody>
                  <a:tcPr/>
                </a:tc>
                <a:extLst>
                  <a:ext uri="{0D108BD9-81ED-4DB2-BD59-A6C34878D82A}">
                    <a16:rowId xmlns:a16="http://schemas.microsoft.com/office/drawing/2014/main" val="3421683859"/>
                  </a:ext>
                </a:extLst>
              </a:tr>
            </a:tbl>
          </a:graphicData>
        </a:graphic>
      </p:graphicFrame>
    </p:spTree>
    <p:extLst>
      <p:ext uri="{BB962C8B-B14F-4D97-AF65-F5344CB8AC3E}">
        <p14:creationId xmlns:p14="http://schemas.microsoft.com/office/powerpoint/2010/main" val="1104028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E85482E-A099-40E1-9304-D50E93136912}"/>
              </a:ext>
            </a:extLst>
          </p:cNvPr>
          <p:cNvSpPr>
            <a:spLocks noGrp="1" noChangeArrowheads="1"/>
          </p:cNvSpPr>
          <p:nvPr>
            <p:ph type="title"/>
          </p:nvPr>
        </p:nvSpPr>
        <p:spPr>
          <a:xfrm>
            <a:off x="-76200" y="385763"/>
            <a:ext cx="3505200" cy="5257800"/>
          </a:xfrm>
        </p:spPr>
        <p:txBody>
          <a:bodyPr/>
          <a:lstStyle/>
          <a:p>
            <a:pPr>
              <a:spcBef>
                <a:spcPct val="30000"/>
              </a:spcBef>
            </a:pPr>
            <a:r>
              <a:rPr lang="en-US" altLang="en-US" b="1" dirty="0"/>
              <a:t>Electricity’s</a:t>
            </a:r>
            <a:br>
              <a:rPr lang="en-US" altLang="en-US" b="1" dirty="0"/>
            </a:br>
            <a:r>
              <a:rPr lang="en-US" altLang="en-US" b="1" dirty="0"/>
              <a:t>$,</a:t>
            </a:r>
            <a:r>
              <a:rPr lang="en-US" altLang="en-US" sz="1800" b="1" dirty="0"/>
              <a:t> </a:t>
            </a:r>
            <a:r>
              <a:rPr lang="en-US" altLang="en-US" b="1" dirty="0"/>
              <a:t>CO</a:t>
            </a:r>
            <a:r>
              <a:rPr lang="en-US" altLang="en-US" b="1" baseline="-25000" dirty="0"/>
              <a:t>2</a:t>
            </a:r>
            <a:r>
              <a:rPr lang="en-US" altLang="en-US" b="1" dirty="0"/>
              <a:t>e </a:t>
            </a:r>
            <a:r>
              <a:rPr lang="en-US" altLang="en-US" sz="1800" b="1" dirty="0"/>
              <a:t> </a:t>
            </a:r>
            <a:r>
              <a:rPr lang="en-US" altLang="en-US" b="1" dirty="0"/>
              <a:t>&amp; </a:t>
            </a:r>
            <a:r>
              <a:rPr lang="en-US" altLang="en-US" sz="1800" b="1" dirty="0"/>
              <a:t> </a:t>
            </a:r>
            <a:r>
              <a:rPr lang="en-US" altLang="en-US" b="1" dirty="0"/>
              <a:t>%</a:t>
            </a:r>
            <a:br>
              <a:rPr lang="en-US" altLang="en-US" b="1" dirty="0"/>
            </a:br>
            <a:br>
              <a:rPr lang="en-US" altLang="en-US" sz="1600" b="1" dirty="0"/>
            </a:br>
            <a:r>
              <a:rPr lang="en-US" altLang="en-US" sz="1600" b="1" dirty="0"/>
              <a:t> </a:t>
            </a:r>
            <a:br>
              <a:rPr lang="en-US" altLang="en-US" b="1" dirty="0"/>
            </a:br>
            <a:r>
              <a:rPr lang="en-US" altLang="en-US" sz="3200" b="1" dirty="0"/>
              <a:t>¢/kWh</a:t>
            </a:r>
            <a:br>
              <a:rPr lang="en-US" altLang="en-US" sz="3200" b="1" dirty="0"/>
            </a:br>
            <a:r>
              <a:rPr lang="en-US" altLang="en-US" sz="3200" b="1" dirty="0"/>
              <a:t>tons CO</a:t>
            </a:r>
            <a:r>
              <a:rPr lang="en-US" altLang="en-US" sz="3200" b="1" baseline="-25000" dirty="0"/>
              <a:t>2</a:t>
            </a:r>
            <a:r>
              <a:rPr lang="en-US" altLang="en-US" sz="3200" b="1" dirty="0"/>
              <a:t>e</a:t>
            </a:r>
            <a:r>
              <a:rPr lang="en-US" altLang="en-US" sz="1600" b="1" dirty="0"/>
              <a:t> </a:t>
            </a:r>
            <a:r>
              <a:rPr lang="en-US" altLang="en-US" sz="3200" b="1" dirty="0"/>
              <a:t>/</a:t>
            </a:r>
            <a:r>
              <a:rPr lang="en-US" altLang="en-US" sz="1600" b="1" dirty="0"/>
              <a:t> </a:t>
            </a:r>
            <a:r>
              <a:rPr lang="en-US" altLang="en-US" sz="3200" b="1" dirty="0"/>
              <a:t>GWH</a:t>
            </a:r>
            <a:br>
              <a:rPr lang="en-US" altLang="en-US" sz="3200" b="1" dirty="0"/>
            </a:br>
            <a:r>
              <a:rPr lang="en-US" altLang="en-US" sz="3200" b="1" dirty="0"/>
              <a:t>%</a:t>
            </a:r>
            <a:r>
              <a:rPr lang="en-US" altLang="en-US" sz="1600" b="1" dirty="0"/>
              <a:t> </a:t>
            </a:r>
            <a:r>
              <a:rPr lang="en-US" altLang="en-US" sz="3200" b="1" dirty="0"/>
              <a:t>World Fuel Mix</a:t>
            </a:r>
            <a:br>
              <a:rPr lang="en-US" altLang="en-US" sz="3200" b="1" dirty="0"/>
            </a:br>
            <a:br>
              <a:rPr lang="en-US" altLang="en-US" sz="1600" dirty="0"/>
            </a:br>
            <a:r>
              <a:rPr lang="en-US" altLang="en-US" sz="800" dirty="0">
                <a:hlinkClick r:id="rId3"/>
              </a:rPr>
              <a:t>http://euanmearns.com/the-bp-2018-statistical-review-electricity-and-co2-emissions/</a:t>
            </a:r>
            <a:br>
              <a:rPr lang="en-US" altLang="en-US" sz="800" dirty="0"/>
            </a:br>
            <a:r>
              <a:rPr lang="en-US" altLang="en-US" sz="800" dirty="0">
                <a:hlinkClick r:id="rId4"/>
              </a:rPr>
              <a:t>https://gridwatch.co.uk/co2-emissions</a:t>
            </a:r>
            <a:br>
              <a:rPr lang="en-US" altLang="en-US" sz="800" dirty="0"/>
            </a:br>
            <a:r>
              <a:rPr lang="en-US" altLang="en-US" sz="800" dirty="0">
                <a:hlinkClick r:id="rId5"/>
              </a:rPr>
              <a:t>aceee.org/topics/energy-efficiency-resource</a:t>
            </a:r>
            <a:br>
              <a:rPr lang="en-US" altLang="en-US" sz="800" dirty="0">
                <a:hlinkClick r:id="rId6"/>
              </a:rPr>
            </a:br>
            <a:r>
              <a:rPr lang="en-US" altLang="en-US" sz="800" dirty="0">
                <a:hlinkClick r:id="rId6"/>
              </a:rPr>
              <a:t>https://www.ase.org/sites/ase.org/files/resources/Media%20browser/ee_commission_history_report_2-1-13.pdf</a:t>
            </a:r>
            <a:endParaRPr lang="en-US" altLang="en-US" dirty="0"/>
          </a:p>
        </p:txBody>
      </p:sp>
      <p:graphicFrame>
        <p:nvGraphicFramePr>
          <p:cNvPr id="3" name="Table 3">
            <a:extLst>
              <a:ext uri="{FF2B5EF4-FFF2-40B4-BE49-F238E27FC236}">
                <a16:creationId xmlns:a16="http://schemas.microsoft.com/office/drawing/2014/main" id="{3CD491F7-F2E1-43C0-8DE7-1AD4406B5564}"/>
              </a:ext>
            </a:extLst>
          </p:cNvPr>
          <p:cNvGraphicFramePr>
            <a:graphicFrameLocks noGrp="1"/>
          </p:cNvGraphicFramePr>
          <p:nvPr>
            <p:extLst>
              <p:ext uri="{D42A27DB-BD31-4B8C-83A1-F6EECF244321}">
                <p14:modId xmlns:p14="http://schemas.microsoft.com/office/powerpoint/2010/main" val="41421929"/>
              </p:ext>
            </p:extLst>
          </p:nvPr>
        </p:nvGraphicFramePr>
        <p:xfrm>
          <a:off x="3505200" y="481797"/>
          <a:ext cx="5562600" cy="5990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45498">
                  <a:extLst>
                    <a:ext uri="{9D8B030D-6E8A-4147-A177-3AD203B41FA5}">
                      <a16:colId xmlns:a16="http://schemas.microsoft.com/office/drawing/2014/main" val="4067376481"/>
                    </a:ext>
                  </a:extLst>
                </a:gridCol>
                <a:gridCol w="911902">
                  <a:extLst>
                    <a:ext uri="{9D8B030D-6E8A-4147-A177-3AD203B41FA5}">
                      <a16:colId xmlns:a16="http://schemas.microsoft.com/office/drawing/2014/main" val="20002"/>
                    </a:ext>
                  </a:extLst>
                </a:gridCol>
              </a:tblGrid>
              <a:tr h="498331">
                <a:tc>
                  <a:txBody>
                    <a:bodyPr/>
                    <a:lstStyle/>
                    <a:p>
                      <a:pPr algn="l" fontAlgn="b"/>
                      <a:r>
                        <a:rPr lang="en-US" sz="3200" dirty="0">
                          <a:solidFill>
                            <a:srgbClr val="FFFFFF"/>
                          </a:solidFill>
                          <a:effectLst/>
                          <a:latin typeface="+mj-lt"/>
                        </a:rPr>
                        <a:t>Fuel Type</a:t>
                      </a:r>
                    </a:p>
                  </a:txBody>
                  <a:tcPr anchor="b"/>
                </a:tc>
                <a:tc>
                  <a:txBody>
                    <a:bodyPr/>
                    <a:lstStyle/>
                    <a:p>
                      <a:pPr algn="ctr" fontAlgn="b"/>
                      <a:r>
                        <a:rPr lang="en-US" sz="3200" dirty="0">
                          <a:solidFill>
                            <a:srgbClr val="FFFFFF"/>
                          </a:solidFill>
                          <a:effectLst/>
                          <a:latin typeface="+mj-lt"/>
                        </a:rPr>
                        <a:t>$</a:t>
                      </a:r>
                    </a:p>
                  </a:txBody>
                  <a:tcPr anchor="b"/>
                </a:tc>
                <a:tc>
                  <a:txBody>
                    <a:bodyPr/>
                    <a:lstStyle/>
                    <a:p>
                      <a:pPr algn="ctr" fontAlgn="b"/>
                      <a:r>
                        <a:rPr lang="en-US" sz="3200" dirty="0"/>
                        <a:t>CO</a:t>
                      </a:r>
                      <a:r>
                        <a:rPr lang="en-US" sz="3200" baseline="-25000" dirty="0"/>
                        <a:t>2</a:t>
                      </a:r>
                      <a:r>
                        <a:rPr lang="en-US" sz="3200" dirty="0"/>
                        <a:t>e</a:t>
                      </a:r>
                      <a:endParaRPr lang="en-US" sz="3200" dirty="0">
                        <a:solidFill>
                          <a:srgbClr val="FFFFFF"/>
                        </a:solidFill>
                        <a:effectLst/>
                        <a:latin typeface="+mj-lt"/>
                      </a:endParaRPr>
                    </a:p>
                  </a:txBody>
                  <a:tcPr anchor="b"/>
                </a:tc>
                <a:tc>
                  <a:txBody>
                    <a:bodyPr/>
                    <a:lstStyle/>
                    <a:p>
                      <a:pPr algn="ctr" fontAlgn="b"/>
                      <a:r>
                        <a:rPr lang="en-US" sz="3200" dirty="0">
                          <a:solidFill>
                            <a:srgbClr val="FFFFFF"/>
                          </a:solidFill>
                          <a:effectLst/>
                          <a:latin typeface="+mj-lt"/>
                        </a:rPr>
                        <a:t>%</a:t>
                      </a:r>
                    </a:p>
                  </a:txBody>
                  <a:tcPr anchor="b"/>
                </a:tc>
                <a:extLst>
                  <a:ext uri="{0D108BD9-81ED-4DB2-BD59-A6C34878D82A}">
                    <a16:rowId xmlns:a16="http://schemas.microsoft.com/office/drawing/2014/main" val="10000"/>
                  </a:ext>
                </a:extLst>
              </a:tr>
              <a:tr h="498331">
                <a:tc>
                  <a:txBody>
                    <a:bodyPr/>
                    <a:lstStyle/>
                    <a:p>
                      <a:pPr fontAlgn="t"/>
                      <a:r>
                        <a:rPr lang="en-US" sz="3200" dirty="0">
                          <a:effectLst/>
                          <a:latin typeface="+mj-lt"/>
                        </a:rPr>
                        <a:t>Efficiency</a:t>
                      </a:r>
                    </a:p>
                  </a:txBody>
                  <a:tcPr/>
                </a:tc>
                <a:tc>
                  <a:txBody>
                    <a:bodyPr/>
                    <a:lstStyle/>
                    <a:p>
                      <a:pPr algn="r" fontAlgn="t"/>
                      <a:r>
                        <a:rPr lang="en-US" sz="3200" dirty="0">
                          <a:effectLst/>
                          <a:latin typeface="+mj-lt"/>
                        </a:rPr>
                        <a:t>3</a:t>
                      </a:r>
                    </a:p>
                  </a:txBody>
                  <a:tcPr/>
                </a:tc>
                <a:tc>
                  <a:txBody>
                    <a:bodyPr/>
                    <a:lstStyle/>
                    <a:p>
                      <a:pPr algn="r" fontAlgn="t"/>
                      <a:r>
                        <a:rPr lang="en-US" sz="3200" dirty="0">
                          <a:effectLst/>
                          <a:latin typeface="+mj-lt"/>
                        </a:rPr>
                        <a:t>0</a:t>
                      </a:r>
                    </a:p>
                  </a:txBody>
                  <a:tcPr/>
                </a:tc>
                <a:tc>
                  <a:txBody>
                    <a:bodyPr/>
                    <a:lstStyle/>
                    <a:p>
                      <a:pPr algn="r" fontAlgn="t"/>
                      <a:r>
                        <a:rPr lang="en-US" sz="3200" dirty="0">
                          <a:effectLst/>
                          <a:latin typeface="+mj-lt"/>
                        </a:rPr>
                        <a:t>60</a:t>
                      </a:r>
                    </a:p>
                  </a:txBody>
                  <a:tcPr/>
                </a:tc>
                <a:extLst>
                  <a:ext uri="{0D108BD9-81ED-4DB2-BD59-A6C34878D82A}">
                    <a16:rowId xmlns:a16="http://schemas.microsoft.com/office/drawing/2014/main" val="10001"/>
                  </a:ext>
                </a:extLst>
              </a:tr>
              <a:tr h="498331">
                <a:tc>
                  <a:txBody>
                    <a:bodyPr/>
                    <a:lstStyle/>
                    <a:p>
                      <a:pPr fontAlgn="t"/>
                      <a:r>
                        <a:rPr lang="en-US" sz="3200" dirty="0">
                          <a:effectLst/>
                          <a:latin typeface="+mj-lt"/>
                        </a:rPr>
                        <a:t>Wind</a:t>
                      </a:r>
                    </a:p>
                  </a:txBody>
                  <a:tcPr/>
                </a:tc>
                <a:tc>
                  <a:txBody>
                    <a:bodyPr/>
                    <a:lstStyle/>
                    <a:p>
                      <a:pPr algn="r" fontAlgn="t"/>
                      <a:r>
                        <a:rPr lang="en-US" sz="3200" dirty="0">
                          <a:effectLst/>
                          <a:latin typeface="+mj-lt"/>
                        </a:rPr>
                        <a:t>5</a:t>
                      </a:r>
                    </a:p>
                  </a:txBody>
                  <a:tcPr/>
                </a:tc>
                <a:tc>
                  <a:txBody>
                    <a:bodyPr/>
                    <a:lstStyle/>
                    <a:p>
                      <a:pPr algn="r" fontAlgn="t"/>
                      <a:r>
                        <a:rPr lang="en-US" sz="3200" dirty="0">
                          <a:effectLst/>
                          <a:latin typeface="+mj-lt"/>
                        </a:rPr>
                        <a:t>26</a:t>
                      </a:r>
                    </a:p>
                  </a:txBody>
                  <a:tcPr/>
                </a:tc>
                <a:tc>
                  <a:txBody>
                    <a:bodyPr/>
                    <a:lstStyle/>
                    <a:p>
                      <a:pPr algn="r" fontAlgn="t"/>
                      <a:r>
                        <a:rPr lang="en-US" sz="3200" dirty="0">
                          <a:effectLst/>
                          <a:latin typeface="+mj-lt"/>
                        </a:rPr>
                        <a:t>4</a:t>
                      </a:r>
                    </a:p>
                  </a:txBody>
                  <a:tcPr/>
                </a:tc>
                <a:extLst>
                  <a:ext uri="{0D108BD9-81ED-4DB2-BD59-A6C34878D82A}">
                    <a16:rowId xmlns:a16="http://schemas.microsoft.com/office/drawing/2014/main" val="10002"/>
                  </a:ext>
                </a:extLst>
              </a:tr>
              <a:tr h="498331">
                <a:tc>
                  <a:txBody>
                    <a:bodyPr/>
                    <a:lstStyle/>
                    <a:p>
                      <a:pPr algn="l" fontAlgn="t"/>
                      <a:r>
                        <a:rPr lang="en-US" sz="3200" b="0" i="0">
                          <a:solidFill>
                            <a:srgbClr val="212529"/>
                          </a:solidFill>
                          <a:effectLst/>
                          <a:latin typeface="+mj-lt"/>
                        </a:rPr>
                        <a:t>HydroElectric</a:t>
                      </a:r>
                    </a:p>
                  </a:txBody>
                  <a:tcPr/>
                </a:tc>
                <a:tc>
                  <a:txBody>
                    <a:bodyPr/>
                    <a:lstStyle/>
                    <a:p>
                      <a:pPr algn="r"/>
                      <a:endParaRPr lang="en-US" sz="3200" dirty="0">
                        <a:latin typeface="+mj-lt"/>
                      </a:endParaRPr>
                    </a:p>
                  </a:txBody>
                  <a:tcPr/>
                </a:tc>
                <a:tc>
                  <a:txBody>
                    <a:bodyPr/>
                    <a:lstStyle/>
                    <a:p>
                      <a:pPr algn="r" fontAlgn="t"/>
                      <a:r>
                        <a:rPr lang="en-US" sz="3200" b="0" i="0" dirty="0">
                          <a:solidFill>
                            <a:srgbClr val="212529"/>
                          </a:solidFill>
                          <a:effectLst/>
                          <a:latin typeface="+mj-lt"/>
                        </a:rPr>
                        <a:t>26</a:t>
                      </a:r>
                    </a:p>
                  </a:txBody>
                  <a:tcPr/>
                </a:tc>
                <a:tc>
                  <a:txBody>
                    <a:bodyPr/>
                    <a:lstStyle/>
                    <a:p>
                      <a:pPr algn="r"/>
                      <a:r>
                        <a:rPr lang="en-US" sz="3200" dirty="0">
                          <a:latin typeface="+mj-lt"/>
                        </a:rPr>
                        <a:t>17</a:t>
                      </a:r>
                    </a:p>
                  </a:txBody>
                  <a:tcPr/>
                </a:tc>
                <a:extLst>
                  <a:ext uri="{0D108BD9-81ED-4DB2-BD59-A6C34878D82A}">
                    <a16:rowId xmlns:a16="http://schemas.microsoft.com/office/drawing/2014/main" val="10003"/>
                  </a:ext>
                </a:extLst>
              </a:tr>
              <a:tr h="498331">
                <a:tc>
                  <a:txBody>
                    <a:bodyPr/>
                    <a:lstStyle/>
                    <a:p>
                      <a:pPr fontAlgn="t"/>
                      <a:r>
                        <a:rPr lang="en-US" sz="3200" dirty="0">
                          <a:effectLst/>
                          <a:latin typeface="+mj-lt"/>
                        </a:rPr>
                        <a:t>Nuclear</a:t>
                      </a:r>
                    </a:p>
                  </a:txBody>
                  <a:tcPr/>
                </a:tc>
                <a:tc>
                  <a:txBody>
                    <a:bodyPr/>
                    <a:lstStyle/>
                    <a:p>
                      <a:pPr algn="r" fontAlgn="t"/>
                      <a:r>
                        <a:rPr lang="en-US" sz="3200" dirty="0">
                          <a:effectLst/>
                          <a:latin typeface="+mj-lt"/>
                        </a:rPr>
                        <a:t>13</a:t>
                      </a:r>
                    </a:p>
                  </a:txBody>
                  <a:tcPr/>
                </a:tc>
                <a:tc>
                  <a:txBody>
                    <a:bodyPr/>
                    <a:lstStyle/>
                    <a:p>
                      <a:pPr algn="r" fontAlgn="t"/>
                      <a:r>
                        <a:rPr lang="en-US" sz="3200" dirty="0">
                          <a:effectLst/>
                          <a:latin typeface="+mj-lt"/>
                        </a:rPr>
                        <a:t>29</a:t>
                      </a:r>
                    </a:p>
                  </a:txBody>
                  <a:tcPr/>
                </a:tc>
                <a:tc>
                  <a:txBody>
                    <a:bodyPr/>
                    <a:lstStyle/>
                    <a:p>
                      <a:pPr algn="r" fontAlgn="t"/>
                      <a:r>
                        <a:rPr lang="en-US" sz="3200" dirty="0">
                          <a:effectLst/>
                          <a:latin typeface="+mj-lt"/>
                        </a:rPr>
                        <a:t>10</a:t>
                      </a:r>
                    </a:p>
                  </a:txBody>
                  <a:tcPr/>
                </a:tc>
                <a:extLst>
                  <a:ext uri="{0D108BD9-81ED-4DB2-BD59-A6C34878D82A}">
                    <a16:rowId xmlns:a16="http://schemas.microsoft.com/office/drawing/2014/main" val="10004"/>
                  </a:ext>
                </a:extLst>
              </a:tr>
              <a:tr h="498331">
                <a:tc>
                  <a:txBody>
                    <a:bodyPr/>
                    <a:lstStyle/>
                    <a:p>
                      <a:pPr fontAlgn="t"/>
                      <a:r>
                        <a:rPr lang="en-US" sz="3200">
                          <a:effectLst/>
                          <a:latin typeface="+mj-lt"/>
                        </a:rPr>
                        <a:t>Biomass</a:t>
                      </a:r>
                    </a:p>
                  </a:txBody>
                  <a:tcPr/>
                </a:tc>
                <a:tc>
                  <a:txBody>
                    <a:bodyPr/>
                    <a:lstStyle/>
                    <a:p>
                      <a:pPr algn="r" fontAlgn="t"/>
                      <a:endParaRPr lang="en-US" sz="3200" dirty="0">
                        <a:effectLst/>
                        <a:latin typeface="+mj-lt"/>
                      </a:endParaRPr>
                    </a:p>
                  </a:txBody>
                  <a:tcPr/>
                </a:tc>
                <a:tc>
                  <a:txBody>
                    <a:bodyPr/>
                    <a:lstStyle/>
                    <a:p>
                      <a:pPr algn="r" fontAlgn="t"/>
                      <a:r>
                        <a:rPr lang="en-US" sz="3200" dirty="0">
                          <a:effectLst/>
                          <a:latin typeface="+mj-lt"/>
                        </a:rPr>
                        <a:t>45</a:t>
                      </a:r>
                    </a:p>
                  </a:txBody>
                  <a:tcPr/>
                </a:tc>
                <a:tc>
                  <a:txBody>
                    <a:bodyPr/>
                    <a:lstStyle/>
                    <a:p>
                      <a:pPr algn="r" fontAlgn="t"/>
                      <a:r>
                        <a:rPr lang="en-US" sz="3200" dirty="0">
                          <a:effectLst/>
                          <a:latin typeface="+mj-lt"/>
                        </a:rPr>
                        <a:t>2</a:t>
                      </a:r>
                    </a:p>
                  </a:txBody>
                  <a:tcPr/>
                </a:tc>
                <a:extLst>
                  <a:ext uri="{0D108BD9-81ED-4DB2-BD59-A6C34878D82A}">
                    <a16:rowId xmlns:a16="http://schemas.microsoft.com/office/drawing/2014/main" val="10005"/>
                  </a:ext>
                </a:extLst>
              </a:tr>
              <a:tr h="498331">
                <a:tc>
                  <a:txBody>
                    <a:bodyPr/>
                    <a:lstStyle/>
                    <a:p>
                      <a:pPr fontAlgn="t"/>
                      <a:r>
                        <a:rPr lang="en-US" sz="3200">
                          <a:effectLst/>
                          <a:latin typeface="+mj-lt"/>
                        </a:rPr>
                        <a:t>Solar</a:t>
                      </a:r>
                    </a:p>
                  </a:txBody>
                  <a:tcPr/>
                </a:tc>
                <a:tc>
                  <a:txBody>
                    <a:bodyPr/>
                    <a:lstStyle/>
                    <a:p>
                      <a:pPr algn="r" fontAlgn="t"/>
                      <a:r>
                        <a:rPr lang="en-US" sz="3200" dirty="0">
                          <a:effectLst/>
                          <a:latin typeface="+mj-lt"/>
                        </a:rPr>
                        <a:t>6.2</a:t>
                      </a:r>
                    </a:p>
                  </a:txBody>
                  <a:tcPr/>
                </a:tc>
                <a:tc>
                  <a:txBody>
                    <a:bodyPr/>
                    <a:lstStyle/>
                    <a:p>
                      <a:pPr algn="r" fontAlgn="t"/>
                      <a:r>
                        <a:rPr lang="en-US" sz="3200" dirty="0">
                          <a:effectLst/>
                          <a:latin typeface="+mj-lt"/>
                        </a:rPr>
                        <a:t>85</a:t>
                      </a:r>
                    </a:p>
                  </a:txBody>
                  <a:tcPr/>
                </a:tc>
                <a:tc>
                  <a:txBody>
                    <a:bodyPr/>
                    <a:lstStyle/>
                    <a:p>
                      <a:pPr algn="r" fontAlgn="t"/>
                      <a:r>
                        <a:rPr lang="en-US" sz="3200" dirty="0">
                          <a:effectLst/>
                          <a:latin typeface="+mj-lt"/>
                        </a:rPr>
                        <a:t>1</a:t>
                      </a:r>
                    </a:p>
                  </a:txBody>
                  <a:tcPr/>
                </a:tc>
                <a:extLst>
                  <a:ext uri="{0D108BD9-81ED-4DB2-BD59-A6C34878D82A}">
                    <a16:rowId xmlns:a16="http://schemas.microsoft.com/office/drawing/2014/main" val="10006"/>
                  </a:ext>
                </a:extLst>
              </a:tr>
              <a:tr h="498331">
                <a:tc>
                  <a:txBody>
                    <a:bodyPr/>
                    <a:lstStyle/>
                    <a:p>
                      <a:pPr fontAlgn="t"/>
                      <a:r>
                        <a:rPr lang="en-US" sz="3200" dirty="0">
                          <a:effectLst/>
                          <a:latin typeface="+mj-lt"/>
                        </a:rPr>
                        <a:t>Gas</a:t>
                      </a:r>
                    </a:p>
                  </a:txBody>
                  <a:tcPr/>
                </a:tc>
                <a:tc>
                  <a:txBody>
                    <a:bodyPr/>
                    <a:lstStyle/>
                    <a:p>
                      <a:pPr algn="r" fontAlgn="t"/>
                      <a:r>
                        <a:rPr lang="en-US" sz="3200" dirty="0">
                          <a:effectLst/>
                          <a:latin typeface="+mj-lt"/>
                        </a:rPr>
                        <a:t>6.5</a:t>
                      </a:r>
                    </a:p>
                  </a:txBody>
                  <a:tcPr/>
                </a:tc>
                <a:tc>
                  <a:txBody>
                    <a:bodyPr/>
                    <a:lstStyle/>
                    <a:p>
                      <a:pPr algn="r" fontAlgn="t"/>
                      <a:r>
                        <a:rPr lang="en-US" sz="3200" dirty="0">
                          <a:effectLst/>
                          <a:latin typeface="+mj-lt"/>
                        </a:rPr>
                        <a:t>499</a:t>
                      </a:r>
                    </a:p>
                  </a:txBody>
                  <a:tcPr/>
                </a:tc>
                <a:tc>
                  <a:txBody>
                    <a:bodyPr/>
                    <a:lstStyle/>
                    <a:p>
                      <a:pPr algn="r" fontAlgn="t"/>
                      <a:r>
                        <a:rPr lang="en-US" sz="3200" dirty="0">
                          <a:effectLst/>
                          <a:latin typeface="+mj-lt"/>
                        </a:rPr>
                        <a:t>25</a:t>
                      </a:r>
                    </a:p>
                  </a:txBody>
                  <a:tcPr/>
                </a:tc>
                <a:extLst>
                  <a:ext uri="{0D108BD9-81ED-4DB2-BD59-A6C34878D82A}">
                    <a16:rowId xmlns:a16="http://schemas.microsoft.com/office/drawing/2014/main" val="10007"/>
                  </a:ext>
                </a:extLst>
              </a:tr>
              <a:tr h="391477">
                <a:tc>
                  <a:txBody>
                    <a:bodyPr/>
                    <a:lstStyle/>
                    <a:p>
                      <a:pPr fontAlgn="t"/>
                      <a:r>
                        <a:rPr lang="en-US" sz="3200" dirty="0">
                          <a:effectLst/>
                          <a:latin typeface="+mj-lt"/>
                        </a:rPr>
                        <a:t>Oil</a:t>
                      </a:r>
                    </a:p>
                  </a:txBody>
                  <a:tcPr/>
                </a:tc>
                <a:tc>
                  <a:txBody>
                    <a:bodyPr/>
                    <a:lstStyle/>
                    <a:p>
                      <a:pPr algn="r" fontAlgn="t"/>
                      <a:endParaRPr lang="en-US" sz="3200" dirty="0">
                        <a:effectLst/>
                        <a:latin typeface="+mj-lt"/>
                      </a:endParaRPr>
                    </a:p>
                  </a:txBody>
                  <a:tcPr/>
                </a:tc>
                <a:tc>
                  <a:txBody>
                    <a:bodyPr/>
                    <a:lstStyle/>
                    <a:p>
                      <a:pPr algn="r" fontAlgn="t"/>
                      <a:r>
                        <a:rPr lang="en-US" sz="3200" dirty="0">
                          <a:effectLst/>
                          <a:latin typeface="+mj-lt"/>
                        </a:rPr>
                        <a:t>733</a:t>
                      </a:r>
                    </a:p>
                  </a:txBody>
                  <a:tcPr/>
                </a:tc>
                <a:tc>
                  <a:txBody>
                    <a:bodyPr/>
                    <a:lstStyle/>
                    <a:p>
                      <a:pPr algn="r" fontAlgn="t"/>
                      <a:r>
                        <a:rPr lang="en-US" sz="3200" dirty="0">
                          <a:effectLst/>
                          <a:latin typeface="+mj-lt"/>
                        </a:rPr>
                        <a:t>3</a:t>
                      </a:r>
                    </a:p>
                  </a:txBody>
                  <a:tcPr/>
                </a:tc>
                <a:extLst>
                  <a:ext uri="{0D108BD9-81ED-4DB2-BD59-A6C34878D82A}">
                    <a16:rowId xmlns:a16="http://schemas.microsoft.com/office/drawing/2014/main" val="10008"/>
                  </a:ext>
                </a:extLst>
              </a:tr>
              <a:tr h="778360">
                <a:tc>
                  <a:txBody>
                    <a:bodyPr/>
                    <a:lstStyle/>
                    <a:p>
                      <a:pPr fontAlgn="t"/>
                      <a:r>
                        <a:rPr lang="en-US" sz="3200" dirty="0">
                          <a:effectLst/>
                          <a:latin typeface="+mj-lt"/>
                        </a:rPr>
                        <a:t>Coal</a:t>
                      </a:r>
                    </a:p>
                  </a:txBody>
                  <a:tcPr/>
                </a:tc>
                <a:tc>
                  <a:txBody>
                    <a:bodyPr/>
                    <a:lstStyle/>
                    <a:p>
                      <a:pPr algn="r" fontAlgn="t"/>
                      <a:r>
                        <a:rPr lang="en-US" sz="3200" dirty="0">
                          <a:effectLst/>
                          <a:latin typeface="+mj-lt"/>
                        </a:rPr>
                        <a:t>12</a:t>
                      </a:r>
                    </a:p>
                  </a:txBody>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US" sz="3200" kern="1200" dirty="0">
                          <a:solidFill>
                            <a:schemeClr val="dk1"/>
                          </a:solidFill>
                          <a:effectLst/>
                          <a:latin typeface="+mn-lt"/>
                          <a:ea typeface="+mn-ea"/>
                          <a:cs typeface="+mn-cs"/>
                        </a:rPr>
                        <a:t>888</a:t>
                      </a:r>
                    </a:p>
                  </a:txBody>
                  <a:tcPr/>
                </a:tc>
                <a:tc>
                  <a:txBody>
                    <a:bodyPr/>
                    <a:lstStyle/>
                    <a:p>
                      <a:pPr algn="r" fontAlgn="t"/>
                      <a:r>
                        <a:rPr lang="en-US" sz="3200" dirty="0">
                          <a:effectLst/>
                          <a:latin typeface="+mj-lt"/>
                        </a:rPr>
                        <a:t>38</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BEBC-7945-4F68-B07A-432C47BD823C}"/>
              </a:ext>
            </a:extLst>
          </p:cNvPr>
          <p:cNvSpPr>
            <a:spLocks noGrp="1"/>
          </p:cNvSpPr>
          <p:nvPr>
            <p:ph type="title"/>
          </p:nvPr>
        </p:nvSpPr>
        <p:spPr>
          <a:xfrm>
            <a:off x="647700" y="2857500"/>
            <a:ext cx="7848600" cy="1143000"/>
          </a:xfrm>
        </p:spPr>
        <p:txBody>
          <a:bodyPr/>
          <a:lstStyle/>
          <a:p>
            <a:pPr algn="l"/>
            <a:r>
              <a:rPr lang="en-US" sz="7000" b="1" dirty="0"/>
              <a:t>We must redefine</a:t>
            </a:r>
            <a:br>
              <a:rPr lang="en-US" sz="7000" b="1" dirty="0"/>
            </a:br>
            <a:r>
              <a:rPr lang="en-US" sz="7000" b="1" dirty="0"/>
              <a:t> </a:t>
            </a:r>
            <a:r>
              <a:rPr lang="en-US" sz="7000" b="1" i="1" dirty="0">
                <a:solidFill>
                  <a:srgbClr val="00B050"/>
                </a:solidFill>
              </a:rPr>
              <a:t>Efficiency</a:t>
            </a:r>
            <a:r>
              <a:rPr lang="en-US" sz="7000" b="1" dirty="0"/>
              <a:t>      from</a:t>
            </a:r>
            <a:br>
              <a:rPr lang="en-US" sz="7000" b="1" dirty="0"/>
            </a:br>
            <a:r>
              <a:rPr lang="en-US" sz="7000" b="1" dirty="0"/>
              <a:t> </a:t>
            </a:r>
            <a:r>
              <a:rPr lang="en-US" sz="7000" b="1" i="1" dirty="0"/>
              <a:t>energy service </a:t>
            </a:r>
            <a:br>
              <a:rPr lang="en-US" sz="7000" b="1" dirty="0"/>
            </a:br>
            <a:br>
              <a:rPr lang="en-US" sz="800" b="1" dirty="0"/>
            </a:br>
            <a:r>
              <a:rPr lang="en-US" sz="800" b="1" dirty="0"/>
              <a:t>        </a:t>
            </a:r>
            <a:r>
              <a:rPr lang="en-US" sz="7000" b="1" i="1" dirty="0"/>
              <a:t>per</a:t>
            </a:r>
            <a:r>
              <a:rPr lang="en-US" sz="7000" b="1" dirty="0"/>
              <a:t> “</a:t>
            </a:r>
            <a:r>
              <a:rPr lang="en-US" sz="7000" b="1" i="1" dirty="0">
                <a:solidFill>
                  <a:srgbClr val="C00000"/>
                </a:solidFill>
              </a:rPr>
              <a:t>kWh</a:t>
            </a:r>
            <a:r>
              <a:rPr lang="en-US" sz="7000" b="1" dirty="0"/>
              <a:t>”     to </a:t>
            </a:r>
            <a:br>
              <a:rPr lang="en-US" sz="800" b="1" dirty="0"/>
            </a:br>
            <a:br>
              <a:rPr lang="en-US" sz="800" b="1" dirty="0"/>
            </a:br>
            <a:r>
              <a:rPr lang="en-US" sz="800" b="1" dirty="0"/>
              <a:t>    </a:t>
            </a:r>
            <a:r>
              <a:rPr lang="en-US" sz="7000" b="1" i="1" dirty="0"/>
              <a:t>per</a:t>
            </a:r>
            <a:r>
              <a:rPr lang="en-US" sz="7000" b="1" dirty="0"/>
              <a:t> “</a:t>
            </a:r>
            <a:r>
              <a:rPr lang="en-US" sz="7000" b="1" i="1" dirty="0">
                <a:solidFill>
                  <a:srgbClr val="00B050"/>
                </a:solidFill>
              </a:rPr>
              <a:t>ton of CO</a:t>
            </a:r>
            <a:r>
              <a:rPr lang="en-US" sz="7000" b="1" i="1" baseline="-25000" dirty="0">
                <a:solidFill>
                  <a:srgbClr val="00B050"/>
                </a:solidFill>
              </a:rPr>
              <a:t>2</a:t>
            </a:r>
            <a:r>
              <a:rPr lang="en-US" sz="7000" b="1" i="1" dirty="0">
                <a:solidFill>
                  <a:srgbClr val="00B050"/>
                </a:solidFill>
              </a:rPr>
              <a:t>eq</a:t>
            </a:r>
            <a:r>
              <a:rPr lang="en-US" sz="7000" b="1" dirty="0"/>
              <a:t>”</a:t>
            </a:r>
            <a:br>
              <a:rPr lang="en-US" b="1" dirty="0"/>
            </a:br>
            <a:endParaRPr lang="en-US" dirty="0"/>
          </a:p>
        </p:txBody>
      </p:sp>
    </p:spTree>
    <p:extLst>
      <p:ext uri="{BB962C8B-B14F-4D97-AF65-F5344CB8AC3E}">
        <p14:creationId xmlns:p14="http://schemas.microsoft.com/office/powerpoint/2010/main" val="3872730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40DB986-D76F-4460-AC3D-4B1C0C45DFC1}"/>
              </a:ext>
            </a:extLst>
          </p:cNvPr>
          <p:cNvSpPr>
            <a:spLocks noGrp="1" noChangeArrowheads="1"/>
          </p:cNvSpPr>
          <p:nvPr>
            <p:ph type="title" idx="4294967295"/>
          </p:nvPr>
        </p:nvSpPr>
        <p:spPr>
          <a:xfrm>
            <a:off x="495300" y="381000"/>
            <a:ext cx="8153400" cy="1143000"/>
          </a:xfrm>
        </p:spPr>
        <p:txBody>
          <a:bodyPr/>
          <a:lstStyle/>
          <a:p>
            <a:pPr eaLnBrk="1" hangingPunct="1"/>
            <a:r>
              <a:rPr lang="en-US" altLang="en-US" b="1"/>
              <a:t>CLEP is Best Understood Via These Seven Key Applications</a:t>
            </a:r>
          </a:p>
        </p:txBody>
      </p:sp>
      <p:sp>
        <p:nvSpPr>
          <p:cNvPr id="56323" name="Rectangle 3">
            <a:extLst>
              <a:ext uri="{FF2B5EF4-FFF2-40B4-BE49-F238E27FC236}">
                <a16:creationId xmlns:a16="http://schemas.microsoft.com/office/drawing/2014/main" id="{D53398AC-8AED-4EA1-B207-4C65879BC578}"/>
              </a:ext>
            </a:extLst>
          </p:cNvPr>
          <p:cNvSpPr>
            <a:spLocks noGrp="1" noChangeArrowheads="1"/>
          </p:cNvSpPr>
          <p:nvPr>
            <p:ph type="body" idx="1"/>
          </p:nvPr>
        </p:nvSpPr>
        <p:spPr>
          <a:xfrm>
            <a:off x="1066800" y="2133600"/>
            <a:ext cx="7467600" cy="4114800"/>
          </a:xfrm>
        </p:spPr>
        <p:txBody>
          <a:bodyPr/>
          <a:lstStyle/>
          <a:p>
            <a:pPr eaLnBrk="1" hangingPunct="1"/>
            <a:r>
              <a:rPr lang="en-US" altLang="en-US"/>
              <a:t>Dishwasher</a:t>
            </a:r>
          </a:p>
          <a:p>
            <a:pPr eaLnBrk="1" hangingPunct="1"/>
            <a:r>
              <a:rPr lang="en-US" altLang="en-US"/>
              <a:t>Standard electric water heater (with tank)</a:t>
            </a:r>
          </a:p>
          <a:p>
            <a:pPr eaLnBrk="1" hangingPunct="1"/>
            <a:r>
              <a:rPr lang="en-US" altLang="en-US"/>
              <a:t>Heat-pump water heater (with tank)</a:t>
            </a:r>
          </a:p>
          <a:p>
            <a:pPr eaLnBrk="1" hangingPunct="1"/>
            <a:r>
              <a:rPr lang="en-US" altLang="en-US"/>
              <a:t>Ice-making AC</a:t>
            </a:r>
          </a:p>
          <a:p>
            <a:pPr eaLnBrk="1" hangingPunct="1"/>
            <a:r>
              <a:rPr lang="en-US" altLang="en-US"/>
              <a:t>Whole-home battery</a:t>
            </a:r>
          </a:p>
          <a:p>
            <a:pPr eaLnBrk="1" hangingPunct="1"/>
            <a:r>
              <a:rPr lang="en-US" altLang="en-US"/>
              <a:t>Electric vehicle</a:t>
            </a:r>
          </a:p>
          <a:p>
            <a:pPr eaLnBrk="1" hangingPunct="1"/>
            <a:r>
              <a:rPr lang="en-US" altLang="en-US"/>
              <a:t>Community solar farm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82F121-3C38-4335-9A15-A8037FBA8E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21841"/>
            <a:ext cx="9164782" cy="6045200"/>
          </a:xfrm>
        </p:spPr>
      </p:pic>
      <p:sp>
        <p:nvSpPr>
          <p:cNvPr id="5" name="TextBox 4">
            <a:extLst>
              <a:ext uri="{FF2B5EF4-FFF2-40B4-BE49-F238E27FC236}">
                <a16:creationId xmlns:a16="http://schemas.microsoft.com/office/drawing/2014/main" id="{90CB5A6A-0AD7-4563-8A15-80355E98AF05}"/>
              </a:ext>
            </a:extLst>
          </p:cNvPr>
          <p:cNvSpPr txBox="1"/>
          <p:nvPr/>
        </p:nvSpPr>
        <p:spPr>
          <a:xfrm>
            <a:off x="762000" y="152400"/>
            <a:ext cx="8136082" cy="769441"/>
          </a:xfrm>
          <a:prstGeom prst="rect">
            <a:avLst/>
          </a:prstGeom>
          <a:noFill/>
        </p:spPr>
        <p:txBody>
          <a:bodyPr wrap="square" rtlCol="0">
            <a:spAutoFit/>
          </a:bodyPr>
          <a:lstStyle/>
          <a:p>
            <a:r>
              <a:rPr lang="en-US" sz="4400" b="1" dirty="0"/>
              <a:t>Always Run Dishwasher @ 2 AM</a:t>
            </a:r>
          </a:p>
        </p:txBody>
      </p:sp>
    </p:spTree>
    <p:extLst>
      <p:ext uri="{BB962C8B-B14F-4D97-AF65-F5344CB8AC3E}">
        <p14:creationId xmlns:p14="http://schemas.microsoft.com/office/powerpoint/2010/main" val="840319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itting, table, white&#10;&#10;Description automatically generated">
            <a:extLst>
              <a:ext uri="{FF2B5EF4-FFF2-40B4-BE49-F238E27FC236}">
                <a16:creationId xmlns:a16="http://schemas.microsoft.com/office/drawing/2014/main" id="{4CAEDF11-7FE3-4CD2-97A1-932D21DA5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492197"/>
            <a:ext cx="3048000" cy="4345021"/>
          </a:xfrm>
          <a:prstGeom prst="rect">
            <a:avLst/>
          </a:prstGeom>
        </p:spPr>
      </p:pic>
      <p:pic>
        <p:nvPicPr>
          <p:cNvPr id="4" name="Content Placeholder 3" descr="A picture containing indoor, white, small, sitting&#10;&#10;Description automatically generated">
            <a:extLst>
              <a:ext uri="{FF2B5EF4-FFF2-40B4-BE49-F238E27FC236}">
                <a16:creationId xmlns:a16="http://schemas.microsoft.com/office/drawing/2014/main" id="{77F4AA43-EEC2-4664-AB0E-EA510CDB056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43600" y="1676400"/>
            <a:ext cx="3048000" cy="5080000"/>
          </a:xfrm>
        </p:spPr>
      </p:pic>
      <p:sp>
        <p:nvSpPr>
          <p:cNvPr id="8" name="TextBox 7">
            <a:extLst>
              <a:ext uri="{FF2B5EF4-FFF2-40B4-BE49-F238E27FC236}">
                <a16:creationId xmlns:a16="http://schemas.microsoft.com/office/drawing/2014/main" id="{42F695A7-E4AB-4B9C-83AC-D94DC521EA01}"/>
              </a:ext>
            </a:extLst>
          </p:cNvPr>
          <p:cNvSpPr txBox="1"/>
          <p:nvPr/>
        </p:nvSpPr>
        <p:spPr>
          <a:xfrm>
            <a:off x="685800" y="333759"/>
            <a:ext cx="8001000" cy="1446550"/>
          </a:xfrm>
          <a:prstGeom prst="rect">
            <a:avLst/>
          </a:prstGeom>
          <a:noFill/>
        </p:spPr>
        <p:txBody>
          <a:bodyPr wrap="square" rtlCol="0">
            <a:spAutoFit/>
          </a:bodyPr>
          <a:lstStyle/>
          <a:p>
            <a:r>
              <a:rPr lang="en-US" sz="4400" b="1" dirty="0"/>
              <a:t>Standard Water Heater operating for four hours at night</a:t>
            </a:r>
          </a:p>
        </p:txBody>
      </p:sp>
      <p:sp>
        <p:nvSpPr>
          <p:cNvPr id="9" name="TextBox 8">
            <a:extLst>
              <a:ext uri="{FF2B5EF4-FFF2-40B4-BE49-F238E27FC236}">
                <a16:creationId xmlns:a16="http://schemas.microsoft.com/office/drawing/2014/main" id="{CF934B53-F99B-4148-A56A-1A31D13BE7CB}"/>
              </a:ext>
            </a:extLst>
          </p:cNvPr>
          <p:cNvSpPr txBox="1"/>
          <p:nvPr/>
        </p:nvSpPr>
        <p:spPr>
          <a:xfrm>
            <a:off x="457200" y="2211353"/>
            <a:ext cx="2743200" cy="4031873"/>
          </a:xfrm>
          <a:prstGeom prst="rect">
            <a:avLst/>
          </a:prstGeom>
          <a:noFill/>
        </p:spPr>
        <p:txBody>
          <a:bodyPr wrap="square" rtlCol="0">
            <a:spAutoFit/>
          </a:bodyPr>
          <a:lstStyle/>
          <a:p>
            <a:r>
              <a:rPr lang="en-US" sz="3200" dirty="0"/>
              <a:t>The Standard Electric Water Heater retrofit actually uses more kWh and cannot pay for itself through kwh savings. </a:t>
            </a:r>
          </a:p>
        </p:txBody>
      </p:sp>
    </p:spTree>
    <p:extLst>
      <p:ext uri="{BB962C8B-B14F-4D97-AF65-F5344CB8AC3E}">
        <p14:creationId xmlns:p14="http://schemas.microsoft.com/office/powerpoint/2010/main" val="2435755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81CEAE-2EB9-493D-9470-5ADA87CF3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743200"/>
            <a:ext cx="3937000" cy="3937000"/>
          </a:xfrm>
          <a:prstGeom prst="rect">
            <a:avLst/>
          </a:prstGeom>
        </p:spPr>
      </p:pic>
      <p:pic>
        <p:nvPicPr>
          <p:cNvPr id="4" name="Content Placeholder 3" descr="A picture containing indoor, sitting, kitchen, table&#10;&#10;Description automatically generated">
            <a:extLst>
              <a:ext uri="{FF2B5EF4-FFF2-40B4-BE49-F238E27FC236}">
                <a16:creationId xmlns:a16="http://schemas.microsoft.com/office/drawing/2014/main" id="{2C2D1EAB-6A4F-4684-B494-64A990513CA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81608" y="1749136"/>
            <a:ext cx="3762392" cy="5105400"/>
          </a:xfrm>
        </p:spPr>
      </p:pic>
      <p:sp>
        <p:nvSpPr>
          <p:cNvPr id="7" name="TextBox 6">
            <a:extLst>
              <a:ext uri="{FF2B5EF4-FFF2-40B4-BE49-F238E27FC236}">
                <a16:creationId xmlns:a16="http://schemas.microsoft.com/office/drawing/2014/main" id="{199F1137-AE50-4844-ADAD-9F6043DA05CA}"/>
              </a:ext>
            </a:extLst>
          </p:cNvPr>
          <p:cNvSpPr txBox="1"/>
          <p:nvPr/>
        </p:nvSpPr>
        <p:spPr>
          <a:xfrm>
            <a:off x="685800" y="333759"/>
            <a:ext cx="8001000" cy="1446550"/>
          </a:xfrm>
          <a:prstGeom prst="rect">
            <a:avLst/>
          </a:prstGeom>
          <a:noFill/>
        </p:spPr>
        <p:txBody>
          <a:bodyPr wrap="square" rtlCol="0">
            <a:spAutoFit/>
          </a:bodyPr>
          <a:lstStyle/>
          <a:p>
            <a:r>
              <a:rPr lang="en-US" sz="4400" b="1" dirty="0"/>
              <a:t>Heat Pump Water Heater operating for four hours at night</a:t>
            </a:r>
          </a:p>
        </p:txBody>
      </p:sp>
      <p:sp>
        <p:nvSpPr>
          <p:cNvPr id="8" name="TextBox 7">
            <a:extLst>
              <a:ext uri="{FF2B5EF4-FFF2-40B4-BE49-F238E27FC236}">
                <a16:creationId xmlns:a16="http://schemas.microsoft.com/office/drawing/2014/main" id="{69892ACF-DF32-4259-85D9-12F8842D15C7}"/>
              </a:ext>
            </a:extLst>
          </p:cNvPr>
          <p:cNvSpPr txBox="1"/>
          <p:nvPr/>
        </p:nvSpPr>
        <p:spPr>
          <a:xfrm>
            <a:off x="457200" y="2211353"/>
            <a:ext cx="2743200" cy="4031873"/>
          </a:xfrm>
          <a:prstGeom prst="rect">
            <a:avLst/>
          </a:prstGeom>
          <a:noFill/>
        </p:spPr>
        <p:txBody>
          <a:bodyPr wrap="square" rtlCol="0">
            <a:spAutoFit/>
          </a:bodyPr>
          <a:lstStyle/>
          <a:p>
            <a:r>
              <a:rPr lang="en-US" sz="3200" dirty="0"/>
              <a:t>The Heat Pump Water Heater retrofit is the only key CLEP retrofit that pays for itself through kWh savings. </a:t>
            </a:r>
          </a:p>
        </p:txBody>
      </p:sp>
    </p:spTree>
    <p:extLst>
      <p:ext uri="{BB962C8B-B14F-4D97-AF65-F5344CB8AC3E}">
        <p14:creationId xmlns:p14="http://schemas.microsoft.com/office/powerpoint/2010/main" val="1786759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9F1137-AE50-4844-ADAD-9F6043DA05CA}"/>
              </a:ext>
            </a:extLst>
          </p:cNvPr>
          <p:cNvSpPr txBox="1"/>
          <p:nvPr/>
        </p:nvSpPr>
        <p:spPr>
          <a:xfrm>
            <a:off x="685800" y="333759"/>
            <a:ext cx="8001000" cy="1446550"/>
          </a:xfrm>
          <a:prstGeom prst="rect">
            <a:avLst/>
          </a:prstGeom>
          <a:noFill/>
        </p:spPr>
        <p:txBody>
          <a:bodyPr wrap="square" rtlCol="0">
            <a:spAutoFit/>
          </a:bodyPr>
          <a:lstStyle/>
          <a:p>
            <a:r>
              <a:rPr lang="en-US" sz="4400" b="1" dirty="0"/>
              <a:t>Ice Making Air Conditioner operating for four hours at night</a:t>
            </a:r>
          </a:p>
        </p:txBody>
      </p:sp>
      <p:sp>
        <p:nvSpPr>
          <p:cNvPr id="8" name="TextBox 7">
            <a:extLst>
              <a:ext uri="{FF2B5EF4-FFF2-40B4-BE49-F238E27FC236}">
                <a16:creationId xmlns:a16="http://schemas.microsoft.com/office/drawing/2014/main" id="{69892ACF-DF32-4259-85D9-12F8842D15C7}"/>
              </a:ext>
            </a:extLst>
          </p:cNvPr>
          <p:cNvSpPr txBox="1"/>
          <p:nvPr/>
        </p:nvSpPr>
        <p:spPr>
          <a:xfrm>
            <a:off x="457200" y="2211353"/>
            <a:ext cx="2743200" cy="4524315"/>
          </a:xfrm>
          <a:prstGeom prst="rect">
            <a:avLst/>
          </a:prstGeom>
          <a:noFill/>
        </p:spPr>
        <p:txBody>
          <a:bodyPr wrap="square" rtlCol="0">
            <a:spAutoFit/>
          </a:bodyPr>
          <a:lstStyle/>
          <a:p>
            <a:r>
              <a:rPr lang="en-US" sz="3200" dirty="0"/>
              <a:t>The Ice Making AC saves kWh’s but not enough to finance it’s purchase in less than 5 years without CLEP. </a:t>
            </a:r>
          </a:p>
        </p:txBody>
      </p:sp>
      <p:pic>
        <p:nvPicPr>
          <p:cNvPr id="5" name="Content Placeholder 4" descr="A picture containing sitting, black, computer, truck&#10;&#10;Description automatically generated">
            <a:extLst>
              <a:ext uri="{FF2B5EF4-FFF2-40B4-BE49-F238E27FC236}">
                <a16:creationId xmlns:a16="http://schemas.microsoft.com/office/drawing/2014/main" id="{6893C55D-0BEE-4CF0-9B9F-9E2EA89239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4072" y="2971801"/>
            <a:ext cx="6119928" cy="3886200"/>
          </a:xfrm>
        </p:spPr>
      </p:pic>
    </p:spTree>
    <p:extLst>
      <p:ext uri="{BB962C8B-B14F-4D97-AF65-F5344CB8AC3E}">
        <p14:creationId xmlns:p14="http://schemas.microsoft.com/office/powerpoint/2010/main" val="104359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E6E56F9-F924-4883-8E26-4B2689590826}"/>
              </a:ext>
            </a:extLst>
          </p:cNvPr>
          <p:cNvSpPr>
            <a:spLocks noGrp="1" noChangeArrowheads="1"/>
          </p:cNvSpPr>
          <p:nvPr>
            <p:ph type="title" idx="4294967295"/>
          </p:nvPr>
        </p:nvSpPr>
        <p:spPr>
          <a:xfrm>
            <a:off x="0" y="442913"/>
            <a:ext cx="9296400" cy="1042987"/>
          </a:xfrm>
        </p:spPr>
        <p:txBody>
          <a:bodyPr/>
          <a:lstStyle/>
          <a:p>
            <a:pPr eaLnBrk="1" hangingPunct="1"/>
            <a:r>
              <a:rPr lang="en-US" altLang="en-US" b="1">
                <a:solidFill>
                  <a:srgbClr val="00B050"/>
                </a:solidFill>
              </a:rPr>
              <a:t>YOUR PART</a:t>
            </a:r>
            <a:br>
              <a:rPr lang="en-US" altLang="en-US" sz="3600" b="1"/>
            </a:br>
            <a:r>
              <a:rPr lang="en-US" altLang="en-US" sz="4000" b="1"/>
              <a:t>Help CLEP Save the Biosphere!</a:t>
            </a:r>
            <a:endParaRPr lang="en-US" altLang="en-US" sz="3600" b="1"/>
          </a:p>
        </p:txBody>
      </p:sp>
      <p:sp>
        <p:nvSpPr>
          <p:cNvPr id="8195" name="Rectangle 5">
            <a:extLst>
              <a:ext uri="{FF2B5EF4-FFF2-40B4-BE49-F238E27FC236}">
                <a16:creationId xmlns:a16="http://schemas.microsoft.com/office/drawing/2014/main" id="{5034820E-F8AF-4909-A210-A1B072F60B1A}"/>
              </a:ext>
            </a:extLst>
          </p:cNvPr>
          <p:cNvSpPr>
            <a:spLocks noGrp="1" noChangeArrowheads="1"/>
          </p:cNvSpPr>
          <p:nvPr>
            <p:ph type="body" idx="1"/>
          </p:nvPr>
        </p:nvSpPr>
        <p:spPr>
          <a:xfrm>
            <a:off x="533400" y="1728788"/>
            <a:ext cx="8229600" cy="4443412"/>
          </a:xfrm>
        </p:spPr>
        <p:txBody>
          <a:bodyPr/>
          <a:lstStyle/>
          <a:p>
            <a:pPr marL="0" indent="0" eaLnBrk="1" hangingPunct="1">
              <a:buFontTx/>
              <a:buNone/>
            </a:pPr>
            <a:r>
              <a:rPr lang="en-US" altLang="en-US" dirty="0"/>
              <a:t>The CLEP team needs your help </a:t>
            </a:r>
            <a:r>
              <a:rPr lang="en-US" altLang="en-US" b="1" dirty="0">
                <a:solidFill>
                  <a:schemeClr val="tx2"/>
                </a:solidFill>
              </a:rPr>
              <a:t>in the </a:t>
            </a:r>
            <a:r>
              <a:rPr lang="en-US" altLang="en-US" b="1" i="1" dirty="0">
                <a:solidFill>
                  <a:schemeClr val="tx2"/>
                </a:solidFill>
              </a:rPr>
              <a:t>next</a:t>
            </a:r>
            <a:r>
              <a:rPr lang="en-US" altLang="en-US" b="1" dirty="0">
                <a:solidFill>
                  <a:schemeClr val="tx2"/>
                </a:solidFill>
              </a:rPr>
              <a:t> </a:t>
            </a:r>
            <a:r>
              <a:rPr lang="en-US" altLang="en-US" dirty="0">
                <a:solidFill>
                  <a:schemeClr val="tx2"/>
                </a:solidFill>
              </a:rPr>
              <a:t>Entergy</a:t>
            </a:r>
            <a:r>
              <a:rPr lang="en-US" altLang="en-US" b="1" dirty="0">
                <a:solidFill>
                  <a:schemeClr val="tx2"/>
                </a:solidFill>
              </a:rPr>
              <a:t> </a:t>
            </a:r>
            <a:r>
              <a:rPr lang="en-US" altLang="en-US" dirty="0"/>
              <a:t>New Orleans (ENO) </a:t>
            </a:r>
            <a:r>
              <a:rPr lang="en-US" altLang="en-US" b="1" dirty="0">
                <a:solidFill>
                  <a:schemeClr val="tx2"/>
                </a:solidFill>
              </a:rPr>
              <a:t>rate-case:</a:t>
            </a:r>
          </a:p>
          <a:p>
            <a:pPr lvl="1" eaLnBrk="1" hangingPunct="1"/>
            <a:r>
              <a:rPr lang="en-US" altLang="en-US" b="1" dirty="0"/>
              <a:t>Compose the</a:t>
            </a:r>
            <a:r>
              <a:rPr lang="en-US" altLang="en-US" dirty="0"/>
              <a:t> </a:t>
            </a:r>
            <a:r>
              <a:rPr lang="en-US" altLang="en-US" b="1" dirty="0"/>
              <a:t>docket-enabling resolution,</a:t>
            </a:r>
          </a:p>
          <a:p>
            <a:pPr lvl="1" eaLnBrk="1" hangingPunct="1"/>
            <a:r>
              <a:rPr lang="en-US" altLang="en-US" b="1" dirty="0"/>
              <a:t>Join this docket</a:t>
            </a:r>
            <a:r>
              <a:rPr lang="en-US" altLang="en-US" dirty="0"/>
              <a:t> </a:t>
            </a:r>
            <a:r>
              <a:rPr lang="en-US" altLang="en-US" b="1" dirty="0"/>
              <a:t>as an </a:t>
            </a:r>
            <a:r>
              <a:rPr lang="en-US" altLang="en-US" b="1" i="1" dirty="0"/>
              <a:t>intervenor</a:t>
            </a:r>
            <a:endParaRPr lang="en-US" altLang="en-US" dirty="0"/>
          </a:p>
          <a:p>
            <a:pPr lvl="1" eaLnBrk="1" hangingPunct="1"/>
            <a:r>
              <a:rPr lang="en-US" altLang="en-US" b="1" dirty="0"/>
              <a:t>Volunteer</a:t>
            </a:r>
            <a:r>
              <a:rPr lang="en-US" altLang="en-US" dirty="0"/>
              <a:t>, </a:t>
            </a:r>
            <a:r>
              <a:rPr lang="en-US" altLang="en-US" b="1" dirty="0"/>
              <a:t>Publicize</a:t>
            </a:r>
            <a:r>
              <a:rPr lang="en-US" altLang="en-US" dirty="0"/>
              <a:t>, </a:t>
            </a:r>
            <a:r>
              <a:rPr lang="en-US" altLang="en-US" b="1" dirty="0"/>
              <a:t>Educate</a:t>
            </a:r>
            <a:r>
              <a:rPr lang="en-US" altLang="en-US" dirty="0"/>
              <a:t> &amp;/or </a:t>
            </a:r>
            <a:r>
              <a:rPr lang="en-US" altLang="en-US" b="1" dirty="0"/>
              <a:t>Litigate</a:t>
            </a:r>
            <a:r>
              <a:rPr lang="en-US" altLang="en-US" dirty="0"/>
              <a:t>.</a:t>
            </a:r>
          </a:p>
          <a:p>
            <a:pPr marL="0" indent="0" eaLnBrk="1" hangingPunct="1">
              <a:buFontTx/>
              <a:buNone/>
            </a:pPr>
            <a:r>
              <a:rPr lang="en-US" altLang="en-US" sz="300" b="1" dirty="0"/>
              <a:t>2</a:t>
            </a:r>
          </a:p>
          <a:p>
            <a:pPr marL="0" indent="0" eaLnBrk="1" hangingPunct="1">
              <a:buFontTx/>
              <a:buNone/>
            </a:pPr>
            <a:endParaRPr lang="en-US" altLang="en-US" sz="100" b="1" dirty="0"/>
          </a:p>
          <a:p>
            <a:pPr marL="0" indent="0" eaLnBrk="1" hangingPunct="1">
              <a:buFontTx/>
              <a:buNone/>
            </a:pPr>
            <a:r>
              <a:rPr lang="en-US" altLang="en-US" sz="2900" b="1" u="sng" dirty="0"/>
              <a:t>Partners needed include</a:t>
            </a:r>
            <a:r>
              <a:rPr lang="en-US" altLang="en-US" sz="2900" b="1" dirty="0"/>
              <a:t>:</a:t>
            </a:r>
            <a:r>
              <a:rPr lang="en-US" altLang="en-US" sz="2900" dirty="0"/>
              <a:t> * </a:t>
            </a:r>
            <a:r>
              <a:rPr lang="en-US" altLang="en-US" sz="2900" b="1" dirty="0">
                <a:solidFill>
                  <a:srgbClr val="00B050"/>
                </a:solidFill>
              </a:rPr>
              <a:t>You</a:t>
            </a:r>
            <a:r>
              <a:rPr lang="en-US" altLang="en-US" sz="2900" dirty="0"/>
              <a:t> * Cities  *Utilities</a:t>
            </a:r>
          </a:p>
          <a:p>
            <a:pPr marL="0" indent="0" eaLnBrk="1" hangingPunct="1">
              <a:buFontTx/>
              <a:buNone/>
            </a:pPr>
            <a:r>
              <a:rPr lang="en-US" altLang="en-US" sz="2900" dirty="0"/>
              <a:t> * Wind Power </a:t>
            </a:r>
            <a:r>
              <a:rPr lang="en-US" altLang="en-US" sz="2900" dirty="0" err="1"/>
              <a:t>Assns</a:t>
            </a:r>
            <a:r>
              <a:rPr lang="en-US" altLang="en-US" sz="2900" dirty="0"/>
              <a:t>  * Battery &amp;  AC  </a:t>
            </a:r>
            <a:r>
              <a:rPr lang="en-US" altLang="en-US" sz="2900" dirty="0" err="1"/>
              <a:t>Mfrs</a:t>
            </a:r>
            <a:r>
              <a:rPr lang="en-US" altLang="en-US" sz="2900" dirty="0"/>
              <a:t>  </a:t>
            </a:r>
          </a:p>
          <a:p>
            <a:pPr marL="0" indent="0" eaLnBrk="1" hangingPunct="1">
              <a:buFontTx/>
              <a:buNone/>
            </a:pPr>
            <a:r>
              <a:rPr lang="en-US" altLang="en-US" sz="2900" dirty="0"/>
              <a:t>   * NGOs:  Environmental, Consumer Watchdog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9F1137-AE50-4844-ADAD-9F6043DA05CA}"/>
              </a:ext>
            </a:extLst>
          </p:cNvPr>
          <p:cNvSpPr txBox="1"/>
          <p:nvPr/>
        </p:nvSpPr>
        <p:spPr>
          <a:xfrm>
            <a:off x="685800" y="333759"/>
            <a:ext cx="8001000" cy="1446550"/>
          </a:xfrm>
          <a:prstGeom prst="rect">
            <a:avLst/>
          </a:prstGeom>
          <a:noFill/>
        </p:spPr>
        <p:txBody>
          <a:bodyPr wrap="square" rtlCol="0">
            <a:spAutoFit/>
          </a:bodyPr>
          <a:lstStyle/>
          <a:p>
            <a:r>
              <a:rPr lang="en-US" sz="4400" b="1" dirty="0"/>
              <a:t>Whole Home Battery Buys for 4 Hours at night and sells @ Peak</a:t>
            </a:r>
          </a:p>
        </p:txBody>
      </p:sp>
      <p:sp>
        <p:nvSpPr>
          <p:cNvPr id="8" name="TextBox 7">
            <a:extLst>
              <a:ext uri="{FF2B5EF4-FFF2-40B4-BE49-F238E27FC236}">
                <a16:creationId xmlns:a16="http://schemas.microsoft.com/office/drawing/2014/main" id="{69892ACF-DF32-4259-85D9-12F8842D15C7}"/>
              </a:ext>
            </a:extLst>
          </p:cNvPr>
          <p:cNvSpPr txBox="1"/>
          <p:nvPr/>
        </p:nvSpPr>
        <p:spPr>
          <a:xfrm>
            <a:off x="457200" y="2211353"/>
            <a:ext cx="2743200" cy="4524315"/>
          </a:xfrm>
          <a:prstGeom prst="rect">
            <a:avLst/>
          </a:prstGeom>
          <a:noFill/>
        </p:spPr>
        <p:txBody>
          <a:bodyPr wrap="square" rtlCol="0">
            <a:spAutoFit/>
          </a:bodyPr>
          <a:lstStyle/>
          <a:p>
            <a:r>
              <a:rPr lang="en-US" sz="3200" dirty="0"/>
              <a:t>A Whole Home Battery actually loses  kWh’s but generates almost $700 /y in CLEP income; this is too slowly.</a:t>
            </a:r>
          </a:p>
        </p:txBody>
      </p:sp>
      <p:pic>
        <p:nvPicPr>
          <p:cNvPr id="10" name="Content Placeholder 9">
            <a:extLst>
              <a:ext uri="{FF2B5EF4-FFF2-40B4-BE49-F238E27FC236}">
                <a16:creationId xmlns:a16="http://schemas.microsoft.com/office/drawing/2014/main" id="{DE74C472-1333-4A9D-8A56-C7BFCDEA85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694" y="2333685"/>
            <a:ext cx="6003207" cy="4524315"/>
          </a:xfrm>
        </p:spPr>
      </p:pic>
    </p:spTree>
    <p:extLst>
      <p:ext uri="{BB962C8B-B14F-4D97-AF65-F5344CB8AC3E}">
        <p14:creationId xmlns:p14="http://schemas.microsoft.com/office/powerpoint/2010/main" val="2773479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9F1137-AE50-4844-ADAD-9F6043DA05CA}"/>
              </a:ext>
            </a:extLst>
          </p:cNvPr>
          <p:cNvSpPr txBox="1"/>
          <p:nvPr/>
        </p:nvSpPr>
        <p:spPr>
          <a:xfrm>
            <a:off x="685800" y="333759"/>
            <a:ext cx="8001000" cy="1446550"/>
          </a:xfrm>
          <a:prstGeom prst="rect">
            <a:avLst/>
          </a:prstGeom>
          <a:noFill/>
        </p:spPr>
        <p:txBody>
          <a:bodyPr wrap="square" rtlCol="0">
            <a:spAutoFit/>
          </a:bodyPr>
          <a:lstStyle/>
          <a:p>
            <a:r>
              <a:rPr lang="en-US" sz="4400" b="1" dirty="0"/>
              <a:t>Community Solar sells to grid whenever the sun shines</a:t>
            </a:r>
          </a:p>
        </p:txBody>
      </p:sp>
      <p:sp>
        <p:nvSpPr>
          <p:cNvPr id="8" name="TextBox 7">
            <a:extLst>
              <a:ext uri="{FF2B5EF4-FFF2-40B4-BE49-F238E27FC236}">
                <a16:creationId xmlns:a16="http://schemas.microsoft.com/office/drawing/2014/main" id="{69892ACF-DF32-4259-85D9-12F8842D15C7}"/>
              </a:ext>
            </a:extLst>
          </p:cNvPr>
          <p:cNvSpPr txBox="1"/>
          <p:nvPr/>
        </p:nvSpPr>
        <p:spPr>
          <a:xfrm>
            <a:off x="457200" y="2211353"/>
            <a:ext cx="2743200" cy="4524315"/>
          </a:xfrm>
          <a:prstGeom prst="rect">
            <a:avLst/>
          </a:prstGeom>
          <a:noFill/>
        </p:spPr>
        <p:txBody>
          <a:bodyPr wrap="square" rtlCol="0">
            <a:spAutoFit/>
          </a:bodyPr>
          <a:lstStyle/>
          <a:p>
            <a:r>
              <a:rPr lang="en-US" sz="3200" dirty="0"/>
              <a:t>The Peak Power of Solar electricity is more valuable than its energy.</a:t>
            </a:r>
          </a:p>
          <a:p>
            <a:r>
              <a:rPr lang="en-US" sz="3200" dirty="0"/>
              <a:t>CLEP is not a subsidy; much better than NEM.</a:t>
            </a:r>
          </a:p>
        </p:txBody>
      </p:sp>
      <p:pic>
        <p:nvPicPr>
          <p:cNvPr id="4" name="Content Placeholder 3" descr="A picture containing outdoor, game, sport, sitting&#10;&#10;Description automatically generated">
            <a:extLst>
              <a:ext uri="{FF2B5EF4-FFF2-40B4-BE49-F238E27FC236}">
                <a16:creationId xmlns:a16="http://schemas.microsoft.com/office/drawing/2014/main" id="{16002388-935D-4ED9-968B-F0CAF7A676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0848" y="2333685"/>
            <a:ext cx="6032420" cy="4524315"/>
          </a:xfrm>
        </p:spPr>
      </p:pic>
    </p:spTree>
    <p:extLst>
      <p:ext uri="{BB962C8B-B14F-4D97-AF65-F5344CB8AC3E}">
        <p14:creationId xmlns:p14="http://schemas.microsoft.com/office/powerpoint/2010/main" val="1548344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8153E2D3-5A9E-4B83-A5CA-F5B31C5D6420}"/>
              </a:ext>
            </a:extLst>
          </p:cNvPr>
          <p:cNvSpPr>
            <a:spLocks noGrp="1" noChangeArrowheads="1"/>
          </p:cNvSpPr>
          <p:nvPr>
            <p:ph type="body" idx="1"/>
          </p:nvPr>
        </p:nvSpPr>
        <p:spPr/>
        <p:txBody>
          <a:bodyPr/>
          <a:lstStyle/>
          <a:p>
            <a:pPr eaLnBrk="1" hangingPunct="1"/>
            <a:endParaRPr lang="en-US" altLang="en-US"/>
          </a:p>
        </p:txBody>
      </p:sp>
      <p:graphicFrame>
        <p:nvGraphicFramePr>
          <p:cNvPr id="9" name="Table 8">
            <a:extLst>
              <a:ext uri="{FF2B5EF4-FFF2-40B4-BE49-F238E27FC236}">
                <a16:creationId xmlns:a16="http://schemas.microsoft.com/office/drawing/2014/main" id="{5F2878B9-8F91-483C-A74A-55D07236034B}"/>
              </a:ext>
            </a:extLst>
          </p:cNvPr>
          <p:cNvGraphicFramePr>
            <a:graphicFrameLocks noGrp="1"/>
          </p:cNvGraphicFramePr>
          <p:nvPr>
            <p:extLst>
              <p:ext uri="{D42A27DB-BD31-4B8C-83A1-F6EECF244321}">
                <p14:modId xmlns:p14="http://schemas.microsoft.com/office/powerpoint/2010/main" val="1164681993"/>
              </p:ext>
            </p:extLst>
          </p:nvPr>
        </p:nvGraphicFramePr>
        <p:xfrm>
          <a:off x="-76200" y="231625"/>
          <a:ext cx="11760352" cy="5843593"/>
        </p:xfrm>
        <a:graphic>
          <a:graphicData uri="http://schemas.openxmlformats.org/drawingml/2006/table">
            <a:tbl>
              <a:tblPr>
                <a:tableStyleId>{5C22544A-7EE6-4342-B048-85BDC9FD1C3A}</a:tableStyleId>
              </a:tblPr>
              <a:tblGrid>
                <a:gridCol w="2699816">
                  <a:extLst>
                    <a:ext uri="{9D8B030D-6E8A-4147-A177-3AD203B41FA5}">
                      <a16:colId xmlns:a16="http://schemas.microsoft.com/office/drawing/2014/main" val="20000"/>
                    </a:ext>
                  </a:extLst>
                </a:gridCol>
                <a:gridCol w="828915">
                  <a:extLst>
                    <a:ext uri="{9D8B030D-6E8A-4147-A177-3AD203B41FA5}">
                      <a16:colId xmlns:a16="http://schemas.microsoft.com/office/drawing/2014/main" val="20001"/>
                    </a:ext>
                  </a:extLst>
                </a:gridCol>
                <a:gridCol w="763588">
                  <a:extLst>
                    <a:ext uri="{9D8B030D-6E8A-4147-A177-3AD203B41FA5}">
                      <a16:colId xmlns:a16="http://schemas.microsoft.com/office/drawing/2014/main" val="20002"/>
                    </a:ext>
                  </a:extLst>
                </a:gridCol>
                <a:gridCol w="838249">
                  <a:extLst>
                    <a:ext uri="{9D8B030D-6E8A-4147-A177-3AD203B41FA5}">
                      <a16:colId xmlns:a16="http://schemas.microsoft.com/office/drawing/2014/main" val="20003"/>
                    </a:ext>
                  </a:extLst>
                </a:gridCol>
                <a:gridCol w="762044">
                  <a:extLst>
                    <a:ext uri="{9D8B030D-6E8A-4147-A177-3AD203B41FA5}">
                      <a16:colId xmlns:a16="http://schemas.microsoft.com/office/drawing/2014/main" val="20004"/>
                    </a:ext>
                  </a:extLst>
                </a:gridCol>
                <a:gridCol w="838249">
                  <a:extLst>
                    <a:ext uri="{9D8B030D-6E8A-4147-A177-3AD203B41FA5}">
                      <a16:colId xmlns:a16="http://schemas.microsoft.com/office/drawing/2014/main" val="20005"/>
                    </a:ext>
                  </a:extLst>
                </a:gridCol>
                <a:gridCol w="762044">
                  <a:extLst>
                    <a:ext uri="{9D8B030D-6E8A-4147-A177-3AD203B41FA5}">
                      <a16:colId xmlns:a16="http://schemas.microsoft.com/office/drawing/2014/main" val="20006"/>
                    </a:ext>
                  </a:extLst>
                </a:gridCol>
                <a:gridCol w="914453">
                  <a:extLst>
                    <a:ext uri="{9D8B030D-6E8A-4147-A177-3AD203B41FA5}">
                      <a16:colId xmlns:a16="http://schemas.microsoft.com/office/drawing/2014/main" val="20007"/>
                    </a:ext>
                  </a:extLst>
                </a:gridCol>
                <a:gridCol w="914453">
                  <a:extLst>
                    <a:ext uri="{9D8B030D-6E8A-4147-A177-3AD203B41FA5}">
                      <a16:colId xmlns:a16="http://schemas.microsoft.com/office/drawing/2014/main" val="20008"/>
                    </a:ext>
                  </a:extLst>
                </a:gridCol>
                <a:gridCol w="2438541">
                  <a:extLst>
                    <a:ext uri="{9D8B030D-6E8A-4147-A177-3AD203B41FA5}">
                      <a16:colId xmlns:a16="http://schemas.microsoft.com/office/drawing/2014/main" val="20009"/>
                    </a:ext>
                  </a:extLst>
                </a:gridCol>
              </a:tblGrid>
              <a:tr h="431483">
                <a:tc gridSpan="8">
                  <a:txBody>
                    <a:bodyPr/>
                    <a:lstStyle/>
                    <a:p>
                      <a:pPr algn="l" fontAlgn="b"/>
                      <a:r>
                        <a:rPr lang="en-US" sz="2800" b="1" u="none" strike="noStrike" baseline="0" dirty="0">
                          <a:effectLst/>
                        </a:rPr>
                        <a:t>   CLEP Direct Testimony                  2/1/2019 Estimates</a:t>
                      </a:r>
                      <a:endParaRPr lang="en-US" sz="2800" b="1" i="0" u="none" strike="noStrike" baseline="0"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200" b="0" i="0" u="none" strike="noStrike" baseline="0" dirty="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0"/>
                  </a:ext>
                </a:extLst>
              </a:tr>
              <a:tr h="340043">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tc gridSpan="3">
                  <a:txBody>
                    <a:bodyPr/>
                    <a:lstStyle/>
                    <a:p>
                      <a:pPr algn="ctr" fontAlgn="ctr"/>
                      <a:r>
                        <a:rPr lang="en-US" sz="2200" u="none" strike="noStrike" baseline="0" dirty="0">
                          <a:effectLst/>
                        </a:rPr>
                        <a:t>Annual Income</a:t>
                      </a:r>
                      <a:endParaRPr lang="en-US" sz="2200" b="0" i="0" u="none" strike="noStrike" baseline="0" dirty="0">
                        <a:solidFill>
                          <a:srgbClr val="222222"/>
                        </a:solidFill>
                        <a:effectLst/>
                        <a:latin typeface="Times New Roman" panose="02020603050405020304" pitchFamily="18" charset="0"/>
                      </a:endParaRPr>
                    </a:p>
                  </a:txBody>
                  <a:tcPr marL="4763" marR="4763" marT="4763" marB="0" anchor="ctr"/>
                </a:tc>
                <a:tc hMerge="1">
                  <a:txBody>
                    <a:bodyPr/>
                    <a:lstStyle/>
                    <a:p>
                      <a:endParaRPr lang="en-US"/>
                    </a:p>
                  </a:txBody>
                  <a:tcPr/>
                </a:tc>
                <a:tc hMerge="1">
                  <a:txBody>
                    <a:bodyPr/>
                    <a:lstStyle/>
                    <a:p>
                      <a:endParaRPr lang="en-US"/>
                    </a:p>
                  </a:txBody>
                  <a:tcPr/>
                </a:tc>
                <a:tc>
                  <a:txBody>
                    <a:bodyPr/>
                    <a:lstStyle/>
                    <a:p>
                      <a:pPr algn="ctr"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dirty="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dirty="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1"/>
                  </a:ext>
                </a:extLst>
              </a:tr>
              <a:tr h="1010602">
                <a:tc>
                  <a:txBody>
                    <a:bodyPr/>
                    <a:lstStyle/>
                    <a:p>
                      <a:pPr algn="ctr" fontAlgn="ctr"/>
                      <a:r>
                        <a:rPr lang="en-US" sz="2400" b="1" u="none" strike="noStrike" baseline="0" dirty="0">
                          <a:effectLst/>
                        </a:rPr>
                        <a:t>Key Retrofit</a:t>
                      </a:r>
                      <a:endParaRPr lang="en-US" sz="2400" b="1" i="0" u="none" strike="noStrike" baseline="0" dirty="0">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200" u="none" strike="noStrike" baseline="0">
                          <a:effectLst/>
                        </a:rPr>
                        <a:t>ENO</a:t>
                      </a:r>
                      <a:endParaRPr lang="en-US" sz="2200" b="1"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n-US" sz="2200" u="none" strike="noStrike" baseline="0">
                          <a:effectLst/>
                        </a:rPr>
                        <a:t>CLEP</a:t>
                      </a:r>
                      <a:endParaRPr lang="en-US" sz="2200" b="1"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n-US" sz="2200" u="none" strike="noStrike" baseline="0" dirty="0">
                          <a:effectLst/>
                        </a:rPr>
                        <a:t>Net</a:t>
                      </a:r>
                      <a:endParaRPr lang="en-US" sz="2200" b="1"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n-US" sz="2200" u="none" strike="noStrike" baseline="0" dirty="0">
                          <a:effectLst/>
                        </a:rPr>
                        <a:t>Pay back (y)</a:t>
                      </a:r>
                      <a:endParaRPr lang="en-US" sz="2200" b="1"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n-US" sz="2200" u="none" strike="noStrike" baseline="0">
                          <a:effectLst/>
                        </a:rPr>
                        <a:t>Capital Cost</a:t>
                      </a:r>
                      <a:endParaRPr lang="en-US" sz="2200" b="1"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200" u="none" strike="noStrike" baseline="0" dirty="0">
                          <a:effectLst/>
                        </a:rPr>
                        <a:t>Rent</a:t>
                      </a:r>
                      <a:endParaRPr lang="en-US" sz="2200" b="1" i="0" u="none" strike="noStrike" baseline="0" dirty="0">
                        <a:solidFill>
                          <a:srgbClr val="222222"/>
                        </a:solidFill>
                        <a:effectLst/>
                        <a:latin typeface="Times New Roman" panose="02020603050405020304" pitchFamily="18" charset="0"/>
                      </a:endParaRPr>
                    </a:p>
                  </a:txBody>
                  <a:tcPr marL="4763" marR="4763" marT="4763" marB="0" anchor="ctr"/>
                </a:tc>
                <a:tc>
                  <a:txBody>
                    <a:bodyPr/>
                    <a:lstStyle/>
                    <a:p>
                      <a:pPr algn="ctr" fontAlgn="b"/>
                      <a:r>
                        <a:rPr lang="en-US" sz="2200" u="none" strike="noStrike" baseline="0" dirty="0">
                          <a:effectLst/>
                        </a:rPr>
                        <a:t>CLEPm / CLEP</a:t>
                      </a:r>
                      <a:endParaRPr lang="en-US" sz="2200" b="1" i="0" u="none" strike="noStrike" baseline="0"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2200" u="none" strike="noStrike" baseline="0">
                          <a:effectLst/>
                        </a:rPr>
                        <a:t>Peak kW Saved</a:t>
                      </a:r>
                      <a:endParaRPr lang="en-US" sz="2200" b="1"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2"/>
                  </a:ext>
                </a:extLst>
              </a:tr>
              <a:tr h="340043">
                <a:tc>
                  <a:txBody>
                    <a:bodyPr/>
                    <a:lstStyle/>
                    <a:p>
                      <a:pPr algn="ctr" fontAlgn="ctr"/>
                      <a:r>
                        <a:rPr lang="en-US" sz="2200" u="none" strike="noStrike" baseline="0" dirty="0">
                          <a:effectLst/>
                        </a:rPr>
                        <a:t>Dishwasher</a:t>
                      </a:r>
                      <a:endParaRPr lang="en-US" sz="2200" b="0" i="0" u="none" strike="noStrike" baseline="0"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26</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26</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 na</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83%</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2200" u="none" strike="noStrike" baseline="0">
                          <a:effectLst/>
                        </a:rPr>
                        <a:t>1/5</a:t>
                      </a:r>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3"/>
                  </a:ext>
                </a:extLst>
              </a:tr>
              <a:tr h="340043">
                <a:tc>
                  <a:txBody>
                    <a:bodyPr/>
                    <a:lstStyle/>
                    <a:p>
                      <a:pPr algn="ctr" fontAlgn="ctr"/>
                      <a:r>
                        <a:rPr lang="en-US" sz="2200" u="none" strike="noStrike" baseline="0">
                          <a:effectLst/>
                        </a:rPr>
                        <a:t>Timed Water Heater</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dirty="0">
                          <a:effectLst/>
                        </a:rPr>
                        <a:t>-40</a:t>
                      </a:r>
                      <a:endParaRPr lang="en-US" sz="2200" b="0" i="0" u="none" strike="noStrike" baseline="0"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dirty="0">
                          <a:effectLst/>
                        </a:rPr>
                        <a:t>150</a:t>
                      </a:r>
                      <a:endParaRPr lang="en-US" sz="2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dirty="0">
                          <a:effectLst/>
                        </a:rPr>
                        <a:t>110</a:t>
                      </a:r>
                      <a:endParaRPr lang="en-US" sz="2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dirty="0">
                          <a:effectLst/>
                        </a:rPr>
                        <a:t>0.45</a:t>
                      </a:r>
                      <a:endParaRPr lang="en-US" sz="2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50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33%</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2200" u="none" strike="noStrike" baseline="0">
                          <a:effectLst/>
                        </a:rPr>
                        <a:t>4/5</a:t>
                      </a:r>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4"/>
                  </a:ext>
                </a:extLst>
              </a:tr>
              <a:tr h="675322">
                <a:tc>
                  <a:txBody>
                    <a:bodyPr/>
                    <a:lstStyle/>
                    <a:p>
                      <a:pPr algn="ctr" fontAlgn="ctr"/>
                      <a:r>
                        <a:rPr lang="en-US" sz="2200" u="none" strike="noStrike" baseline="0" dirty="0">
                          <a:effectLst/>
                        </a:rPr>
                        <a:t>Heat Pump Water Heater</a:t>
                      </a:r>
                      <a:endParaRPr lang="en-US" sz="2200" b="0" i="0" u="none" strike="noStrike" baseline="0"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372</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80</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452</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0.66</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300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dirty="0">
                          <a:effectLst/>
                        </a:rPr>
                        <a:t>0</a:t>
                      </a:r>
                      <a:endParaRPr lang="en-US" sz="2200" b="0" i="0" u="none" strike="noStrike" baseline="0"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62%</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2200" u="none" strike="noStrike" baseline="0">
                          <a:effectLst/>
                        </a:rPr>
                        <a:t>4/5</a:t>
                      </a:r>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5"/>
                  </a:ext>
                </a:extLst>
              </a:tr>
              <a:tr h="340043">
                <a:tc>
                  <a:txBody>
                    <a:bodyPr/>
                    <a:lstStyle/>
                    <a:p>
                      <a:pPr algn="ctr" fontAlgn="ctr"/>
                      <a:r>
                        <a:rPr lang="en-US" sz="2200" u="none" strike="noStrike" baseline="0">
                          <a:effectLst/>
                        </a:rPr>
                        <a:t>Ice-Making AC</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330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1040</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1370</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2.19</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3000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77%</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2200" u="none" strike="noStrike" baseline="0">
                          <a:effectLst/>
                        </a:rPr>
                        <a:t>4</a:t>
                      </a:r>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6"/>
                  </a:ext>
                </a:extLst>
              </a:tr>
              <a:tr h="675322">
                <a:tc>
                  <a:txBody>
                    <a:bodyPr/>
                    <a:lstStyle/>
                    <a:p>
                      <a:pPr algn="ctr" fontAlgn="ctr"/>
                      <a:r>
                        <a:rPr lang="en-US" sz="2200" u="none" strike="noStrike" baseline="0" dirty="0">
                          <a:effectLst/>
                        </a:rPr>
                        <a:t>Electric Battery        (12 kWh)</a:t>
                      </a:r>
                      <a:endParaRPr lang="en-US" sz="2200" b="0" i="0" u="none" strike="noStrike" baseline="0"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686</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686</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dirty="0">
                          <a:effectLst/>
                        </a:rPr>
                        <a:t>14.6</a:t>
                      </a:r>
                      <a:endParaRPr lang="en-US" sz="2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10000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87%</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2200" u="none" strike="noStrike" baseline="0">
                          <a:effectLst/>
                        </a:rPr>
                        <a:t>3</a:t>
                      </a:r>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7"/>
                  </a:ext>
                </a:extLst>
              </a:tr>
              <a:tr h="675322">
                <a:tc>
                  <a:txBody>
                    <a:bodyPr/>
                    <a:lstStyle/>
                    <a:p>
                      <a:pPr algn="ctr" fontAlgn="ctr"/>
                      <a:r>
                        <a:rPr lang="en-US" sz="2200" u="none" strike="noStrike" baseline="0" dirty="0">
                          <a:effectLst/>
                        </a:rPr>
                        <a:t>Community Solar       (5 kW)</a:t>
                      </a:r>
                      <a:endParaRPr lang="en-US" sz="2200" b="0" i="0" u="none" strike="noStrike" baseline="0" dirty="0">
                        <a:solidFill>
                          <a:srgbClr val="222222"/>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1175</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755</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na</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-420</a:t>
                      </a:r>
                      <a:endParaRPr lang="en-US" sz="2200" b="0" i="0" u="none" strike="noStrike" baseline="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53%</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2200" u="none" strike="noStrike" baseline="0">
                          <a:effectLst/>
                        </a:rPr>
                        <a:t>2</a:t>
                      </a:r>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8"/>
                  </a:ext>
                </a:extLst>
              </a:tr>
              <a:tr h="340043">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9"/>
                  </a:ext>
                </a:extLst>
              </a:tr>
              <a:tr h="675322">
                <a:tc>
                  <a:txBody>
                    <a:bodyPr/>
                    <a:lstStyle/>
                    <a:p>
                      <a:pPr algn="r" fontAlgn="b"/>
                      <a:r>
                        <a:rPr lang="en-US" sz="2200" u="none" strike="noStrike" baseline="0" dirty="0">
                          <a:effectLst/>
                        </a:rPr>
                        <a:t>  </a:t>
                      </a:r>
                      <a:r>
                        <a:rPr lang="en-US" sz="2200" u="none" strike="noStrike" baseline="0" dirty="0" err="1">
                          <a:effectLst/>
                        </a:rPr>
                        <a:t>HPWH</a:t>
                      </a:r>
                      <a:r>
                        <a:rPr lang="en-US" sz="2200" u="none" strike="noStrike" baseline="0" dirty="0">
                          <a:effectLst/>
                        </a:rPr>
                        <a:t>, Ice Making   AC &amp; Electric Battery</a:t>
                      </a:r>
                      <a:endParaRPr lang="en-US" sz="2200" b="0" i="0" u="none" strike="noStrike" baseline="0" dirty="0">
                        <a:solidFill>
                          <a:srgbClr val="000000"/>
                        </a:solidFill>
                        <a:effectLst/>
                        <a:latin typeface="Times New Roman" panose="02020603050405020304" pitchFamily="18" charset="0"/>
                      </a:endParaRPr>
                    </a:p>
                  </a:txBody>
                  <a:tcPr marL="4763" marR="4763" marT="4763" marB="0" anchor="b"/>
                </a:tc>
                <a:tc>
                  <a:txBody>
                    <a:bodyPr/>
                    <a:lstStyle/>
                    <a:p>
                      <a:pPr algn="r" fontAlgn="ctr"/>
                      <a:r>
                        <a:rPr lang="en-US" sz="2200" u="none" strike="noStrike" baseline="0">
                          <a:effectLst/>
                        </a:rPr>
                        <a:t>702</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1806</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2508</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5.30</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200" u="none" strike="noStrike" baseline="0">
                          <a:effectLst/>
                        </a:rPr>
                        <a:t>13300</a:t>
                      </a: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200" b="0" i="0" u="none" strike="noStrike" baseline="0">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200" b="0" i="0" u="none" strike="noStrike" baseline="0">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200" b="0" i="0" u="none" strike="noStrike" baseline="0"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1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DEA9D1-7484-492C-AA17-856DA544328A}"/>
              </a:ext>
            </a:extLst>
          </p:cNvPr>
          <p:cNvGraphicFramePr>
            <a:graphicFrameLocks noGrp="1"/>
          </p:cNvGraphicFramePr>
          <p:nvPr/>
        </p:nvGraphicFramePr>
        <p:xfrm>
          <a:off x="92075" y="-44450"/>
          <a:ext cx="8959851" cy="6982052"/>
        </p:xfrm>
        <a:graphic>
          <a:graphicData uri="http://schemas.openxmlformats.org/drawingml/2006/table">
            <a:tbl>
              <a:tblPr>
                <a:tableStyleId>{5C22544A-7EE6-4342-B048-85BDC9FD1C3A}</a:tableStyleId>
              </a:tblPr>
              <a:tblGrid>
                <a:gridCol w="2374567">
                  <a:extLst>
                    <a:ext uri="{9D8B030D-6E8A-4147-A177-3AD203B41FA5}">
                      <a16:colId xmlns:a16="http://schemas.microsoft.com/office/drawing/2014/main" val="20000"/>
                    </a:ext>
                  </a:extLst>
                </a:gridCol>
                <a:gridCol w="809827">
                  <a:extLst>
                    <a:ext uri="{9D8B030D-6E8A-4147-A177-3AD203B41FA5}">
                      <a16:colId xmlns:a16="http://schemas.microsoft.com/office/drawing/2014/main" val="20001"/>
                    </a:ext>
                  </a:extLst>
                </a:gridCol>
                <a:gridCol w="1066908">
                  <a:extLst>
                    <a:ext uri="{9D8B030D-6E8A-4147-A177-3AD203B41FA5}">
                      <a16:colId xmlns:a16="http://schemas.microsoft.com/office/drawing/2014/main" val="20002"/>
                    </a:ext>
                  </a:extLst>
                </a:gridCol>
                <a:gridCol w="685870">
                  <a:extLst>
                    <a:ext uri="{9D8B030D-6E8A-4147-A177-3AD203B41FA5}">
                      <a16:colId xmlns:a16="http://schemas.microsoft.com/office/drawing/2014/main" val="20003"/>
                    </a:ext>
                  </a:extLst>
                </a:gridCol>
                <a:gridCol w="838285">
                  <a:extLst>
                    <a:ext uri="{9D8B030D-6E8A-4147-A177-3AD203B41FA5}">
                      <a16:colId xmlns:a16="http://schemas.microsoft.com/office/drawing/2014/main" val="20004"/>
                    </a:ext>
                  </a:extLst>
                </a:gridCol>
                <a:gridCol w="914493">
                  <a:extLst>
                    <a:ext uri="{9D8B030D-6E8A-4147-A177-3AD203B41FA5}">
                      <a16:colId xmlns:a16="http://schemas.microsoft.com/office/drawing/2014/main" val="20005"/>
                    </a:ext>
                  </a:extLst>
                </a:gridCol>
                <a:gridCol w="685870">
                  <a:extLst>
                    <a:ext uri="{9D8B030D-6E8A-4147-A177-3AD203B41FA5}">
                      <a16:colId xmlns:a16="http://schemas.microsoft.com/office/drawing/2014/main" val="20006"/>
                    </a:ext>
                  </a:extLst>
                </a:gridCol>
                <a:gridCol w="1066908">
                  <a:extLst>
                    <a:ext uri="{9D8B030D-6E8A-4147-A177-3AD203B41FA5}">
                      <a16:colId xmlns:a16="http://schemas.microsoft.com/office/drawing/2014/main" val="20007"/>
                    </a:ext>
                  </a:extLst>
                </a:gridCol>
                <a:gridCol w="517123">
                  <a:extLst>
                    <a:ext uri="{9D8B030D-6E8A-4147-A177-3AD203B41FA5}">
                      <a16:colId xmlns:a16="http://schemas.microsoft.com/office/drawing/2014/main" val="20008"/>
                    </a:ext>
                  </a:extLst>
                </a:gridCol>
              </a:tblGrid>
              <a:tr h="686022">
                <a:tc gridSpan="8">
                  <a:txBody>
                    <a:bodyPr/>
                    <a:lstStyle/>
                    <a:p>
                      <a:pPr algn="l" fontAlgn="b"/>
                      <a:r>
                        <a:rPr lang="en-US" sz="2800" b="1" u="none" strike="noStrike" dirty="0">
                          <a:effectLst/>
                        </a:rPr>
                        <a:t>CLEP Dashboard Data,      v2.3  March 25, 2019</a:t>
                      </a:r>
                      <a:endParaRPr lang="en-US" sz="28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0"/>
                  </a:ext>
                </a:extLst>
              </a:tr>
              <a:tr h="370510">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4763" marR="4763" marT="4763" marB="0" anchor="b"/>
                </a:tc>
                <a:tc gridSpan="3">
                  <a:txBody>
                    <a:bodyPr/>
                    <a:lstStyle/>
                    <a:p>
                      <a:pPr algn="ctr" fontAlgn="ctr"/>
                      <a:r>
                        <a:rPr lang="en-US" sz="2400" u="none" strike="noStrike" dirty="0">
                          <a:effectLst/>
                        </a:rPr>
                        <a:t>Annual Income</a:t>
                      </a:r>
                      <a:endParaRPr lang="en-US" sz="2400" b="0" i="0" u="none" strike="noStrike" dirty="0">
                        <a:solidFill>
                          <a:srgbClr val="222222"/>
                        </a:solidFill>
                        <a:effectLst/>
                        <a:latin typeface="Times New Roman" panose="02020603050405020304" pitchFamily="18" charset="0"/>
                      </a:endParaRPr>
                    </a:p>
                  </a:txBody>
                  <a:tcPr marL="4763" marR="4763" marT="4763" marB="0" anchor="ctr"/>
                </a:tc>
                <a:tc hMerge="1">
                  <a:txBody>
                    <a:bodyPr/>
                    <a:lstStyle/>
                    <a:p>
                      <a:endParaRPr lang="en-US"/>
                    </a:p>
                  </a:txBody>
                  <a:tcPr/>
                </a:tc>
                <a:tc hMerge="1">
                  <a:txBody>
                    <a:bodyPr/>
                    <a:lstStyle/>
                    <a:p>
                      <a:endParaRPr lang="en-US"/>
                    </a:p>
                  </a:txBody>
                  <a:tcPr/>
                </a:tc>
                <a:tc>
                  <a:txBody>
                    <a:bodyPr/>
                    <a:lstStyle/>
                    <a:p>
                      <a:pPr algn="ctr" fontAlgn="b"/>
                      <a:endParaRPr lang="en-US" sz="2400" b="0" i="0" u="none" strike="noStrike">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1"/>
                  </a:ext>
                </a:extLst>
              </a:tr>
              <a:tr h="1102003">
                <a:tc>
                  <a:txBody>
                    <a:bodyPr/>
                    <a:lstStyle/>
                    <a:p>
                      <a:pPr algn="ctr" fontAlgn="ctr"/>
                      <a:r>
                        <a:rPr lang="en-US" sz="2400" b="1" u="none" strike="noStrike" dirty="0">
                          <a:effectLst/>
                        </a:rPr>
                        <a:t>Key Retrofit</a:t>
                      </a:r>
                      <a:endParaRPr lang="en-US" sz="2400" b="1"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ENO</a:t>
                      </a:r>
                      <a:endParaRPr lang="en-US" sz="2400" b="1"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CLEP</a:t>
                      </a:r>
                      <a:endParaRPr lang="en-US" sz="2400" b="1"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dirty="0">
                          <a:effectLst/>
                        </a:rPr>
                        <a:t>Net</a:t>
                      </a:r>
                      <a:endParaRPr lang="en-US" sz="2400" b="1"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dirty="0">
                          <a:effectLst/>
                        </a:rPr>
                        <a:t>Pay back (y)</a:t>
                      </a:r>
                      <a:endParaRPr lang="en-US" sz="2400" b="1"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Capital Cost</a:t>
                      </a:r>
                      <a:endParaRPr lang="en-US" sz="2400" b="1" i="0" u="none" strike="noStrike">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dirty="0">
                          <a:effectLst/>
                        </a:rPr>
                        <a:t>Rent</a:t>
                      </a:r>
                      <a:endParaRPr lang="en-US" sz="2400" b="1"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ctr" fontAlgn="b"/>
                      <a:r>
                        <a:rPr lang="en-US" sz="2400" u="none" strike="noStrike">
                          <a:effectLst/>
                        </a:rPr>
                        <a:t>CLEPm / CLEP</a:t>
                      </a:r>
                      <a:endParaRPr lang="en-US" sz="2400" b="1" i="0" u="none" strike="noStrike">
                        <a:solidFill>
                          <a:srgbClr val="000000"/>
                        </a:solidFill>
                        <a:effectLst/>
                        <a:latin typeface="Times New Roman" panose="02020603050405020304" pitchFamily="18" charset="0"/>
                      </a:endParaRPr>
                    </a:p>
                  </a:txBody>
                  <a:tcPr marL="4763" marR="4763" marT="4763" marB="0" anchor="b"/>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2"/>
                  </a:ext>
                </a:extLst>
              </a:tr>
              <a:tr h="370510">
                <a:tc>
                  <a:txBody>
                    <a:bodyPr/>
                    <a:lstStyle/>
                    <a:p>
                      <a:pPr algn="ctr" fontAlgn="ctr"/>
                      <a:r>
                        <a:rPr lang="en-US" sz="2400" u="none" strike="noStrike" dirty="0">
                          <a:effectLst/>
                        </a:rPr>
                        <a:t>Dishwasher</a:t>
                      </a:r>
                      <a:endParaRPr lang="en-US" sz="2400" b="0"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48</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48</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 na</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3"/>
                  </a:ext>
                </a:extLst>
              </a:tr>
              <a:tr h="736256">
                <a:tc>
                  <a:txBody>
                    <a:bodyPr/>
                    <a:lstStyle/>
                    <a:p>
                      <a:pPr algn="ctr" fontAlgn="ctr"/>
                      <a:r>
                        <a:rPr lang="en-US" sz="2400" u="none" strike="noStrike" dirty="0">
                          <a:effectLst/>
                        </a:rPr>
                        <a:t>Timed Water Heater</a:t>
                      </a:r>
                      <a:endParaRPr lang="en-US" sz="2400" b="0"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-40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150</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110</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0.45</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50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4"/>
                  </a:ext>
                </a:extLst>
              </a:tr>
              <a:tr h="736256">
                <a:tc>
                  <a:txBody>
                    <a:bodyPr/>
                    <a:lstStyle/>
                    <a:p>
                      <a:pPr algn="ctr" fontAlgn="ctr"/>
                      <a:r>
                        <a:rPr lang="en-US" sz="2400" u="none" strike="noStrike" dirty="0">
                          <a:effectLst/>
                        </a:rPr>
                        <a:t>Heat Pump Water Heater</a:t>
                      </a:r>
                      <a:endParaRPr lang="en-US" sz="2400" b="0"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dirty="0">
                          <a:effectLst/>
                        </a:rPr>
                        <a:t>241</a:t>
                      </a:r>
                      <a:endParaRPr lang="en-US" sz="2400" b="0"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137</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378</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0.79</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300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5"/>
                  </a:ext>
                </a:extLst>
              </a:tr>
              <a:tr h="370510">
                <a:tc>
                  <a:txBody>
                    <a:bodyPr/>
                    <a:lstStyle/>
                    <a:p>
                      <a:pPr algn="ctr" fontAlgn="ctr"/>
                      <a:r>
                        <a:rPr lang="en-US" sz="2400" u="none" strike="noStrike" dirty="0">
                          <a:effectLst/>
                        </a:rPr>
                        <a:t>Ice-Making AC</a:t>
                      </a:r>
                      <a:endParaRPr lang="en-US" sz="2400" b="0"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49</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577</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626</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4.79</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3000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6"/>
                  </a:ext>
                </a:extLst>
              </a:tr>
              <a:tr h="736256">
                <a:tc>
                  <a:txBody>
                    <a:bodyPr/>
                    <a:lstStyle/>
                    <a:p>
                      <a:pPr algn="ctr" fontAlgn="ctr"/>
                      <a:r>
                        <a:rPr lang="en-US" sz="2400" u="none" strike="noStrike" dirty="0">
                          <a:effectLst/>
                        </a:rPr>
                        <a:t>Electric Battery (12 kWh)</a:t>
                      </a:r>
                      <a:endParaRPr lang="en-US" sz="2400" b="0"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495</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495</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20.20</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10000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7"/>
                  </a:ext>
                </a:extLst>
              </a:tr>
              <a:tr h="736256">
                <a:tc>
                  <a:txBody>
                    <a:bodyPr/>
                    <a:lstStyle/>
                    <a:p>
                      <a:pPr algn="ctr" fontAlgn="ctr"/>
                      <a:r>
                        <a:rPr lang="en-US" sz="2400" u="none" strike="noStrike" dirty="0">
                          <a:effectLst/>
                        </a:rPr>
                        <a:t>Community Solar (5 kW)</a:t>
                      </a:r>
                      <a:endParaRPr lang="en-US" sz="2400" b="0" i="0" u="none" strike="noStrike" dirty="0">
                        <a:solidFill>
                          <a:srgbClr val="222222"/>
                        </a:solidFill>
                        <a:effectLst/>
                        <a:latin typeface="Times New Roman" panose="02020603050405020304" pitchFamily="18" charset="0"/>
                      </a:endParaRPr>
                    </a:p>
                  </a:txBody>
                  <a:tcPr marL="4763" marR="4763" marT="4763" marB="0" anchor="ctr"/>
                </a:tc>
                <a:tc>
                  <a:txBody>
                    <a:bodyPr/>
                    <a:lstStyle/>
                    <a:p>
                      <a:pPr algn="r" fontAlgn="ct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1142</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722</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na</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-420</a:t>
                      </a:r>
                      <a:endParaRPr lang="en-US" sz="2400" b="0" i="0" u="none" strike="noStrike">
                        <a:solidFill>
                          <a:srgbClr val="222222"/>
                        </a:solidFill>
                        <a:effectLst/>
                        <a:latin typeface="Times New Roman" panose="02020603050405020304" pitchFamily="18" charset="0"/>
                      </a:endParaRPr>
                    </a:p>
                  </a:txBody>
                  <a:tcPr marL="4763" marR="4763" marT="4763" marB="0" anchor="ctr"/>
                </a:tc>
                <a:tc>
                  <a:txBody>
                    <a:bodyPr/>
                    <a:lstStyle/>
                    <a:p>
                      <a:pPr algn="ctr" fontAlgn="ctr"/>
                      <a:r>
                        <a:rPr lang="en-US" sz="2400" u="none" strike="noStrike">
                          <a:effectLst/>
                        </a:rPr>
                        <a:t>?</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8"/>
                  </a:ext>
                </a:extLst>
              </a:tr>
              <a:tr h="35242">
                <a:tc>
                  <a:txBody>
                    <a:bodyPr/>
                    <a:lstStyle/>
                    <a:p>
                      <a:pPr algn="ctr" fontAlgn="b"/>
                      <a:endParaRPr lang="en-US" sz="200" b="0" i="0" u="none" strike="noStrike" baseline="0" dirty="0">
                        <a:solidFill>
                          <a:srgbClr val="000000"/>
                        </a:solidFill>
                        <a:effectLst/>
                        <a:latin typeface="Times New Roman" panose="02020603050405020304" pitchFamily="18" charset="0"/>
                      </a:endParaRPr>
                    </a:p>
                  </a:txBody>
                  <a:tcPr marL="4763" marR="4763" marT="4763" marB="0" anchor="b"/>
                </a:tc>
                <a:tc>
                  <a:txBody>
                    <a:bodyPr/>
                    <a:lstStyle/>
                    <a:p>
                      <a:pPr algn="r" fontAlgn="ctr"/>
                      <a:endParaRPr lang="en-US" sz="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00" b="0" i="0" u="none" strike="noStrike" baseline="0" dirty="0">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00" b="0" i="0" u="none" strike="noStrike" baseline="0"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09"/>
                  </a:ext>
                </a:extLst>
              </a:tr>
              <a:tr h="1102003">
                <a:tc>
                  <a:txBody>
                    <a:bodyPr/>
                    <a:lstStyle/>
                    <a:p>
                      <a:pPr algn="ctr" fontAlgn="b"/>
                      <a:r>
                        <a:rPr lang="en-US" sz="2400" u="none" strike="noStrike" dirty="0" err="1">
                          <a:effectLst/>
                        </a:rPr>
                        <a:t>HPWH</a:t>
                      </a:r>
                      <a:r>
                        <a:rPr lang="en-US" sz="2400" u="none" strike="noStrike" dirty="0">
                          <a:effectLst/>
                        </a:rPr>
                        <a:t>, Ice Making AC &amp; Electric Battery</a:t>
                      </a:r>
                      <a:endParaRPr lang="en-US" sz="24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r" fontAlgn="ctr"/>
                      <a:r>
                        <a:rPr lang="en-US" sz="2400" u="none" strike="noStrike">
                          <a:effectLst/>
                        </a:rPr>
                        <a:t>290</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1209</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1499</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8.87</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r>
                        <a:rPr lang="en-US" sz="2400" u="none" strike="noStrike">
                          <a:effectLst/>
                        </a:rPr>
                        <a:t>13300</a:t>
                      </a: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r" fontAlgn="ctr"/>
                      <a:endParaRPr lang="en-US" sz="24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010"/>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E6E56F9-F924-4883-8E26-4B2689590826}"/>
              </a:ext>
            </a:extLst>
          </p:cNvPr>
          <p:cNvSpPr>
            <a:spLocks noGrp="1" noChangeArrowheads="1"/>
          </p:cNvSpPr>
          <p:nvPr>
            <p:ph type="title" idx="4294967295"/>
          </p:nvPr>
        </p:nvSpPr>
        <p:spPr>
          <a:xfrm>
            <a:off x="0" y="442913"/>
            <a:ext cx="9296400" cy="1042987"/>
          </a:xfrm>
        </p:spPr>
        <p:txBody>
          <a:bodyPr/>
          <a:lstStyle/>
          <a:p>
            <a:pPr eaLnBrk="1" hangingPunct="1"/>
            <a:r>
              <a:rPr lang="en-US" altLang="en-US" b="1">
                <a:solidFill>
                  <a:srgbClr val="00B050"/>
                </a:solidFill>
              </a:rPr>
              <a:t>YOUR PART</a:t>
            </a:r>
            <a:br>
              <a:rPr lang="en-US" altLang="en-US" sz="3600" b="1"/>
            </a:br>
            <a:r>
              <a:rPr lang="en-US" altLang="en-US" sz="4000" b="1"/>
              <a:t>Help CLEP Save the Biosphere!</a:t>
            </a:r>
            <a:endParaRPr lang="en-US" altLang="en-US" sz="3600" b="1"/>
          </a:p>
        </p:txBody>
      </p:sp>
      <p:sp>
        <p:nvSpPr>
          <p:cNvPr id="8195" name="Rectangle 5">
            <a:extLst>
              <a:ext uri="{FF2B5EF4-FFF2-40B4-BE49-F238E27FC236}">
                <a16:creationId xmlns:a16="http://schemas.microsoft.com/office/drawing/2014/main" id="{5034820E-F8AF-4909-A210-A1B072F60B1A}"/>
              </a:ext>
            </a:extLst>
          </p:cNvPr>
          <p:cNvSpPr>
            <a:spLocks noGrp="1" noChangeArrowheads="1"/>
          </p:cNvSpPr>
          <p:nvPr>
            <p:ph type="body" idx="1"/>
          </p:nvPr>
        </p:nvSpPr>
        <p:spPr>
          <a:xfrm>
            <a:off x="533400" y="1728788"/>
            <a:ext cx="8229600" cy="4443412"/>
          </a:xfrm>
        </p:spPr>
        <p:txBody>
          <a:bodyPr/>
          <a:lstStyle/>
          <a:p>
            <a:pPr marL="0" indent="0" eaLnBrk="1" hangingPunct="1">
              <a:buFontTx/>
              <a:buNone/>
            </a:pPr>
            <a:r>
              <a:rPr lang="en-US" altLang="en-US" dirty="0"/>
              <a:t>The CLEP team needs your help </a:t>
            </a:r>
            <a:r>
              <a:rPr lang="en-US" altLang="en-US" b="1" dirty="0">
                <a:solidFill>
                  <a:schemeClr val="tx2"/>
                </a:solidFill>
              </a:rPr>
              <a:t>in the </a:t>
            </a:r>
            <a:r>
              <a:rPr lang="en-US" altLang="en-US" b="1" i="1" dirty="0">
                <a:solidFill>
                  <a:schemeClr val="tx2"/>
                </a:solidFill>
              </a:rPr>
              <a:t>next</a:t>
            </a:r>
            <a:r>
              <a:rPr lang="en-US" altLang="en-US" b="1" dirty="0">
                <a:solidFill>
                  <a:schemeClr val="tx2"/>
                </a:solidFill>
              </a:rPr>
              <a:t> </a:t>
            </a:r>
            <a:r>
              <a:rPr lang="en-US" altLang="en-US" dirty="0">
                <a:solidFill>
                  <a:schemeClr val="tx2"/>
                </a:solidFill>
              </a:rPr>
              <a:t>Entergy</a:t>
            </a:r>
            <a:r>
              <a:rPr lang="en-US" altLang="en-US" b="1" dirty="0">
                <a:solidFill>
                  <a:schemeClr val="tx2"/>
                </a:solidFill>
              </a:rPr>
              <a:t> </a:t>
            </a:r>
            <a:r>
              <a:rPr lang="en-US" altLang="en-US" dirty="0"/>
              <a:t>New Orleans (ENO) </a:t>
            </a:r>
            <a:r>
              <a:rPr lang="en-US" altLang="en-US" b="1" dirty="0">
                <a:solidFill>
                  <a:schemeClr val="tx2"/>
                </a:solidFill>
              </a:rPr>
              <a:t>rate-case:</a:t>
            </a:r>
          </a:p>
          <a:p>
            <a:pPr lvl="1" eaLnBrk="1" hangingPunct="1"/>
            <a:r>
              <a:rPr lang="en-US" altLang="en-US" b="1" dirty="0"/>
              <a:t>Compose the</a:t>
            </a:r>
            <a:r>
              <a:rPr lang="en-US" altLang="en-US" dirty="0"/>
              <a:t> </a:t>
            </a:r>
            <a:r>
              <a:rPr lang="en-US" altLang="en-US" b="1" dirty="0"/>
              <a:t>docket-enabling resolution,</a:t>
            </a:r>
          </a:p>
          <a:p>
            <a:pPr lvl="1" eaLnBrk="1" hangingPunct="1"/>
            <a:r>
              <a:rPr lang="en-US" altLang="en-US" b="1" dirty="0"/>
              <a:t>Join this docket</a:t>
            </a:r>
            <a:r>
              <a:rPr lang="en-US" altLang="en-US" dirty="0"/>
              <a:t> </a:t>
            </a:r>
            <a:r>
              <a:rPr lang="en-US" altLang="en-US" b="1" dirty="0"/>
              <a:t>as an </a:t>
            </a:r>
            <a:r>
              <a:rPr lang="en-US" altLang="en-US" b="1" i="1" dirty="0"/>
              <a:t>intervenor</a:t>
            </a:r>
            <a:endParaRPr lang="en-US" altLang="en-US" dirty="0"/>
          </a:p>
          <a:p>
            <a:pPr lvl="1" eaLnBrk="1" hangingPunct="1"/>
            <a:r>
              <a:rPr lang="en-US" altLang="en-US" b="1" dirty="0"/>
              <a:t>Volunteer</a:t>
            </a:r>
            <a:r>
              <a:rPr lang="en-US" altLang="en-US" dirty="0"/>
              <a:t>, </a:t>
            </a:r>
            <a:r>
              <a:rPr lang="en-US" altLang="en-US" b="1" dirty="0"/>
              <a:t>Publicize</a:t>
            </a:r>
            <a:r>
              <a:rPr lang="en-US" altLang="en-US" dirty="0"/>
              <a:t>, </a:t>
            </a:r>
            <a:r>
              <a:rPr lang="en-US" altLang="en-US" b="1" dirty="0"/>
              <a:t>Educate</a:t>
            </a:r>
            <a:r>
              <a:rPr lang="en-US" altLang="en-US" dirty="0"/>
              <a:t> &amp;/or </a:t>
            </a:r>
            <a:r>
              <a:rPr lang="en-US" altLang="en-US" b="1" dirty="0"/>
              <a:t>Litigate</a:t>
            </a:r>
            <a:r>
              <a:rPr lang="en-US" altLang="en-US" dirty="0"/>
              <a:t>.</a:t>
            </a:r>
          </a:p>
          <a:p>
            <a:pPr marL="0" indent="0" eaLnBrk="1" hangingPunct="1">
              <a:buFontTx/>
              <a:buNone/>
            </a:pPr>
            <a:r>
              <a:rPr lang="en-US" altLang="en-US" sz="300" b="1" dirty="0"/>
              <a:t>2</a:t>
            </a:r>
          </a:p>
          <a:p>
            <a:pPr marL="0" indent="0" eaLnBrk="1" hangingPunct="1">
              <a:buFontTx/>
              <a:buNone/>
            </a:pPr>
            <a:endParaRPr lang="en-US" altLang="en-US" sz="100" b="1" dirty="0"/>
          </a:p>
          <a:p>
            <a:pPr marL="0" indent="0" eaLnBrk="1" hangingPunct="1">
              <a:buFontTx/>
              <a:buNone/>
            </a:pPr>
            <a:r>
              <a:rPr lang="en-US" altLang="en-US" sz="2900" b="1" u="sng" dirty="0"/>
              <a:t>Partners needed include</a:t>
            </a:r>
            <a:r>
              <a:rPr lang="en-US" altLang="en-US" sz="2900" b="1" dirty="0"/>
              <a:t>:</a:t>
            </a:r>
            <a:r>
              <a:rPr lang="en-US" altLang="en-US" sz="2900" dirty="0"/>
              <a:t> * </a:t>
            </a:r>
            <a:r>
              <a:rPr lang="en-US" altLang="en-US" sz="2900" b="1" dirty="0">
                <a:solidFill>
                  <a:srgbClr val="00B050"/>
                </a:solidFill>
              </a:rPr>
              <a:t>You</a:t>
            </a:r>
            <a:r>
              <a:rPr lang="en-US" altLang="en-US" sz="2900" dirty="0"/>
              <a:t> * Cities  *Utilities</a:t>
            </a:r>
          </a:p>
          <a:p>
            <a:pPr marL="0" indent="0" eaLnBrk="1" hangingPunct="1">
              <a:buFontTx/>
              <a:buNone/>
            </a:pPr>
            <a:r>
              <a:rPr lang="en-US" altLang="en-US" sz="2900" dirty="0"/>
              <a:t> * Wind Power </a:t>
            </a:r>
            <a:r>
              <a:rPr lang="en-US" altLang="en-US" sz="2900" dirty="0" err="1"/>
              <a:t>Assns</a:t>
            </a:r>
            <a:r>
              <a:rPr lang="en-US" altLang="en-US" sz="2900" dirty="0"/>
              <a:t>  * Battery &amp;  AC  </a:t>
            </a:r>
            <a:r>
              <a:rPr lang="en-US" altLang="en-US" sz="2900" dirty="0" err="1"/>
              <a:t>Mfrs</a:t>
            </a:r>
            <a:r>
              <a:rPr lang="en-US" altLang="en-US" sz="2900" dirty="0"/>
              <a:t>  </a:t>
            </a:r>
          </a:p>
          <a:p>
            <a:pPr marL="0" indent="0" eaLnBrk="1" hangingPunct="1">
              <a:buFontTx/>
              <a:buNone/>
            </a:pPr>
            <a:r>
              <a:rPr lang="en-US" altLang="en-US" sz="2900" dirty="0"/>
              <a:t>   * NGOs:  Environmental, Consumer Watchdog</a:t>
            </a:r>
          </a:p>
        </p:txBody>
      </p:sp>
    </p:spTree>
    <p:extLst>
      <p:ext uri="{BB962C8B-B14F-4D97-AF65-F5344CB8AC3E}">
        <p14:creationId xmlns:p14="http://schemas.microsoft.com/office/powerpoint/2010/main" val="2074302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27A026E-E83C-42BF-A105-FB2E49242F1B}"/>
              </a:ext>
            </a:extLst>
          </p:cNvPr>
          <p:cNvSpPr>
            <a:spLocks noGrp="1" noChangeArrowheads="1"/>
          </p:cNvSpPr>
          <p:nvPr>
            <p:ph type="ctrTitle"/>
          </p:nvPr>
        </p:nvSpPr>
        <p:spPr>
          <a:xfrm>
            <a:off x="685800" y="381000"/>
            <a:ext cx="7772400" cy="2057400"/>
          </a:xfrm>
        </p:spPr>
        <p:txBody>
          <a:bodyPr anchor="ctr"/>
          <a:lstStyle/>
          <a:p>
            <a:pPr eaLnBrk="1" hangingPunct="1"/>
            <a:r>
              <a:rPr lang="en-US" altLang="en-US" sz="9600" b="1" dirty="0">
                <a:cs typeface="Calibri" panose="020F0502020204030204" pitchFamily="34" charset="0"/>
              </a:rPr>
              <a:t>Questions?</a:t>
            </a:r>
            <a:endParaRPr lang="en-US" altLang="en-US" sz="9600" dirty="0">
              <a:cs typeface="Calibri" panose="020F0502020204030204" pitchFamily="34" charset="0"/>
            </a:endParaRPr>
          </a:p>
        </p:txBody>
      </p:sp>
      <p:sp>
        <p:nvSpPr>
          <p:cNvPr id="68611" name="Text Box 4">
            <a:extLst>
              <a:ext uri="{FF2B5EF4-FFF2-40B4-BE49-F238E27FC236}">
                <a16:creationId xmlns:a16="http://schemas.microsoft.com/office/drawing/2014/main" id="{F23FBD9C-803A-46F5-856A-4953B5D8D4C6}"/>
              </a:ext>
            </a:extLst>
          </p:cNvPr>
          <p:cNvSpPr txBox="1">
            <a:spLocks noChangeArrowheads="1"/>
          </p:cNvSpPr>
          <p:nvPr/>
        </p:nvSpPr>
        <p:spPr bwMode="auto">
          <a:xfrm>
            <a:off x="419100" y="2286000"/>
            <a:ext cx="83058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b="1" dirty="0"/>
              <a:t>Myron Katz, PhD, New Orleans, LA (NOLA)</a:t>
            </a:r>
          </a:p>
          <a:p>
            <a:pPr algn="ctr" eaLnBrk="1" hangingPunct="1">
              <a:spcBef>
                <a:spcPct val="0"/>
              </a:spcBef>
              <a:buFontTx/>
              <a:buNone/>
            </a:pPr>
            <a:r>
              <a:rPr lang="en-US" altLang="en-US" b="1" dirty="0">
                <a:solidFill>
                  <a:srgbClr val="0033CC"/>
                </a:solidFill>
              </a:rPr>
              <a:t>Myron.Katz@BuildingScienceInnovators.com</a:t>
            </a:r>
          </a:p>
          <a:p>
            <a:pPr algn="ctr" eaLnBrk="1" hangingPunct="1">
              <a:spcBef>
                <a:spcPct val="0"/>
              </a:spcBef>
              <a:buFontTx/>
              <a:buNone/>
            </a:pPr>
            <a:endParaRPr lang="en-US" altLang="en-US" b="1" dirty="0"/>
          </a:p>
          <a:p>
            <a:pPr algn="ctr" eaLnBrk="1" hangingPunct="1">
              <a:spcBef>
                <a:spcPct val="0"/>
              </a:spcBef>
              <a:buFontTx/>
              <a:buNone/>
            </a:pPr>
            <a:r>
              <a:rPr lang="en-US" altLang="en-US" b="1" dirty="0"/>
              <a:t>Richard Troy, Oakland, CA</a:t>
            </a:r>
          </a:p>
          <a:p>
            <a:pPr algn="ctr" eaLnBrk="1" hangingPunct="1">
              <a:spcBef>
                <a:spcPct val="0"/>
              </a:spcBef>
              <a:buFontTx/>
              <a:buNone/>
            </a:pPr>
            <a:r>
              <a:rPr lang="en-US" altLang="en-US" b="1" dirty="0">
                <a:solidFill>
                  <a:srgbClr val="0033CC"/>
                </a:solidFill>
              </a:rPr>
              <a:t>Richard@ClepEnergy.org</a:t>
            </a:r>
          </a:p>
          <a:p>
            <a:pPr algn="ctr" eaLnBrk="1" hangingPunct="1">
              <a:spcBef>
                <a:spcPct val="0"/>
              </a:spcBef>
              <a:buFontTx/>
              <a:buNone/>
            </a:pPr>
            <a:endParaRPr lang="en-US" altLang="en-US" b="1" dirty="0">
              <a:solidFill>
                <a:srgbClr val="0033CC"/>
              </a:solidFill>
            </a:endParaRPr>
          </a:p>
          <a:p>
            <a:pPr algn="ctr" eaLnBrk="1" hangingPunct="1">
              <a:spcBef>
                <a:spcPct val="0"/>
              </a:spcBef>
              <a:buFontTx/>
              <a:buNone/>
            </a:pPr>
            <a:r>
              <a:rPr lang="en-US" altLang="en-US" b="1" dirty="0"/>
              <a:t>www.BuildingScienceInnovators.com</a:t>
            </a:r>
          </a:p>
          <a:p>
            <a:pPr algn="ctr" eaLnBrk="1" hangingPunct="1">
              <a:spcBef>
                <a:spcPct val="0"/>
              </a:spcBef>
              <a:buFontTx/>
              <a:buNone/>
            </a:pPr>
            <a:endParaRPr lang="en-US" altLang="en-US"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D10B4E83-66CA-4223-B86B-A218BA528026}"/>
              </a:ext>
            </a:extLst>
          </p:cNvPr>
          <p:cNvSpPr>
            <a:spLocks noGrp="1" noChangeArrowheads="1"/>
          </p:cNvSpPr>
          <p:nvPr>
            <p:ph type="body" idx="1"/>
          </p:nvPr>
        </p:nvSpPr>
        <p:spPr>
          <a:xfrm>
            <a:off x="914400" y="304800"/>
            <a:ext cx="7772400" cy="4114800"/>
          </a:xfrm>
        </p:spPr>
        <p:txBody>
          <a:bodyPr/>
          <a:lstStyle/>
          <a:p>
            <a:pPr marL="0" indent="0" eaLnBrk="1" hangingPunct="1">
              <a:buFontTx/>
              <a:buNone/>
              <a:defRPr/>
            </a:pPr>
            <a:r>
              <a:rPr lang="en-US" altLang="en-US" b="1" i="1" dirty="0"/>
              <a:t>Not </a:t>
            </a:r>
            <a:r>
              <a:rPr lang="en-US" altLang="en-US" b="1" i="1"/>
              <a:t>for presentation.  </a:t>
            </a:r>
            <a:r>
              <a:rPr lang="en-US" altLang="en-US" b="1" i="1" dirty="0"/>
              <a:t>Entertain questions with the last slide kept on the screen.</a:t>
            </a:r>
          </a:p>
          <a:p>
            <a:pPr marL="0" indent="0" eaLnBrk="1" hangingPunct="1">
              <a:buFontTx/>
              <a:buNone/>
              <a:defRPr/>
            </a:pPr>
            <a:r>
              <a:rPr lang="en-US" altLang="en-US" b="1" i="1" dirty="0"/>
              <a:t>APPENDIX: </a:t>
            </a:r>
          </a:p>
          <a:p>
            <a:pPr eaLnBrk="1" hangingPunct="1">
              <a:defRPr/>
            </a:pPr>
            <a:r>
              <a:rPr lang="en-US" altLang="en-US" b="1" i="1" dirty="0"/>
              <a:t>The Opening Statement by</a:t>
            </a:r>
            <a:br>
              <a:rPr lang="en-US" altLang="en-US" b="1" i="1" dirty="0"/>
            </a:br>
            <a:r>
              <a:rPr lang="en-US" altLang="en-US" b="1" i="1" dirty="0"/>
              <a:t>Building Science Innovators and Intervenor in Entergy by Myron Katz, PhD</a:t>
            </a:r>
            <a:endParaRPr lang="en-US" altLang="en-US" dirty="0">
              <a:latin typeface="Calibri" panose="020F0502020204030204" pitchFamily="34" charset="0"/>
              <a:cs typeface="Calibri" panose="020F0502020204030204" pitchFamily="34" charset="0"/>
            </a:endParaRPr>
          </a:p>
          <a:p>
            <a:pPr eaLnBrk="1" hangingPunct="1">
              <a:defRPr/>
            </a:pPr>
            <a:r>
              <a:rPr lang="en-US" altLang="en-US" b="1" i="1" dirty="0"/>
              <a:t>Entergy New Orleans (ENO) Rate Case</a:t>
            </a:r>
            <a:endParaRPr lang="en-US" altLang="en-US" dirty="0">
              <a:latin typeface="Calibri" panose="020F0502020204030204" pitchFamily="34" charset="0"/>
              <a:cs typeface="Calibri" panose="020F0502020204030204" pitchFamily="34" charset="0"/>
            </a:endParaRPr>
          </a:p>
          <a:p>
            <a:pPr eaLnBrk="1" hangingPunct="1">
              <a:defRPr/>
            </a:pPr>
            <a:r>
              <a:rPr lang="en-US" altLang="en-US" b="1" i="1" dirty="0"/>
              <a:t>DOCKET NO. UD-18-07</a:t>
            </a:r>
            <a:endParaRPr lang="en-US" altLang="en-US" dirty="0">
              <a:latin typeface="Calibri" panose="020F0502020204030204" pitchFamily="34" charset="0"/>
              <a:cs typeface="Calibri" panose="020F0502020204030204" pitchFamily="34" charset="0"/>
            </a:endParaRPr>
          </a:p>
          <a:p>
            <a:pPr eaLnBrk="1" hangingPunct="1">
              <a:defRPr/>
            </a:pPr>
            <a:r>
              <a:rPr lang="en-US" altLang="en-US" b="1" i="1" dirty="0"/>
              <a:t>June 17, 2019  </a:t>
            </a:r>
            <a:endParaRPr lang="en-US" altLang="en-US" dirty="0">
              <a:latin typeface="Calibri" panose="020F0502020204030204" pitchFamily="34" charset="0"/>
              <a:cs typeface="Calibri" panose="020F0502020204030204" pitchFamily="34" charset="0"/>
            </a:endParaRPr>
          </a:p>
          <a:p>
            <a:pPr eaLnBrk="1" hangingPunct="1">
              <a:defRPr/>
            </a:pPr>
            <a:r>
              <a:rPr lang="en-US" altLang="en-US" b="1" i="1" dirty="0"/>
              <a:t>Evidentiary Hearing </a:t>
            </a:r>
          </a:p>
          <a:p>
            <a:pPr eaLnBrk="1" hangingPunct="1">
              <a:defRPr/>
            </a:pPr>
            <a:r>
              <a:rPr lang="en-US" altLang="en-US" b="1" i="1" dirty="0"/>
              <a:t>All found in the speakers’ notes.</a:t>
            </a:r>
          </a:p>
          <a:p>
            <a:pPr eaLnBrk="1" hangingPunct="1">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5E10130-2278-405A-9787-7867720D44C8}"/>
              </a:ext>
            </a:extLst>
          </p:cNvPr>
          <p:cNvSpPr>
            <a:spLocks noGrp="1" noChangeArrowheads="1"/>
          </p:cNvSpPr>
          <p:nvPr>
            <p:ph idx="1"/>
          </p:nvPr>
        </p:nvSpPr>
        <p:spPr>
          <a:xfrm>
            <a:off x="685800" y="2590800"/>
            <a:ext cx="7772400" cy="1676400"/>
          </a:xfrm>
        </p:spPr>
        <p:txBody>
          <a:bodyPr/>
          <a:lstStyle/>
          <a:p>
            <a:pPr marL="0" indent="0" algn="ctr">
              <a:buFontTx/>
              <a:buNone/>
            </a:pPr>
            <a:r>
              <a:rPr lang="en-US" altLang="en-US" sz="9600" b="1" dirty="0"/>
              <a:t>Why CLEP?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A picture containing clock&#10;&#10;Description automatically generated">
            <a:extLst>
              <a:ext uri="{FF2B5EF4-FFF2-40B4-BE49-F238E27FC236}">
                <a16:creationId xmlns:a16="http://schemas.microsoft.com/office/drawing/2014/main" id="{5CE8DC6F-F1DB-4239-9301-1A306298F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298450"/>
            <a:ext cx="86201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A close up of a logo&#10;&#10;Description automatically generated">
            <a:extLst>
              <a:ext uri="{FF2B5EF4-FFF2-40B4-BE49-F238E27FC236}">
                <a16:creationId xmlns:a16="http://schemas.microsoft.com/office/drawing/2014/main" id="{4BA23D5F-D942-4A0B-BFD5-47F570EED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2476500"/>
            <a:ext cx="832167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a:extLst>
              <a:ext uri="{FF2B5EF4-FFF2-40B4-BE49-F238E27FC236}">
                <a16:creationId xmlns:a16="http://schemas.microsoft.com/office/drawing/2014/main" id="{A3959E8C-9757-473B-8FE2-D3BE9A101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322888"/>
            <a:ext cx="899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7EF6D256-EEE1-45D2-A53B-2B524A4BA53F}"/>
              </a:ext>
            </a:extLst>
          </p:cNvPr>
          <p:cNvSpPr txBox="1">
            <a:spLocks noChangeArrowheads="1"/>
          </p:cNvSpPr>
          <p:nvPr/>
        </p:nvSpPr>
        <p:spPr bwMode="auto">
          <a:xfrm>
            <a:off x="1046162" y="4561646"/>
            <a:ext cx="7051675" cy="761242"/>
          </a:xfrm>
          <a:prstGeom prst="rect">
            <a:avLst/>
          </a:prstGeom>
          <a:noFill/>
          <a:ln>
            <a:noFill/>
          </a:ln>
          <a:effectLst/>
        </p:spPr>
        <p:txBody>
          <a:bodyPr anchor="ctr">
            <a:scene3d>
              <a:camera prst="orthographicFront">
                <a:rot lat="0" lon="0" rev="0"/>
              </a:camera>
              <a:lightRig rig="threePt" dir="t"/>
            </a:scene3d>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r>
              <a:rPr lang="en-US" altLang="en-US" sz="4400" b="1" dirty="0">
                <a:solidFill>
                  <a:schemeClr val="accent5">
                    <a:lumMod val="50000"/>
                  </a:schemeClr>
                </a:solidFill>
              </a:rPr>
              <a:t>IPCC’s    </a:t>
            </a:r>
            <a:r>
              <a:rPr lang="en-US" altLang="en-US" sz="4400" b="1" dirty="0">
                <a:solidFill>
                  <a:schemeClr val="accent5">
                    <a:lumMod val="50000"/>
                    <a:alpha val="98000"/>
                  </a:schemeClr>
                </a:solidFill>
              </a:rPr>
              <a:t>30-year To Do List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A person wearing a suit and tie&#10;&#10;Description automatically generated">
            <a:extLst>
              <a:ext uri="{FF2B5EF4-FFF2-40B4-BE49-F238E27FC236}">
                <a16:creationId xmlns:a16="http://schemas.microsoft.com/office/drawing/2014/main" id="{B642EEA6-5971-40BC-9978-B63B9F1FD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93"/>
            <a:ext cx="5219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4">
            <a:extLst>
              <a:ext uri="{FF2B5EF4-FFF2-40B4-BE49-F238E27FC236}">
                <a16:creationId xmlns:a16="http://schemas.microsoft.com/office/drawing/2014/main" id="{D2C85133-5F65-4923-9F3D-701421776513}"/>
              </a:ext>
            </a:extLst>
          </p:cNvPr>
          <p:cNvSpPr>
            <a:spLocks noGrp="1" noChangeArrowheads="1"/>
          </p:cNvSpPr>
          <p:nvPr>
            <p:ph type="title" idx="4294967295"/>
          </p:nvPr>
        </p:nvSpPr>
        <p:spPr>
          <a:xfrm>
            <a:off x="5410200" y="457200"/>
            <a:ext cx="3886200" cy="5638800"/>
          </a:xfrm>
        </p:spPr>
        <p:txBody>
          <a:bodyPr/>
          <a:lstStyle/>
          <a:p>
            <a:pPr algn="l" eaLnBrk="1" hangingPunct="1"/>
            <a:r>
              <a:rPr lang="en-US" altLang="en-US" b="1" dirty="0"/>
              <a:t> </a:t>
            </a:r>
            <a:r>
              <a:rPr lang="en-US" altLang="en-US" sz="4800" b="1" dirty="0">
                <a:solidFill>
                  <a:srgbClr val="00B050"/>
                </a:solidFill>
              </a:rPr>
              <a:t>C</a:t>
            </a:r>
            <a:r>
              <a:rPr lang="en-US" altLang="en-US" sz="4000" b="1" dirty="0"/>
              <a:t> </a:t>
            </a:r>
            <a:r>
              <a:rPr lang="en-US" altLang="en-US" b="1" dirty="0" err="1"/>
              <a:t>ustomer</a:t>
            </a:r>
            <a:br>
              <a:rPr lang="en-US" altLang="en-US" b="1" dirty="0"/>
            </a:br>
            <a:r>
              <a:rPr lang="en-US" altLang="en-US" b="1" dirty="0"/>
              <a:t> </a:t>
            </a:r>
            <a:r>
              <a:rPr lang="en-US" altLang="en-US" sz="4800" b="1" dirty="0">
                <a:solidFill>
                  <a:srgbClr val="00B050"/>
                </a:solidFill>
              </a:rPr>
              <a:t>L</a:t>
            </a:r>
            <a:r>
              <a:rPr lang="en-US" altLang="en-US" b="1" dirty="0"/>
              <a:t> </a:t>
            </a:r>
            <a:r>
              <a:rPr lang="en-US" altLang="en-US" b="1" dirty="0" err="1"/>
              <a:t>owered</a:t>
            </a:r>
            <a:br>
              <a:rPr lang="en-US" altLang="en-US" b="1" dirty="0"/>
            </a:br>
            <a:r>
              <a:rPr lang="en-US" altLang="en-US" b="1" dirty="0"/>
              <a:t> </a:t>
            </a:r>
            <a:r>
              <a:rPr lang="en-US" altLang="en-US" sz="4800" b="1" dirty="0">
                <a:solidFill>
                  <a:srgbClr val="00B050"/>
                </a:solidFill>
              </a:rPr>
              <a:t>E</a:t>
            </a:r>
            <a:r>
              <a:rPr lang="en-US" altLang="en-US" b="1" dirty="0"/>
              <a:t> </a:t>
            </a:r>
            <a:r>
              <a:rPr lang="en-US" altLang="en-US" b="1" dirty="0" err="1"/>
              <a:t>lectricity</a:t>
            </a:r>
            <a:br>
              <a:rPr lang="en-US" altLang="en-US" b="1" dirty="0"/>
            </a:br>
            <a:r>
              <a:rPr lang="en-US" altLang="en-US" b="1" dirty="0"/>
              <a:t> </a:t>
            </a:r>
            <a:r>
              <a:rPr lang="en-US" altLang="en-US" sz="4800" b="1" dirty="0">
                <a:solidFill>
                  <a:srgbClr val="00B050"/>
                </a:solidFill>
              </a:rPr>
              <a:t>P</a:t>
            </a:r>
            <a:r>
              <a:rPr lang="en-US" altLang="en-US" b="1" dirty="0"/>
              <a:t> </a:t>
            </a:r>
            <a:r>
              <a:rPr lang="en-US" altLang="en-US" sz="1600" b="1" dirty="0"/>
              <a:t> </a:t>
            </a:r>
            <a:r>
              <a:rPr lang="en-US" altLang="en-US" b="1" dirty="0"/>
              <a:t>rice</a:t>
            </a:r>
            <a:br>
              <a:rPr lang="en-US" altLang="en-US" sz="800" b="1" dirty="0"/>
            </a:br>
            <a:br>
              <a:rPr lang="en-US" altLang="en-US" sz="800" b="1" dirty="0"/>
            </a:br>
            <a:br>
              <a:rPr lang="en-US" altLang="en-US" sz="1200" dirty="0"/>
            </a:br>
            <a:r>
              <a:rPr lang="en-US" altLang="en-US" sz="4200" dirty="0"/>
              <a:t>Engages the Marketplace to Slow Down</a:t>
            </a:r>
            <a:br>
              <a:rPr lang="en-US" altLang="en-US" sz="4200" dirty="0"/>
            </a:br>
            <a:r>
              <a:rPr lang="en-US" altLang="en-US" sz="4200" dirty="0"/>
              <a:t>Climate Change</a:t>
            </a:r>
          </a:p>
        </p:txBody>
      </p:sp>
      <p:sp>
        <p:nvSpPr>
          <p:cNvPr id="2" name="TextBox 1">
            <a:extLst>
              <a:ext uri="{FF2B5EF4-FFF2-40B4-BE49-F238E27FC236}">
                <a16:creationId xmlns:a16="http://schemas.microsoft.com/office/drawing/2014/main" id="{616A4366-F347-4B19-BC3C-3FEEEA2EE0FD}"/>
              </a:ext>
            </a:extLst>
          </p:cNvPr>
          <p:cNvSpPr txBox="1"/>
          <p:nvPr/>
        </p:nvSpPr>
        <p:spPr>
          <a:xfrm>
            <a:off x="152400" y="0"/>
            <a:ext cx="4991100" cy="6740307"/>
          </a:xfrm>
          <a:prstGeom prst="rect">
            <a:avLst/>
          </a:prstGeom>
          <a:noFill/>
        </p:spPr>
        <p:txBody>
          <a:bodyPr wrap="square" rtlCol="0">
            <a:spAutoFit/>
          </a:bodyPr>
          <a:lstStyle/>
          <a:p>
            <a:pPr algn="r"/>
            <a:r>
              <a:rPr lang="en-US" sz="5400" dirty="0">
                <a:solidFill>
                  <a:schemeClr val="bg1"/>
                </a:solidFill>
              </a:rPr>
              <a:t>Most Important</a:t>
            </a:r>
          </a:p>
          <a:p>
            <a:pPr algn="r"/>
            <a:r>
              <a:rPr lang="en-US" sz="5400" dirty="0">
                <a:solidFill>
                  <a:schemeClr val="bg1"/>
                </a:solidFill>
              </a:rPr>
              <a:t> Step</a:t>
            </a:r>
          </a:p>
          <a:p>
            <a:pPr algn="r"/>
            <a:r>
              <a:rPr lang="en-US" sz="5400" dirty="0">
                <a:solidFill>
                  <a:schemeClr val="bg1"/>
                </a:solidFill>
              </a:rPr>
              <a:t> in</a:t>
            </a:r>
          </a:p>
          <a:p>
            <a:pPr algn="r"/>
            <a:r>
              <a:rPr lang="en-US" sz="5400" dirty="0">
                <a:solidFill>
                  <a:schemeClr val="bg1"/>
                </a:solidFill>
              </a:rPr>
              <a:t> Problem</a:t>
            </a:r>
          </a:p>
          <a:p>
            <a:pPr algn="r"/>
            <a:r>
              <a:rPr lang="en-US" sz="5400" dirty="0">
                <a:solidFill>
                  <a:schemeClr val="bg1"/>
                </a:solidFill>
              </a:rPr>
              <a:t> Solving</a:t>
            </a:r>
          </a:p>
          <a:p>
            <a:pPr algn="r"/>
            <a:r>
              <a:rPr lang="en-US" sz="5400" dirty="0">
                <a:solidFill>
                  <a:schemeClr val="bg1"/>
                </a:solidFill>
              </a:rPr>
              <a:t> is First</a:t>
            </a:r>
          </a:p>
          <a:p>
            <a:pPr algn="r"/>
            <a:r>
              <a:rPr lang="en-US" sz="5400" dirty="0">
                <a:solidFill>
                  <a:schemeClr val="bg1"/>
                </a:solidFill>
              </a:rPr>
              <a:t> Finding the</a:t>
            </a:r>
          </a:p>
          <a:p>
            <a:pPr algn="r"/>
            <a:r>
              <a:rPr lang="en-US" sz="5400" dirty="0">
                <a:solidFill>
                  <a:schemeClr val="bg1"/>
                </a:solidFill>
              </a:rPr>
              <a:t> Right Question.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85B0713-EFD0-473B-96A7-293FEBBA3499}"/>
              </a:ext>
            </a:extLst>
          </p:cNvPr>
          <p:cNvSpPr>
            <a:spLocks noGrp="1" noChangeArrowheads="1"/>
          </p:cNvSpPr>
          <p:nvPr>
            <p:ph type="title" idx="4294967295"/>
          </p:nvPr>
        </p:nvSpPr>
        <p:spPr>
          <a:xfrm>
            <a:off x="533400" y="609600"/>
            <a:ext cx="8229600" cy="1143000"/>
          </a:xfrm>
        </p:spPr>
        <p:txBody>
          <a:bodyPr/>
          <a:lstStyle/>
          <a:p>
            <a:pPr eaLnBrk="1" hangingPunct="1"/>
            <a:r>
              <a:rPr lang="en-US" altLang="en-US" b="1">
                <a:solidFill>
                  <a:srgbClr val="FF0000"/>
                </a:solidFill>
              </a:rPr>
              <a:t>What’s Missing in the IPCC’s Recommendations?</a:t>
            </a:r>
          </a:p>
        </p:txBody>
      </p:sp>
      <p:sp>
        <p:nvSpPr>
          <p:cNvPr id="15363" name="Rectangle 3">
            <a:extLst>
              <a:ext uri="{FF2B5EF4-FFF2-40B4-BE49-F238E27FC236}">
                <a16:creationId xmlns:a16="http://schemas.microsoft.com/office/drawing/2014/main" id="{7BD62B3B-F03E-46B5-8932-FF6ED8A9A6A3}"/>
              </a:ext>
            </a:extLst>
          </p:cNvPr>
          <p:cNvSpPr>
            <a:spLocks noGrp="1" noChangeArrowheads="1"/>
          </p:cNvSpPr>
          <p:nvPr>
            <p:ph type="body" idx="1"/>
          </p:nvPr>
        </p:nvSpPr>
        <p:spPr>
          <a:xfrm>
            <a:off x="762000" y="2286000"/>
            <a:ext cx="7772400" cy="4038600"/>
          </a:xfrm>
        </p:spPr>
        <p:txBody>
          <a:bodyPr/>
          <a:lstStyle/>
          <a:p>
            <a:pPr algn="ctr" eaLnBrk="1" hangingPunct="1">
              <a:buFontTx/>
              <a:buNone/>
            </a:pPr>
            <a:r>
              <a:rPr lang="en-US" altLang="en-US" b="1" i="1"/>
              <a:t>WHEN electricity is purchased, and </a:t>
            </a:r>
          </a:p>
          <a:p>
            <a:pPr algn="ctr" eaLnBrk="1" hangingPunct="1">
              <a:buFontTx/>
              <a:buNone/>
            </a:pPr>
            <a:r>
              <a:rPr lang="en-US" altLang="en-US" b="1" i="1"/>
              <a:t>WHERE electricity is stored ─</a:t>
            </a:r>
          </a:p>
          <a:p>
            <a:pPr algn="ctr" eaLnBrk="1" hangingPunct="1">
              <a:buFontTx/>
              <a:buNone/>
            </a:pPr>
            <a:endParaRPr lang="en-US" altLang="en-US" sz="1000" b="1" i="1"/>
          </a:p>
          <a:p>
            <a:pPr eaLnBrk="1" hangingPunct="1">
              <a:buFontTx/>
              <a:buNone/>
            </a:pPr>
            <a:r>
              <a:rPr lang="en-US" altLang="en-US" sz="2400" b="1" i="1"/>
              <a:t> </a:t>
            </a:r>
            <a:r>
              <a:rPr lang="en-US" altLang="en-US" b="1" i="1"/>
              <a:t>   can be far more important to decreasing our carbon footprint and improving resilience than </a:t>
            </a:r>
            <a:endParaRPr lang="en-US" altLang="en-US" sz="1000" b="1" i="1"/>
          </a:p>
          <a:p>
            <a:pPr eaLnBrk="1" hangingPunct="1">
              <a:buFontTx/>
              <a:buNone/>
            </a:pPr>
            <a:endParaRPr lang="en-US" altLang="en-US" sz="1000" b="1" i="1"/>
          </a:p>
          <a:p>
            <a:pPr eaLnBrk="1" hangingPunct="1">
              <a:buFontTx/>
              <a:buNone/>
            </a:pPr>
            <a:r>
              <a:rPr lang="en-US" altLang="en-US" sz="1000" b="1" i="1"/>
              <a:t>                              </a:t>
            </a:r>
            <a:r>
              <a:rPr lang="en-US" altLang="en-US" b="1" i="1"/>
              <a:t>How much energy is consumed.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B2F19BB-6106-4277-BDFC-E073C77663D9}"/>
              </a:ext>
            </a:extLst>
          </p:cNvPr>
          <p:cNvSpPr>
            <a:spLocks noGrp="1" noChangeArrowheads="1"/>
          </p:cNvSpPr>
          <p:nvPr>
            <p:ph type="title"/>
          </p:nvPr>
        </p:nvSpPr>
        <p:spPr>
          <a:xfrm>
            <a:off x="228600" y="533400"/>
            <a:ext cx="8839200" cy="1143000"/>
          </a:xfrm>
        </p:spPr>
        <p:txBody>
          <a:bodyPr/>
          <a:lstStyle/>
          <a:p>
            <a:r>
              <a:rPr lang="en-US" altLang="en-US" b="1"/>
              <a:t>What Really Causes This Problem?</a:t>
            </a:r>
          </a:p>
        </p:txBody>
      </p:sp>
      <p:sp>
        <p:nvSpPr>
          <p:cNvPr id="17411" name="Title 1">
            <a:extLst>
              <a:ext uri="{FF2B5EF4-FFF2-40B4-BE49-F238E27FC236}">
                <a16:creationId xmlns:a16="http://schemas.microsoft.com/office/drawing/2014/main" id="{DA9E550C-75F3-4C5A-974E-0C087193A81B}"/>
              </a:ext>
            </a:extLst>
          </p:cNvPr>
          <p:cNvSpPr txBox="1">
            <a:spLocks noChangeArrowheads="1"/>
          </p:cNvSpPr>
          <p:nvPr/>
        </p:nvSpPr>
        <p:spPr bwMode="auto">
          <a:xfrm>
            <a:off x="533400" y="15240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150000"/>
              </a:lnSpc>
              <a:spcBef>
                <a:spcPct val="0"/>
              </a:spcBef>
              <a:buFontTx/>
              <a:buNone/>
            </a:pPr>
            <a:r>
              <a:rPr lang="en-US" altLang="en-US" dirty="0">
                <a:solidFill>
                  <a:schemeClr val="tx2"/>
                </a:solidFill>
              </a:rPr>
              <a:t>Our Retail Electricity Rates</a:t>
            </a:r>
          </a:p>
          <a:p>
            <a:pPr lvl="1">
              <a:lnSpc>
                <a:spcPct val="150000"/>
              </a:lnSpc>
              <a:spcBef>
                <a:spcPct val="0"/>
              </a:spcBef>
            </a:pPr>
            <a:r>
              <a:rPr lang="en-US" altLang="en-US" dirty="0">
                <a:solidFill>
                  <a:schemeClr val="tx2"/>
                </a:solidFill>
              </a:rPr>
              <a:t>Hide Real and Realtime Wholesale </a:t>
            </a:r>
            <a:r>
              <a:rPr lang="en-US" altLang="en-US" b="1" dirty="0">
                <a:solidFill>
                  <a:schemeClr val="tx2"/>
                </a:solidFill>
              </a:rPr>
              <a:t>Energy</a:t>
            </a:r>
            <a:r>
              <a:rPr lang="en-US" altLang="en-US" dirty="0">
                <a:solidFill>
                  <a:schemeClr val="tx2"/>
                </a:solidFill>
              </a:rPr>
              <a:t> Prices</a:t>
            </a:r>
          </a:p>
          <a:p>
            <a:pPr lvl="1">
              <a:lnSpc>
                <a:spcPct val="150000"/>
              </a:lnSpc>
              <a:spcBef>
                <a:spcPct val="0"/>
              </a:spcBef>
            </a:pPr>
            <a:r>
              <a:rPr lang="en-US" altLang="en-US" dirty="0">
                <a:solidFill>
                  <a:schemeClr val="tx2"/>
                </a:solidFill>
              </a:rPr>
              <a:t>Under Reward Efficiency &amp; Renewable Energy</a:t>
            </a:r>
          </a:p>
          <a:p>
            <a:pPr lvl="1">
              <a:lnSpc>
                <a:spcPct val="150000"/>
              </a:lnSpc>
              <a:spcBef>
                <a:spcPct val="0"/>
              </a:spcBef>
            </a:pPr>
            <a:r>
              <a:rPr lang="en-US" altLang="en-US" dirty="0">
                <a:solidFill>
                  <a:schemeClr val="tx2"/>
                </a:solidFill>
              </a:rPr>
              <a:t>Suppress Community Solar</a:t>
            </a:r>
          </a:p>
          <a:p>
            <a:pPr lvl="1">
              <a:lnSpc>
                <a:spcPct val="150000"/>
              </a:lnSpc>
              <a:spcBef>
                <a:spcPct val="0"/>
              </a:spcBef>
            </a:pPr>
            <a:r>
              <a:rPr lang="en-US" altLang="en-US" dirty="0">
                <a:solidFill>
                  <a:schemeClr val="tx2"/>
                </a:solidFill>
              </a:rPr>
              <a:t>Cannot finance Electric Batteries or Reliability</a:t>
            </a:r>
          </a:p>
          <a:p>
            <a:pPr lvl="1">
              <a:lnSpc>
                <a:spcPct val="150000"/>
              </a:lnSpc>
              <a:spcBef>
                <a:spcPct val="0"/>
              </a:spcBef>
            </a:pPr>
            <a:r>
              <a:rPr lang="en-US" altLang="en-US" dirty="0">
                <a:solidFill>
                  <a:schemeClr val="tx2"/>
                </a:solidFill>
              </a:rPr>
              <a:t>Poorly reward avoiding Peak Demand (i.e., Peak </a:t>
            </a:r>
            <a:r>
              <a:rPr lang="en-US" altLang="en-US" b="1" dirty="0">
                <a:solidFill>
                  <a:schemeClr val="tx2"/>
                </a:solidFill>
              </a:rPr>
              <a:t>Power</a:t>
            </a:r>
            <a:r>
              <a:rPr lang="en-US" altLang="en-US" dirty="0">
                <a:solidFill>
                  <a:schemeClr val="tx2"/>
                </a:solidFill>
              </a:rPr>
              <a:t>) or Electric Vehicles ownership.</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4748</TotalTime>
  <Words>8313</Words>
  <Application>Microsoft Office PowerPoint</Application>
  <PresentationFormat>On-screen Show (4:3)</PresentationFormat>
  <Paragraphs>845</Paragraphs>
  <Slides>46</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Consolas</vt:lpstr>
      <vt:lpstr>Times New Roman</vt:lpstr>
      <vt:lpstr>Default Design</vt:lpstr>
      <vt:lpstr>A Novel Electricity Rate  Effectively Addresses  Reliability and Sustainability </vt:lpstr>
      <vt:lpstr>Outline </vt:lpstr>
      <vt:lpstr> C ustomer  L owered  E lectricity  P  rice   Engages the Marketplace to Slow Down Climate Change</vt:lpstr>
      <vt:lpstr>YOUR PART Help CLEP Save the Biosphere!</vt:lpstr>
      <vt:lpstr>PowerPoint Presentation</vt:lpstr>
      <vt:lpstr>PowerPoint Presentation</vt:lpstr>
      <vt:lpstr> C ustomer  L owered  E lectricity  P  rice   Engages the Marketplace to Slow Down Climate Change</vt:lpstr>
      <vt:lpstr>What’s Missing in the IPCC’s Recommendations?</vt:lpstr>
      <vt:lpstr>What Really Causes This Problem?</vt:lpstr>
      <vt:lpstr>Tell The IPCC That  CLEP Says NO!</vt:lpstr>
      <vt:lpstr>    For this    mechanism    to work, it   will require    billions of     individuals    using this    or similar   economic    approaches </vt:lpstr>
      <vt:lpstr>CLEP:</vt:lpstr>
      <vt:lpstr>PowerPoint Presentation</vt:lpstr>
      <vt:lpstr>CLEP: Defeats Barriers to Action</vt:lpstr>
      <vt:lpstr>CLEP is NOT Expensive</vt:lpstr>
      <vt:lpstr>YOUR PART Help CLEP Save the Biosphere!</vt:lpstr>
      <vt:lpstr>PowerPoint Presentation</vt:lpstr>
      <vt:lpstr>PowerPoint Presentation</vt:lpstr>
      <vt:lpstr>PowerPoint Presentation</vt:lpstr>
      <vt:lpstr> CLEP = CLEPm + ∑CLEP5 CLEP = cost of (power + energy)</vt:lpstr>
      <vt:lpstr>PowerPoint Presentation</vt:lpstr>
      <vt:lpstr>MISO’s Realtime LMP Values   https://api.misoenergy.org/MISORTWD/lmpcontourmap.html</vt:lpstr>
      <vt:lpstr>PowerPoint Presentation</vt:lpstr>
      <vt:lpstr> CLEP:     Empowers Both the Consumer &amp; a Green Economy </vt:lpstr>
      <vt:lpstr>Access The Wholesale Market</vt:lpstr>
      <vt:lpstr>PowerPoint Presentation</vt:lpstr>
      <vt:lpstr>PowerPoint Presentation</vt:lpstr>
      <vt:lpstr>Total U.S. Greenhouse Gas Emissions by Economic Sector in 2017  https://www.epa.gov/ghgemissions/sources-greenhouse-gas-emissions </vt:lpstr>
      <vt:lpstr>Electricity pac-man should eat   most  of  the  Pie.</vt:lpstr>
      <vt:lpstr>Electricity should eat    most  of  the  Pie.</vt:lpstr>
      <vt:lpstr>Electricity should eat    most  of  the  Pie.</vt:lpstr>
      <vt:lpstr>Efficiency of Lighting Proves it.</vt:lpstr>
      <vt:lpstr>Electricity’s $, CO2e  &amp;  %    ¢/kWh tons CO2e / GWH % World Fuel Mix  http://euanmearns.com/the-bp-2018-statistical-review-electricity-and-co2-emissions/ https://gridwatch.co.uk/co2-emissions aceee.org/topics/energy-efficiency-resource https://www.ase.org/sites/ase.org/files/resources/Media%20browser/ee_commission_history_report_2-1-13.pdf</vt:lpstr>
      <vt:lpstr>We must redefine  Efficiency      from  energy service           per “kWh”     to       per “ton of CO2eq” </vt:lpstr>
      <vt:lpstr>CLEP is Best Understood Via These Seven Key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PART Help CLEP Save the Biosphere!</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Novel Electricity Rate Effectively Addressing Reliability and Sustainability</dc:title>
  <dc:creator>Richard</dc:creator>
  <cp:lastModifiedBy>Myron Katz</cp:lastModifiedBy>
  <cp:revision>348</cp:revision>
  <dcterms:created xsi:type="dcterms:W3CDTF">2019-10-14T19:54:08Z</dcterms:created>
  <dcterms:modified xsi:type="dcterms:W3CDTF">2019-10-22T10:18:16Z</dcterms:modified>
</cp:coreProperties>
</file>